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5" r:id="rId5"/>
    <p:sldId id="261" r:id="rId6"/>
    <p:sldId id="264" r:id="rId7"/>
    <p:sldId id="267" r:id="rId8"/>
    <p:sldId id="266" r:id="rId9"/>
    <p:sldId id="268" r:id="rId10"/>
    <p:sldId id="269" r:id="rId11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150A1-F372-4890-9A14-03F3D4A0A51B}" type="doc">
      <dgm:prSet loTypeId="urn:microsoft.com/office/officeart/2005/8/layout/cycle6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219BD54-015C-4881-A9BA-6072AC488123}">
      <dgm:prSet phldrT="[Текст]"/>
      <dgm:spPr/>
      <dgm:t>
        <a:bodyPr/>
        <a:lstStyle/>
        <a:p>
          <a:r>
            <a:rPr lang="ru-RU" b="1" dirty="0" smtClean="0"/>
            <a:t>несформированность структуры значения слова</a:t>
          </a:r>
          <a:endParaRPr lang="ru-RU" b="1" dirty="0"/>
        </a:p>
      </dgm:t>
    </dgm:pt>
    <dgm:pt modelId="{592E38A2-0E5C-4452-8893-EE6BFB4DE207}" type="parTrans" cxnId="{2172889A-7285-455E-BFDD-C91A2DC67F60}">
      <dgm:prSet/>
      <dgm:spPr/>
      <dgm:t>
        <a:bodyPr/>
        <a:lstStyle/>
        <a:p>
          <a:endParaRPr lang="ru-RU"/>
        </a:p>
      </dgm:t>
    </dgm:pt>
    <dgm:pt modelId="{EB8ADDC6-136A-4AF4-8944-2BF8413EF246}" type="sibTrans" cxnId="{2172889A-7285-455E-BFDD-C91A2DC67F60}">
      <dgm:prSet/>
      <dgm:spPr/>
      <dgm:t>
        <a:bodyPr/>
        <a:lstStyle/>
        <a:p>
          <a:endParaRPr lang="ru-RU"/>
        </a:p>
      </dgm:t>
    </dgm:pt>
    <dgm:pt modelId="{51D5DF5F-0088-4E38-9995-550D8EDC5F09}">
      <dgm:prSet phldrT="[Текст]"/>
      <dgm:spPr/>
      <dgm:t>
        <a:bodyPr/>
        <a:lstStyle/>
        <a:p>
          <a:r>
            <a:rPr lang="ru-RU" b="1" dirty="0" smtClean="0"/>
            <a:t>преобладание пассивного словаря над активным</a:t>
          </a:r>
          <a:endParaRPr lang="ru-RU" b="1" dirty="0"/>
        </a:p>
      </dgm:t>
    </dgm:pt>
    <dgm:pt modelId="{32473245-625B-4B22-8294-C5BB65E63257}" type="parTrans" cxnId="{EC59CB98-92BC-4EC2-ACFB-73871BECDED1}">
      <dgm:prSet/>
      <dgm:spPr/>
      <dgm:t>
        <a:bodyPr/>
        <a:lstStyle/>
        <a:p>
          <a:endParaRPr lang="ru-RU"/>
        </a:p>
      </dgm:t>
    </dgm:pt>
    <dgm:pt modelId="{A4BAC7C7-CF21-4D18-9EAF-A80582E34836}" type="sibTrans" cxnId="{EC59CB98-92BC-4EC2-ACFB-73871BECDED1}">
      <dgm:prSet/>
      <dgm:spPr/>
      <dgm:t>
        <a:bodyPr/>
        <a:lstStyle/>
        <a:p>
          <a:endParaRPr lang="ru-RU"/>
        </a:p>
      </dgm:t>
    </dgm:pt>
    <dgm:pt modelId="{38D86C38-DFDC-4A20-9C87-A87A0E480EC0}">
      <dgm:prSet phldrT="[Текст]"/>
      <dgm:spPr/>
      <dgm:t>
        <a:bodyPr/>
        <a:lstStyle/>
        <a:p>
          <a:r>
            <a:rPr lang="ru-RU" b="1" dirty="0" smtClean="0"/>
            <a:t>неточность употребления сло</a:t>
          </a:r>
          <a:r>
            <a:rPr lang="ru-RU" dirty="0" smtClean="0"/>
            <a:t>в</a:t>
          </a:r>
          <a:endParaRPr lang="ru-RU" dirty="0"/>
        </a:p>
      </dgm:t>
    </dgm:pt>
    <dgm:pt modelId="{E6F1E6CE-4AD2-45AB-9C60-EBBAAB2C0E13}" type="parTrans" cxnId="{5813B505-E463-446F-BAFA-52D651C61524}">
      <dgm:prSet/>
      <dgm:spPr/>
      <dgm:t>
        <a:bodyPr/>
        <a:lstStyle/>
        <a:p>
          <a:endParaRPr lang="ru-RU"/>
        </a:p>
      </dgm:t>
    </dgm:pt>
    <dgm:pt modelId="{8BA71381-881C-4E6D-B367-E06A80B9856E}" type="sibTrans" cxnId="{5813B505-E463-446F-BAFA-52D651C61524}">
      <dgm:prSet/>
      <dgm:spPr/>
      <dgm:t>
        <a:bodyPr/>
        <a:lstStyle/>
        <a:p>
          <a:endParaRPr lang="ru-RU"/>
        </a:p>
      </dgm:t>
    </dgm:pt>
    <dgm:pt modelId="{3381F5D8-FC49-415A-87D8-1E8A46DC1189}">
      <dgm:prSet/>
      <dgm:spPr/>
      <dgm:t>
        <a:bodyPr/>
        <a:lstStyle/>
        <a:p>
          <a:r>
            <a:rPr lang="ru-RU" b="1" dirty="0" smtClean="0"/>
            <a:t>бедность словарного запаса</a:t>
          </a:r>
          <a:endParaRPr lang="ru-RU" b="1" dirty="0"/>
        </a:p>
      </dgm:t>
    </dgm:pt>
    <dgm:pt modelId="{C2DDAA0B-55DD-49A4-A439-0F8DC01B13D7}" type="parTrans" cxnId="{E21DBAFB-9822-4588-AD3B-DC8DA2C9F2C0}">
      <dgm:prSet/>
      <dgm:spPr/>
      <dgm:t>
        <a:bodyPr/>
        <a:lstStyle/>
        <a:p>
          <a:endParaRPr lang="ru-RU"/>
        </a:p>
      </dgm:t>
    </dgm:pt>
    <dgm:pt modelId="{644EF08E-2FBF-4E77-966D-F2370DDECC63}" type="sibTrans" cxnId="{E21DBAFB-9822-4588-AD3B-DC8DA2C9F2C0}">
      <dgm:prSet/>
      <dgm:spPr/>
      <dgm:t>
        <a:bodyPr/>
        <a:lstStyle/>
        <a:p>
          <a:endParaRPr lang="ru-RU"/>
        </a:p>
      </dgm:t>
    </dgm:pt>
    <dgm:pt modelId="{6C4173DA-E8C4-41E1-8AE0-B398674DEEE7}">
      <dgm:prSet/>
      <dgm:spPr/>
      <dgm:t>
        <a:bodyPr/>
        <a:lstStyle/>
        <a:p>
          <a:r>
            <a:rPr lang="ru-RU" b="1" dirty="0" smtClean="0"/>
            <a:t>трудности актуализации словаря </a:t>
          </a:r>
          <a:endParaRPr lang="ru-RU" b="1" dirty="0"/>
        </a:p>
      </dgm:t>
    </dgm:pt>
    <dgm:pt modelId="{6F2A5D94-9B58-4901-8A9D-05772E65E006}" type="parTrans" cxnId="{D6A618FC-6EB6-46AC-8019-8F37DF0AC440}">
      <dgm:prSet/>
      <dgm:spPr/>
      <dgm:t>
        <a:bodyPr/>
        <a:lstStyle/>
        <a:p>
          <a:endParaRPr lang="ru-RU"/>
        </a:p>
      </dgm:t>
    </dgm:pt>
    <dgm:pt modelId="{7419730E-B75D-4812-B8B8-23834FA74B14}" type="sibTrans" cxnId="{D6A618FC-6EB6-46AC-8019-8F37DF0AC440}">
      <dgm:prSet/>
      <dgm:spPr/>
      <dgm:t>
        <a:bodyPr/>
        <a:lstStyle/>
        <a:p>
          <a:endParaRPr lang="ru-RU"/>
        </a:p>
      </dgm:t>
    </dgm:pt>
    <dgm:pt modelId="{A2B69284-8EC3-471A-8A48-00A4C76ABCCD}">
      <dgm:prSet/>
      <dgm:spPr/>
      <dgm:t>
        <a:bodyPr/>
        <a:lstStyle/>
        <a:p>
          <a:r>
            <a:rPr lang="ru-RU" b="1" dirty="0" smtClean="0"/>
            <a:t>нарушения процесса организации семантических полей</a:t>
          </a:r>
          <a:endParaRPr lang="ru-RU" b="1" dirty="0"/>
        </a:p>
      </dgm:t>
    </dgm:pt>
    <dgm:pt modelId="{2AE18ED6-0CC2-4D54-8A77-4FF048BF8789}" type="parTrans" cxnId="{3FA2605A-B3DC-4FCA-B434-48D7B2BB8187}">
      <dgm:prSet/>
      <dgm:spPr/>
      <dgm:t>
        <a:bodyPr/>
        <a:lstStyle/>
        <a:p>
          <a:endParaRPr lang="ru-RU"/>
        </a:p>
      </dgm:t>
    </dgm:pt>
    <dgm:pt modelId="{FE237392-8D72-49ED-9A5C-00569EDB2444}" type="sibTrans" cxnId="{3FA2605A-B3DC-4FCA-B434-48D7B2BB8187}">
      <dgm:prSet/>
      <dgm:spPr/>
      <dgm:t>
        <a:bodyPr/>
        <a:lstStyle/>
        <a:p>
          <a:endParaRPr lang="ru-RU"/>
        </a:p>
      </dgm:t>
    </dgm:pt>
    <dgm:pt modelId="{1CB97EC8-EA17-439E-85B3-1CDE0CBC40DE}" type="pres">
      <dgm:prSet presAssocID="{A61150A1-F372-4890-9A14-03F3D4A0A5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65A5B-DBE0-47E3-BDA8-1AA16EEE95E6}" type="pres">
      <dgm:prSet presAssocID="{C219BD54-015C-4881-A9BA-6072AC4881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D09F0-BE55-4E25-A947-84AABA53581E}" type="pres">
      <dgm:prSet presAssocID="{C219BD54-015C-4881-A9BA-6072AC488123}" presName="spNode" presStyleCnt="0"/>
      <dgm:spPr/>
    </dgm:pt>
    <dgm:pt modelId="{C867CA8A-BB5D-49C9-B156-23BFC9C5AD14}" type="pres">
      <dgm:prSet presAssocID="{EB8ADDC6-136A-4AF4-8944-2BF8413EF246}" presName="sibTrans" presStyleLbl="sibTrans1D1" presStyleIdx="0" presStyleCnt="6"/>
      <dgm:spPr/>
      <dgm:t>
        <a:bodyPr/>
        <a:lstStyle/>
        <a:p>
          <a:endParaRPr lang="ru-RU"/>
        </a:p>
      </dgm:t>
    </dgm:pt>
    <dgm:pt modelId="{61088C8B-F427-44B8-AE6D-97405CDC2693}" type="pres">
      <dgm:prSet presAssocID="{A2B69284-8EC3-471A-8A48-00A4C76ABCCD}" presName="node" presStyleLbl="node1" presStyleIdx="1" presStyleCnt="6" custRadScaleRad="98078" custRadScaleInc="9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670A-8C82-4D2A-8645-8A4D3C268512}" type="pres">
      <dgm:prSet presAssocID="{A2B69284-8EC3-471A-8A48-00A4C76ABCCD}" presName="spNode" presStyleCnt="0"/>
      <dgm:spPr/>
    </dgm:pt>
    <dgm:pt modelId="{16B509F7-3C34-4FFD-99F8-B0743ADF1111}" type="pres">
      <dgm:prSet presAssocID="{FE237392-8D72-49ED-9A5C-00569EDB2444}" presName="sibTrans" presStyleLbl="sibTrans1D1" presStyleIdx="1" presStyleCnt="6"/>
      <dgm:spPr/>
      <dgm:t>
        <a:bodyPr/>
        <a:lstStyle/>
        <a:p>
          <a:endParaRPr lang="ru-RU"/>
        </a:p>
      </dgm:t>
    </dgm:pt>
    <dgm:pt modelId="{4B55F229-14D1-47D3-8C5D-FD5F5422013C}" type="pres">
      <dgm:prSet presAssocID="{51D5DF5F-0088-4E38-9995-550D8EDC5F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FD6FC-54A7-4EBF-9ED6-8118EAC087C6}" type="pres">
      <dgm:prSet presAssocID="{51D5DF5F-0088-4E38-9995-550D8EDC5F09}" presName="spNode" presStyleCnt="0"/>
      <dgm:spPr/>
    </dgm:pt>
    <dgm:pt modelId="{8D42B5D1-00E2-48E5-970D-29A6AF867997}" type="pres">
      <dgm:prSet presAssocID="{A4BAC7C7-CF21-4D18-9EAF-A80582E34836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4A1AB90-A87B-4B3C-8E8E-607C4094E8B9}" type="pres">
      <dgm:prSet presAssocID="{6C4173DA-E8C4-41E1-8AE0-B398674DEEE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ED9A1-A49B-4731-94B0-9EE44CAD0FC6}" type="pres">
      <dgm:prSet presAssocID="{6C4173DA-E8C4-41E1-8AE0-B398674DEEE7}" presName="spNode" presStyleCnt="0"/>
      <dgm:spPr/>
    </dgm:pt>
    <dgm:pt modelId="{9159F915-AE4B-4717-9FDC-33F8E6274412}" type="pres">
      <dgm:prSet presAssocID="{7419730E-B75D-4812-B8B8-23834FA74B14}" presName="sibTrans" presStyleLbl="sibTrans1D1" presStyleIdx="3" presStyleCnt="6"/>
      <dgm:spPr/>
      <dgm:t>
        <a:bodyPr/>
        <a:lstStyle/>
        <a:p>
          <a:endParaRPr lang="ru-RU"/>
        </a:p>
      </dgm:t>
    </dgm:pt>
    <dgm:pt modelId="{805D1452-A88A-4AF3-8BE2-A14DA833EE5F}" type="pres">
      <dgm:prSet presAssocID="{38D86C38-DFDC-4A20-9C87-A87A0E480EC0}" presName="node" presStyleLbl="node1" presStyleIdx="4" presStyleCnt="6" custRadScaleRad="101381" custRadScaleInc="10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53484-CEE6-445F-9109-0665C483082D}" type="pres">
      <dgm:prSet presAssocID="{38D86C38-DFDC-4A20-9C87-A87A0E480EC0}" presName="spNode" presStyleCnt="0"/>
      <dgm:spPr/>
    </dgm:pt>
    <dgm:pt modelId="{14239EBA-0D86-46A5-AC4E-B53052D573D6}" type="pres">
      <dgm:prSet presAssocID="{8BA71381-881C-4E6D-B367-E06A80B9856E}" presName="sibTrans" presStyleLbl="sibTrans1D1" presStyleIdx="4" presStyleCnt="6"/>
      <dgm:spPr/>
      <dgm:t>
        <a:bodyPr/>
        <a:lstStyle/>
        <a:p>
          <a:endParaRPr lang="ru-RU"/>
        </a:p>
      </dgm:t>
    </dgm:pt>
    <dgm:pt modelId="{0D3E35AD-D687-4634-8D91-01A339354D0C}" type="pres">
      <dgm:prSet presAssocID="{3381F5D8-FC49-415A-87D8-1E8A46DC118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B0218-F5DD-40EB-A3F0-58358482ADBD}" type="pres">
      <dgm:prSet presAssocID="{3381F5D8-FC49-415A-87D8-1E8A46DC1189}" presName="spNode" presStyleCnt="0"/>
      <dgm:spPr/>
    </dgm:pt>
    <dgm:pt modelId="{1F62636A-BAE0-4B23-B1FE-90ECD5A7115F}" type="pres">
      <dgm:prSet presAssocID="{644EF08E-2FBF-4E77-966D-F2370DDECC63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99BA5735-483D-485D-9D12-F9786C37EF44}" type="presOf" srcId="{8BA71381-881C-4E6D-B367-E06A80B9856E}" destId="{14239EBA-0D86-46A5-AC4E-B53052D573D6}" srcOrd="0" destOrd="0" presId="urn:microsoft.com/office/officeart/2005/8/layout/cycle6"/>
    <dgm:cxn modelId="{F5B5A0B7-A2A1-45B4-980F-2DCA8D411501}" type="presOf" srcId="{C219BD54-015C-4881-A9BA-6072AC488123}" destId="{B6065A5B-DBE0-47E3-BDA8-1AA16EEE95E6}" srcOrd="0" destOrd="0" presId="urn:microsoft.com/office/officeart/2005/8/layout/cycle6"/>
    <dgm:cxn modelId="{5813B505-E463-446F-BAFA-52D651C61524}" srcId="{A61150A1-F372-4890-9A14-03F3D4A0A51B}" destId="{38D86C38-DFDC-4A20-9C87-A87A0E480EC0}" srcOrd="4" destOrd="0" parTransId="{E6F1E6CE-4AD2-45AB-9C60-EBBAAB2C0E13}" sibTransId="{8BA71381-881C-4E6D-B367-E06A80B9856E}"/>
    <dgm:cxn modelId="{D6A618FC-6EB6-46AC-8019-8F37DF0AC440}" srcId="{A61150A1-F372-4890-9A14-03F3D4A0A51B}" destId="{6C4173DA-E8C4-41E1-8AE0-B398674DEEE7}" srcOrd="3" destOrd="0" parTransId="{6F2A5D94-9B58-4901-8A9D-05772E65E006}" sibTransId="{7419730E-B75D-4812-B8B8-23834FA74B14}"/>
    <dgm:cxn modelId="{04D507CA-3CCD-4525-BB3D-7C7372766EBE}" type="presOf" srcId="{3381F5D8-FC49-415A-87D8-1E8A46DC1189}" destId="{0D3E35AD-D687-4634-8D91-01A339354D0C}" srcOrd="0" destOrd="0" presId="urn:microsoft.com/office/officeart/2005/8/layout/cycle6"/>
    <dgm:cxn modelId="{3DCA75BF-BA98-483C-A66F-69F9261AE47E}" type="presOf" srcId="{6C4173DA-E8C4-41E1-8AE0-B398674DEEE7}" destId="{24A1AB90-A87B-4B3C-8E8E-607C4094E8B9}" srcOrd="0" destOrd="0" presId="urn:microsoft.com/office/officeart/2005/8/layout/cycle6"/>
    <dgm:cxn modelId="{EC59CB98-92BC-4EC2-ACFB-73871BECDED1}" srcId="{A61150A1-F372-4890-9A14-03F3D4A0A51B}" destId="{51D5DF5F-0088-4E38-9995-550D8EDC5F09}" srcOrd="2" destOrd="0" parTransId="{32473245-625B-4B22-8294-C5BB65E63257}" sibTransId="{A4BAC7C7-CF21-4D18-9EAF-A80582E34836}"/>
    <dgm:cxn modelId="{49E2B696-7713-4522-AD49-FB6C867846A7}" type="presOf" srcId="{38D86C38-DFDC-4A20-9C87-A87A0E480EC0}" destId="{805D1452-A88A-4AF3-8BE2-A14DA833EE5F}" srcOrd="0" destOrd="0" presId="urn:microsoft.com/office/officeart/2005/8/layout/cycle6"/>
    <dgm:cxn modelId="{B9F87538-0E62-47FD-B86F-450CE3628725}" type="presOf" srcId="{EB8ADDC6-136A-4AF4-8944-2BF8413EF246}" destId="{C867CA8A-BB5D-49C9-B156-23BFC9C5AD14}" srcOrd="0" destOrd="0" presId="urn:microsoft.com/office/officeart/2005/8/layout/cycle6"/>
    <dgm:cxn modelId="{5FF7B2C3-4E4A-42E6-AD8B-34CC10C207D2}" type="presOf" srcId="{A4BAC7C7-CF21-4D18-9EAF-A80582E34836}" destId="{8D42B5D1-00E2-48E5-970D-29A6AF867997}" srcOrd="0" destOrd="0" presId="urn:microsoft.com/office/officeart/2005/8/layout/cycle6"/>
    <dgm:cxn modelId="{3C085CBD-220F-4EDA-B630-711E0786AEDC}" type="presOf" srcId="{644EF08E-2FBF-4E77-966D-F2370DDECC63}" destId="{1F62636A-BAE0-4B23-B1FE-90ECD5A7115F}" srcOrd="0" destOrd="0" presId="urn:microsoft.com/office/officeart/2005/8/layout/cycle6"/>
    <dgm:cxn modelId="{89D62328-EF8C-41C2-BCBB-CA829EF8EBF0}" type="presOf" srcId="{A61150A1-F372-4890-9A14-03F3D4A0A51B}" destId="{1CB97EC8-EA17-439E-85B3-1CDE0CBC40DE}" srcOrd="0" destOrd="0" presId="urn:microsoft.com/office/officeart/2005/8/layout/cycle6"/>
    <dgm:cxn modelId="{2172889A-7285-455E-BFDD-C91A2DC67F60}" srcId="{A61150A1-F372-4890-9A14-03F3D4A0A51B}" destId="{C219BD54-015C-4881-A9BA-6072AC488123}" srcOrd="0" destOrd="0" parTransId="{592E38A2-0E5C-4452-8893-EE6BFB4DE207}" sibTransId="{EB8ADDC6-136A-4AF4-8944-2BF8413EF246}"/>
    <dgm:cxn modelId="{9675EB4A-8508-4377-A10F-BFE7867C97A4}" type="presOf" srcId="{A2B69284-8EC3-471A-8A48-00A4C76ABCCD}" destId="{61088C8B-F427-44B8-AE6D-97405CDC2693}" srcOrd="0" destOrd="0" presId="urn:microsoft.com/office/officeart/2005/8/layout/cycle6"/>
    <dgm:cxn modelId="{5053728C-A48C-4A72-8A31-8D3BD5E8F458}" type="presOf" srcId="{51D5DF5F-0088-4E38-9995-550D8EDC5F09}" destId="{4B55F229-14D1-47D3-8C5D-FD5F5422013C}" srcOrd="0" destOrd="0" presId="urn:microsoft.com/office/officeart/2005/8/layout/cycle6"/>
    <dgm:cxn modelId="{B71A8FDB-D8E7-42DF-BFF4-C80230F1E148}" type="presOf" srcId="{FE237392-8D72-49ED-9A5C-00569EDB2444}" destId="{16B509F7-3C34-4FFD-99F8-B0743ADF1111}" srcOrd="0" destOrd="0" presId="urn:microsoft.com/office/officeart/2005/8/layout/cycle6"/>
    <dgm:cxn modelId="{E21DBAFB-9822-4588-AD3B-DC8DA2C9F2C0}" srcId="{A61150A1-F372-4890-9A14-03F3D4A0A51B}" destId="{3381F5D8-FC49-415A-87D8-1E8A46DC1189}" srcOrd="5" destOrd="0" parTransId="{C2DDAA0B-55DD-49A4-A439-0F8DC01B13D7}" sibTransId="{644EF08E-2FBF-4E77-966D-F2370DDECC63}"/>
    <dgm:cxn modelId="{6FA0B735-C631-4B45-8FB3-CCA82C16329D}" type="presOf" srcId="{7419730E-B75D-4812-B8B8-23834FA74B14}" destId="{9159F915-AE4B-4717-9FDC-33F8E6274412}" srcOrd="0" destOrd="0" presId="urn:microsoft.com/office/officeart/2005/8/layout/cycle6"/>
    <dgm:cxn modelId="{3FA2605A-B3DC-4FCA-B434-48D7B2BB8187}" srcId="{A61150A1-F372-4890-9A14-03F3D4A0A51B}" destId="{A2B69284-8EC3-471A-8A48-00A4C76ABCCD}" srcOrd="1" destOrd="0" parTransId="{2AE18ED6-0CC2-4D54-8A77-4FF048BF8789}" sibTransId="{FE237392-8D72-49ED-9A5C-00569EDB2444}"/>
    <dgm:cxn modelId="{77FEAEF7-5115-4E04-AEC4-8D6A7C93AA31}" type="presParOf" srcId="{1CB97EC8-EA17-439E-85B3-1CDE0CBC40DE}" destId="{B6065A5B-DBE0-47E3-BDA8-1AA16EEE95E6}" srcOrd="0" destOrd="0" presId="urn:microsoft.com/office/officeart/2005/8/layout/cycle6"/>
    <dgm:cxn modelId="{D45C1754-F08F-4F46-A251-B1F0D91A0E1D}" type="presParOf" srcId="{1CB97EC8-EA17-439E-85B3-1CDE0CBC40DE}" destId="{123D09F0-BE55-4E25-A947-84AABA53581E}" srcOrd="1" destOrd="0" presId="urn:microsoft.com/office/officeart/2005/8/layout/cycle6"/>
    <dgm:cxn modelId="{DCAFE039-220E-46D3-A1B4-4D4A0E3B8D6E}" type="presParOf" srcId="{1CB97EC8-EA17-439E-85B3-1CDE0CBC40DE}" destId="{C867CA8A-BB5D-49C9-B156-23BFC9C5AD14}" srcOrd="2" destOrd="0" presId="urn:microsoft.com/office/officeart/2005/8/layout/cycle6"/>
    <dgm:cxn modelId="{3425CB81-04E4-4F6D-9FE1-1E40E4E6D32A}" type="presParOf" srcId="{1CB97EC8-EA17-439E-85B3-1CDE0CBC40DE}" destId="{61088C8B-F427-44B8-AE6D-97405CDC2693}" srcOrd="3" destOrd="0" presId="urn:microsoft.com/office/officeart/2005/8/layout/cycle6"/>
    <dgm:cxn modelId="{9C6B010D-505F-4465-BE24-2CA119820B68}" type="presParOf" srcId="{1CB97EC8-EA17-439E-85B3-1CDE0CBC40DE}" destId="{25E3670A-8C82-4D2A-8645-8A4D3C268512}" srcOrd="4" destOrd="0" presId="urn:microsoft.com/office/officeart/2005/8/layout/cycle6"/>
    <dgm:cxn modelId="{D84160BB-E725-47BB-A7FF-A0D83F46E358}" type="presParOf" srcId="{1CB97EC8-EA17-439E-85B3-1CDE0CBC40DE}" destId="{16B509F7-3C34-4FFD-99F8-B0743ADF1111}" srcOrd="5" destOrd="0" presId="urn:microsoft.com/office/officeart/2005/8/layout/cycle6"/>
    <dgm:cxn modelId="{B263C66C-D7E5-495E-BCC0-4EEAD9EB9C7B}" type="presParOf" srcId="{1CB97EC8-EA17-439E-85B3-1CDE0CBC40DE}" destId="{4B55F229-14D1-47D3-8C5D-FD5F5422013C}" srcOrd="6" destOrd="0" presId="urn:microsoft.com/office/officeart/2005/8/layout/cycle6"/>
    <dgm:cxn modelId="{9E23B64E-97B5-4648-9295-8DF275EA5526}" type="presParOf" srcId="{1CB97EC8-EA17-439E-85B3-1CDE0CBC40DE}" destId="{210FD6FC-54A7-4EBF-9ED6-8118EAC087C6}" srcOrd="7" destOrd="0" presId="urn:microsoft.com/office/officeart/2005/8/layout/cycle6"/>
    <dgm:cxn modelId="{17273BC4-CCF7-4355-9A67-3A49C5344059}" type="presParOf" srcId="{1CB97EC8-EA17-439E-85B3-1CDE0CBC40DE}" destId="{8D42B5D1-00E2-48E5-970D-29A6AF867997}" srcOrd="8" destOrd="0" presId="urn:microsoft.com/office/officeart/2005/8/layout/cycle6"/>
    <dgm:cxn modelId="{3CD2238A-E7D1-4F04-9B28-E5D0E6C99D82}" type="presParOf" srcId="{1CB97EC8-EA17-439E-85B3-1CDE0CBC40DE}" destId="{24A1AB90-A87B-4B3C-8E8E-607C4094E8B9}" srcOrd="9" destOrd="0" presId="urn:microsoft.com/office/officeart/2005/8/layout/cycle6"/>
    <dgm:cxn modelId="{E0943E23-AD0F-429C-A638-31FCD34ED400}" type="presParOf" srcId="{1CB97EC8-EA17-439E-85B3-1CDE0CBC40DE}" destId="{9F1ED9A1-A49B-4731-94B0-9EE44CAD0FC6}" srcOrd="10" destOrd="0" presId="urn:microsoft.com/office/officeart/2005/8/layout/cycle6"/>
    <dgm:cxn modelId="{3A4AFFCD-8D55-4F4E-8D65-3BE7B32800E3}" type="presParOf" srcId="{1CB97EC8-EA17-439E-85B3-1CDE0CBC40DE}" destId="{9159F915-AE4B-4717-9FDC-33F8E6274412}" srcOrd="11" destOrd="0" presId="urn:microsoft.com/office/officeart/2005/8/layout/cycle6"/>
    <dgm:cxn modelId="{738BC202-8B64-4FB6-A269-85952B384EDA}" type="presParOf" srcId="{1CB97EC8-EA17-439E-85B3-1CDE0CBC40DE}" destId="{805D1452-A88A-4AF3-8BE2-A14DA833EE5F}" srcOrd="12" destOrd="0" presId="urn:microsoft.com/office/officeart/2005/8/layout/cycle6"/>
    <dgm:cxn modelId="{C49DE300-00B6-47E0-A2D2-2BD56A6D83C3}" type="presParOf" srcId="{1CB97EC8-EA17-439E-85B3-1CDE0CBC40DE}" destId="{5C653484-CEE6-445F-9109-0665C483082D}" srcOrd="13" destOrd="0" presId="urn:microsoft.com/office/officeart/2005/8/layout/cycle6"/>
    <dgm:cxn modelId="{E548CF37-65D5-4EAF-9C82-97130BFF34B5}" type="presParOf" srcId="{1CB97EC8-EA17-439E-85B3-1CDE0CBC40DE}" destId="{14239EBA-0D86-46A5-AC4E-B53052D573D6}" srcOrd="14" destOrd="0" presId="urn:microsoft.com/office/officeart/2005/8/layout/cycle6"/>
    <dgm:cxn modelId="{02DF3B29-3B96-4728-9CA4-568277EE3D25}" type="presParOf" srcId="{1CB97EC8-EA17-439E-85B3-1CDE0CBC40DE}" destId="{0D3E35AD-D687-4634-8D91-01A339354D0C}" srcOrd="15" destOrd="0" presId="urn:microsoft.com/office/officeart/2005/8/layout/cycle6"/>
    <dgm:cxn modelId="{99BD0861-6FA5-4D67-BA91-5D81CACDE7C4}" type="presParOf" srcId="{1CB97EC8-EA17-439E-85B3-1CDE0CBC40DE}" destId="{4E4B0218-F5DD-40EB-A3F0-58358482ADBD}" srcOrd="16" destOrd="0" presId="urn:microsoft.com/office/officeart/2005/8/layout/cycle6"/>
    <dgm:cxn modelId="{59144D15-4E5C-4574-AB84-C7898EFA35BA}" type="presParOf" srcId="{1CB97EC8-EA17-439E-85B3-1CDE0CBC40DE}" destId="{1F62636A-BAE0-4B23-B1FE-90ECD5A7115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Нарушение лексики у умственно отсталых детей</a:t>
            </a:r>
            <a:endParaRPr lang="es-ES" sz="32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3645024"/>
            <a:ext cx="7248868" cy="2016224"/>
          </a:xfrm>
        </p:spPr>
        <p:txBody>
          <a:bodyPr/>
          <a:lstStyle/>
          <a:p>
            <a:pPr algn="r"/>
            <a:r>
              <a:rPr lang="ru-RU" sz="2000" dirty="0" smtClean="0"/>
              <a:t>Выполнила студентка 5 курса </a:t>
            </a:r>
          </a:p>
          <a:p>
            <a:pPr algn="r"/>
            <a:r>
              <a:rPr lang="ru-RU" sz="2000" dirty="0" smtClean="0"/>
              <a:t>Заочного отделения</a:t>
            </a:r>
          </a:p>
          <a:p>
            <a:pPr algn="r"/>
            <a:r>
              <a:rPr lang="ru-RU" sz="2000" dirty="0" smtClean="0"/>
              <a:t>Стародубовой Ю.Б.</a:t>
            </a:r>
          </a:p>
          <a:p>
            <a:pPr algn="r"/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b="1" dirty="0" smtClean="0"/>
              <a:t>Список литературы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AutoNum type="arabicPeriod"/>
            </a:pPr>
            <a:r>
              <a:rPr lang="ru-RU" sz="1600" dirty="0" smtClean="0"/>
              <a:t>Воспитание </a:t>
            </a:r>
            <a:r>
              <a:rPr lang="ru-RU" sz="1600" dirty="0"/>
              <a:t>и обучение детей во вспомогательной школе .Кн. для учителя. / Под. ред. </a:t>
            </a:r>
            <a:r>
              <a:rPr lang="ru-RU" sz="1600" dirty="0" err="1"/>
              <a:t>В.В.Воронковой</a:t>
            </a:r>
            <a:r>
              <a:rPr lang="ru-RU" sz="1600" dirty="0"/>
              <a:t>. - М.: Школа Пресс, </a:t>
            </a:r>
            <a:r>
              <a:rPr lang="ru-RU" sz="1600" dirty="0" smtClean="0"/>
              <a:t>1994.</a:t>
            </a:r>
          </a:p>
          <a:p>
            <a:pPr>
              <a:buAutoNum type="arabicPeriod"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2.  Логопедия</a:t>
            </a:r>
            <a:r>
              <a:rPr lang="ru-RU" sz="1600" dirty="0"/>
              <a:t>: Учебник для студентов </a:t>
            </a:r>
            <a:r>
              <a:rPr lang="ru-RU" sz="1600" dirty="0" err="1"/>
              <a:t>дефектол</a:t>
            </a:r>
            <a:r>
              <a:rPr lang="ru-RU" sz="1600" dirty="0"/>
              <a:t>. фак. </a:t>
            </a:r>
            <a:r>
              <a:rPr lang="ru-RU" sz="1600" dirty="0" err="1"/>
              <a:t>пед</a:t>
            </a:r>
            <a:r>
              <a:rPr lang="ru-RU" sz="1600" dirty="0"/>
              <a:t>. вузов / Под ред. Л.С. Волковой, С.Н. </a:t>
            </a:r>
            <a:r>
              <a:rPr lang="ru-RU" sz="1600" dirty="0" smtClean="0"/>
              <a:t>Шаховской. — </a:t>
            </a:r>
            <a:r>
              <a:rPr lang="ru-RU" sz="1600" dirty="0"/>
              <a:t>М.: </a:t>
            </a:r>
            <a:r>
              <a:rPr lang="ru-RU" sz="1600" dirty="0" err="1"/>
              <a:t>Гуманит</a:t>
            </a:r>
            <a:r>
              <a:rPr lang="ru-RU" sz="1600" dirty="0"/>
              <a:t>. изд. центр ВЛАДОС, 1998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3</a:t>
            </a:r>
            <a:r>
              <a:rPr lang="ru-RU" sz="1600" dirty="0" smtClean="0"/>
              <a:t>. </a:t>
            </a:r>
            <a:r>
              <a:rPr lang="ru-RU" sz="1600" dirty="0" err="1"/>
              <a:t>Данилкина</a:t>
            </a:r>
            <a:r>
              <a:rPr lang="ru-RU" sz="1600" dirty="0"/>
              <a:t> Г.И. Усвоение слов, обозначающих родовые понятия учениками I класса вспомогательной школы. // Научно-теоретическая конференция // Дефектология.- Л., </a:t>
            </a:r>
            <a:r>
              <a:rPr lang="ru-RU" sz="1600" dirty="0" smtClean="0"/>
              <a:t>1967.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4</a:t>
            </a:r>
            <a:r>
              <a:rPr lang="ru-RU" sz="1600" dirty="0" smtClean="0"/>
              <a:t>. </a:t>
            </a:r>
            <a:r>
              <a:rPr lang="ru-RU" sz="1600" dirty="0" err="1"/>
              <a:t>Дульнев</a:t>
            </a:r>
            <a:r>
              <a:rPr lang="ru-RU" sz="1600" dirty="0"/>
              <a:t> Г.М. Об усвоении учащимися вспомогательной школы словарного состава родного языка. // Учебно-воспитательная работа в специальных школах. Вып.4. М., 1952. 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5. </a:t>
            </a:r>
            <a:r>
              <a:rPr lang="ru-RU" sz="1600" dirty="0" err="1"/>
              <a:t>Лурия</a:t>
            </a:r>
            <a:r>
              <a:rPr lang="ru-RU" sz="1600" dirty="0"/>
              <a:t> А.Р., Виноградова О.С., Мещеряков А.И. Особенности словесных связей у детей-</a:t>
            </a:r>
            <a:r>
              <a:rPr lang="ru-RU" sz="1600" dirty="0" err="1"/>
              <a:t>олигофренов</a:t>
            </a:r>
            <a:r>
              <a:rPr lang="ru-RU" sz="1600" dirty="0"/>
              <a:t>. // Умственно отсталый ребенок. - М., 1960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6</a:t>
            </a:r>
            <a:r>
              <a:rPr lang="ru-RU" sz="1600" dirty="0" smtClean="0"/>
              <a:t>. </a:t>
            </a:r>
            <a:r>
              <a:rPr lang="ru-RU" sz="1600" dirty="0"/>
              <a:t>Петрова В.Г. Развитие речи учащихся вспомогательной школы. - М.: Педагогика, 1977</a:t>
            </a:r>
            <a:r>
              <a:rPr lang="ru-RU" sz="16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2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Исследователи </a:t>
            </a:r>
            <a:endParaRPr lang="ru-RU" b="1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619672" y="1196752"/>
            <a:ext cx="7416824" cy="4929411"/>
          </a:xfrm>
        </p:spPr>
        <p:txBody>
          <a:bodyPr/>
          <a:lstStyle/>
          <a:p>
            <a:r>
              <a:rPr lang="ru-RU" dirty="0"/>
              <a:t>Особенности словарного запаса умственно отсталых детей </a:t>
            </a:r>
            <a:r>
              <a:rPr lang="ru-RU" dirty="0" smtClean="0"/>
              <a:t>изучались А.Р. </a:t>
            </a:r>
            <a:r>
              <a:rPr lang="ru-RU" dirty="0" err="1" smtClean="0"/>
              <a:t>Лурией</a:t>
            </a:r>
            <a:r>
              <a:rPr lang="ru-RU" dirty="0" smtClean="0"/>
              <a:t> , О.С. Виноградовой, В</a:t>
            </a:r>
            <a:r>
              <a:rPr lang="ru-RU" dirty="0"/>
              <a:t>. Г. </a:t>
            </a:r>
            <a:r>
              <a:rPr lang="ru-RU" dirty="0" smtClean="0"/>
              <a:t>Петровым, </a:t>
            </a:r>
            <a:r>
              <a:rPr lang="ru-RU" dirty="0"/>
              <a:t>Г. И. </a:t>
            </a:r>
            <a:r>
              <a:rPr lang="ru-RU" dirty="0" err="1" smtClean="0"/>
              <a:t>Данилкиной</a:t>
            </a:r>
            <a:r>
              <a:rPr lang="ru-RU" dirty="0" smtClean="0"/>
              <a:t>, </a:t>
            </a:r>
            <a:r>
              <a:rPr lang="ru-RU" dirty="0"/>
              <a:t>Н. В. Тарасенко, Г. М. </a:t>
            </a:r>
            <a:r>
              <a:rPr lang="ru-RU" dirty="0" err="1" smtClean="0"/>
              <a:t>Дульневым</a:t>
            </a:r>
            <a:r>
              <a:rPr lang="ru-RU" dirty="0" smtClean="0"/>
              <a:t>, которые отмечали нарушения </a:t>
            </a:r>
            <a:r>
              <a:rPr lang="ru-RU" dirty="0"/>
              <a:t>познавательной деятельности накладывают отпечаток на формирование пассивного и активного </a:t>
            </a:r>
            <a:r>
              <a:rPr lang="ru-RU" dirty="0" smtClean="0"/>
              <a:t>словаря. 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ru-RU" sz="2000" b="1" dirty="0" smtClean="0"/>
              <a:t>Особенности нарушения лексики у детей с умственной отсталостью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836708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92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3696" y="-25407"/>
            <a:ext cx="5114368" cy="39604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 данным Н. В. Тарасенко, умственно отсталые школьники младших классов редко употребляют прилагательные, обозначающие внутренние качества человека. Количество наречий в словаре весьма ограничено </a:t>
            </a:r>
            <a:r>
              <a:rPr lang="ru-RU" i="1" dirty="0">
                <a:solidFill>
                  <a:schemeClr val="tx1"/>
                </a:solidFill>
              </a:rPr>
              <a:t>(здесь, там, туда, потом).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644008" y="548680"/>
            <a:ext cx="4752528" cy="5400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 данным В. Г. Петровой, умственно отсталые школьники I класса не знают названий многих предметов, которые их окружают </a:t>
            </a:r>
            <a:r>
              <a:rPr lang="ru-RU" sz="2000" i="1" dirty="0">
                <a:solidFill>
                  <a:schemeClr val="tx1"/>
                </a:solidFill>
              </a:rPr>
              <a:t>(перчатки, будильник, кружка), </a:t>
            </a:r>
            <a:r>
              <a:rPr lang="ru-RU" sz="2000" dirty="0">
                <a:solidFill>
                  <a:schemeClr val="tx1"/>
                </a:solidFill>
              </a:rPr>
              <a:t>особенно названий отдельных частей предметов </a:t>
            </a:r>
            <a:r>
              <a:rPr lang="ru-RU" sz="2000" i="1" dirty="0">
                <a:solidFill>
                  <a:schemeClr val="tx1"/>
                </a:solidFill>
              </a:rPr>
              <a:t>(обложка, страница, рама, подоконник).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7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999381"/>
            <a:ext cx="8229600" cy="47419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с одним усеченным и одним скругленным углом 5"/>
          <p:cNvSpPr/>
          <p:nvPr/>
        </p:nvSpPr>
        <p:spPr>
          <a:xfrm>
            <a:off x="107504" y="404664"/>
            <a:ext cx="8784976" cy="6264696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2"/>
                </a:solidFill>
              </a:rPr>
              <a:t>Наиболее важными </a:t>
            </a:r>
            <a:r>
              <a:rPr lang="ru-RU" sz="3200" b="1" dirty="0">
                <a:solidFill>
                  <a:schemeClr val="tx2"/>
                </a:solidFill>
              </a:rPr>
              <a:t>причинами</a:t>
            </a:r>
            <a:r>
              <a:rPr lang="ru-RU" sz="3200" dirty="0">
                <a:solidFill>
                  <a:schemeClr val="tx2"/>
                </a:solidFill>
              </a:rPr>
              <a:t> бедности словарного запаса у этих детей является низкий уровень их умственного развития, ограниченность представлений и знаний об окружающем мире, несформированность интересов, снижение потребности в речевых и социальных контактах, а также слабость вербальной памяти.</a:t>
            </a:r>
          </a:p>
        </p:txBody>
      </p:sp>
    </p:spTree>
    <p:extLst>
      <p:ext uri="{BB962C8B-B14F-4D97-AF65-F5344CB8AC3E}">
        <p14:creationId xmlns:p14="http://schemas.microsoft.com/office/powerpoint/2010/main" val="42085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480720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</a:rPr>
              <a:t>В активном словаре </a:t>
            </a:r>
            <a:r>
              <a:rPr lang="ru-RU" sz="2400" dirty="0">
                <a:solidFill>
                  <a:schemeClr val="tx1"/>
                </a:solidFill>
              </a:rPr>
              <a:t>умственно отсталых детей отсутствуют многие </a:t>
            </a:r>
            <a:r>
              <a:rPr lang="ru-RU" sz="2400" b="1" dirty="0">
                <a:solidFill>
                  <a:schemeClr val="tx1"/>
                </a:solidFill>
              </a:rPr>
              <a:t>глаголы</a:t>
            </a:r>
            <a:r>
              <a:rPr lang="ru-RU" sz="2400" dirty="0">
                <a:solidFill>
                  <a:schemeClr val="tx1"/>
                </a:solidFill>
              </a:rPr>
              <a:t>, обозначающие способы передвижения животных </a:t>
            </a:r>
            <a:r>
              <a:rPr lang="ru-RU" sz="2400" i="1" dirty="0">
                <a:solidFill>
                  <a:schemeClr val="tx1"/>
                </a:solidFill>
              </a:rPr>
              <a:t>(скачет, ползает, летает). </a:t>
            </a:r>
            <a:r>
              <a:rPr lang="ru-RU" sz="2400" dirty="0">
                <a:solidFill>
                  <a:schemeClr val="tx1"/>
                </a:solidFill>
              </a:rPr>
              <a:t>Ученики 1—2-х классов говорят «лягушка идет», «змея идет», «птичка идет». Глаголы с приставками заменяют бесприставочными глаголами </a:t>
            </a:r>
            <a:r>
              <a:rPr lang="ru-RU" sz="2400" i="1" dirty="0">
                <a:solidFill>
                  <a:schemeClr val="tx1"/>
                </a:solidFill>
              </a:rPr>
              <a:t>(пришел, перешел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i="1" dirty="0">
                <a:solidFill>
                  <a:schemeClr val="tx1"/>
                </a:solidFill>
              </a:rPr>
              <a:t>шел).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Умственно отсталые дети употребляют лишь незначительное количество слов, обозначающих </a:t>
            </a:r>
            <a:r>
              <a:rPr lang="ru-RU" sz="2400" b="1" dirty="0">
                <a:solidFill>
                  <a:schemeClr val="tx1"/>
                </a:solidFill>
              </a:rPr>
              <a:t>признаки предмета:</a:t>
            </a:r>
            <a:r>
              <a:rPr lang="ru-RU" sz="2400" dirty="0">
                <a:solidFill>
                  <a:schemeClr val="tx1"/>
                </a:solidFill>
              </a:rPr>
              <a:t> цвет </a:t>
            </a:r>
            <a:r>
              <a:rPr lang="ru-RU" sz="2400" i="1" dirty="0">
                <a:solidFill>
                  <a:schemeClr val="tx1"/>
                </a:solidFill>
              </a:rPr>
              <a:t>(красный, синий, зеленый), </a:t>
            </a:r>
            <a:r>
              <a:rPr lang="ru-RU" sz="2400" dirty="0">
                <a:solidFill>
                  <a:schemeClr val="tx1"/>
                </a:solidFill>
              </a:rPr>
              <a:t>величину </a:t>
            </a:r>
            <a:r>
              <a:rPr lang="ru-RU" sz="2400" i="1" dirty="0">
                <a:solidFill>
                  <a:schemeClr val="tx1"/>
                </a:solidFill>
              </a:rPr>
              <a:t>(большой, маленький), </a:t>
            </a:r>
            <a:r>
              <a:rPr lang="ru-RU" sz="2400" dirty="0">
                <a:solidFill>
                  <a:schemeClr val="tx1"/>
                </a:solidFill>
              </a:rPr>
              <a:t>вкус </a:t>
            </a:r>
            <a:r>
              <a:rPr lang="ru-RU" sz="2400" i="1" dirty="0">
                <a:solidFill>
                  <a:schemeClr val="tx1"/>
                </a:solidFill>
              </a:rPr>
              <a:t>(сладкий, горький, вкусный). </a:t>
            </a:r>
            <a:r>
              <a:rPr lang="ru-RU" sz="2400" dirty="0">
                <a:solidFill>
                  <a:schemeClr val="tx1"/>
                </a:solidFill>
              </a:rPr>
              <a:t>Противопоставления же по признакам «длинный — короткий», «толстый — тонкий» и т. д. используются очень редко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В словаре детей преобладают существительные с конкретным значением, </a:t>
            </a:r>
            <a:r>
              <a:rPr lang="ru-RU" sz="2400" b="1" dirty="0">
                <a:solidFill>
                  <a:schemeClr val="tx1"/>
                </a:solidFill>
              </a:rPr>
              <a:t>отсутствуют слова обобщающего характера </a:t>
            </a:r>
            <a:r>
              <a:rPr lang="ru-RU" sz="2400" i="1" dirty="0">
                <a:solidFill>
                  <a:schemeClr val="tx1"/>
                </a:solidFill>
              </a:rPr>
              <a:t>(мебель, посуда, обувь, одежда).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одним усеченным и одним скругленным углом 3"/>
          <p:cNvSpPr/>
          <p:nvPr/>
        </p:nvSpPr>
        <p:spPr>
          <a:xfrm>
            <a:off x="251520" y="620688"/>
            <a:ext cx="8496944" cy="597666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Пассивный словарь </a:t>
            </a:r>
            <a:r>
              <a:rPr lang="ru-RU" sz="2800" dirty="0">
                <a:solidFill>
                  <a:schemeClr val="tx1"/>
                </a:solidFill>
              </a:rPr>
              <a:t>умственно отсталых детей больше активного, но он с трудом актуализируется, часто для воспроизведения слова, требуется наводящий вопрос. Трудности вызываются, с одной стороны, склонностью умственно отсталых детей к охранительному торможению в коре головного мозга, с другой — особенностью формирования семантических полей.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2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800" b="1" dirty="0" smtClean="0"/>
              <a:t>Неточное употребление слов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692696"/>
            <a:ext cx="7416824" cy="543346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Встречается неточное употребление слов, парафазии. Преобладающими являются замены слов по семантическому сходству. </a:t>
            </a:r>
            <a:r>
              <a:rPr lang="ru-RU" sz="1800" dirty="0" smtClean="0"/>
              <a:t>Например: </a:t>
            </a:r>
            <a:r>
              <a:rPr lang="ru-RU" sz="1800" i="1" dirty="0" smtClean="0"/>
              <a:t>(скачет</a:t>
            </a:r>
            <a:r>
              <a:rPr lang="ru-RU" sz="1800" i="1" dirty="0"/>
              <a:t>, ползает </a:t>
            </a:r>
            <a:r>
              <a:rPr lang="ru-RU" sz="1800" dirty="0"/>
              <a:t>— «идет», </a:t>
            </a:r>
            <a:r>
              <a:rPr lang="ru-RU" sz="1800" i="1" dirty="0"/>
              <a:t>толстый, высокий </a:t>
            </a:r>
            <a:r>
              <a:rPr lang="ru-RU" sz="1800" dirty="0"/>
              <a:t>— «большой»). Наблюдаются смешения слов одного рода, вида. Так, словом </a:t>
            </a:r>
            <a:r>
              <a:rPr lang="ru-RU" sz="1800" i="1" dirty="0"/>
              <a:t>ботинки </a:t>
            </a:r>
            <a:r>
              <a:rPr lang="ru-RU" sz="1800" dirty="0"/>
              <a:t>дети называют </a:t>
            </a:r>
            <a:r>
              <a:rPr lang="ru-RU" sz="1800" i="1" dirty="0"/>
              <a:t>сапоги, туфли, галоши; </a:t>
            </a:r>
            <a:r>
              <a:rPr lang="ru-RU" sz="1800" dirty="0"/>
              <a:t>словом </a:t>
            </a:r>
            <a:r>
              <a:rPr lang="ru-RU" sz="1800" i="1" dirty="0"/>
              <a:t>рубашка </a:t>
            </a:r>
            <a:r>
              <a:rPr lang="ru-RU" sz="1800" dirty="0"/>
              <a:t>— </a:t>
            </a:r>
            <a:r>
              <a:rPr lang="ru-RU" sz="1800" i="1" dirty="0"/>
              <a:t>кофту, рубашку, свитер, куртку. </a:t>
            </a:r>
            <a:endParaRPr lang="ru-RU" sz="1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Причинами </a:t>
            </a:r>
            <a:r>
              <a:rPr lang="ru-RU" sz="1800" dirty="0"/>
              <a:t>неточности в употреблении слов у умственно отсталых детей являются трудности дифференциации, различения как самих предметов, так и их обозначений. Умственно отсталые школьники вследствие слабости процесса </a:t>
            </a:r>
            <a:r>
              <a:rPr lang="ru-RU" sz="1800" dirty="0" err="1"/>
              <a:t>дифференцировочного</a:t>
            </a:r>
            <a:r>
              <a:rPr lang="ru-RU" sz="1800" dirty="0"/>
              <a:t> торможения легче воспринимают сходство предметов, чем их различие, поэтому они усваивают прежде всего общие и наиболее конкретные признаки сходных предметов. Таким общим и конкретным признаком может быть, назначение предметов </a:t>
            </a:r>
            <a:r>
              <a:rPr lang="ru-RU" sz="1800" i="1" dirty="0"/>
              <a:t>(ложка, вилка). </a:t>
            </a:r>
            <a:r>
              <a:rPr lang="ru-RU" sz="1800" dirty="0"/>
              <a:t>Различия предметов не усваиваются, а обозначения не разграничиваются.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ru-RU" sz="2800" b="1" dirty="0" smtClean="0"/>
              <a:t>Несформированность семантических полей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одним усеченным и одним скругленным углом 3"/>
          <p:cNvSpPr/>
          <p:nvPr/>
        </p:nvSpPr>
        <p:spPr>
          <a:xfrm>
            <a:off x="251520" y="1126876"/>
            <a:ext cx="8640960" cy="5614491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Исследование семантических полей на основе ассоциативного эксперимента, проведенное А. Р. </a:t>
            </a:r>
            <a:r>
              <a:rPr lang="ru-RU" sz="2400" dirty="0" err="1">
                <a:solidFill>
                  <a:schemeClr val="tx1"/>
                </a:solidFill>
              </a:rPr>
              <a:t>Лурия</a:t>
            </a:r>
            <a:r>
              <a:rPr lang="ru-RU" sz="2400" dirty="0">
                <a:solidFill>
                  <a:schemeClr val="tx1"/>
                </a:solidFill>
              </a:rPr>
              <a:t> и О. С. Виноградовой, показало их недостаточную </a:t>
            </a:r>
            <a:r>
              <a:rPr lang="ru-RU" sz="2400" dirty="0" err="1">
                <a:solidFill>
                  <a:schemeClr val="tx1"/>
                </a:solidFill>
              </a:rPr>
              <a:t>сформированность</a:t>
            </a:r>
            <a:r>
              <a:rPr lang="ru-RU" sz="2400" dirty="0">
                <a:solidFill>
                  <a:schemeClr val="tx1"/>
                </a:solidFill>
              </a:rPr>
              <a:t>. В норме выбор слова-реакции осуществляется на основе смысловых ассоциаций, т. е. смысловому сходству </a:t>
            </a:r>
            <a:r>
              <a:rPr lang="ru-RU" sz="2400" i="1" dirty="0">
                <a:solidFill>
                  <a:schemeClr val="tx1"/>
                </a:solidFill>
              </a:rPr>
              <a:t>(высокий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i="1" dirty="0">
                <a:solidFill>
                  <a:schemeClr val="tx1"/>
                </a:solidFill>
              </a:rPr>
              <a:t>низкий, яблоко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i="1" dirty="0">
                <a:solidFill>
                  <a:schemeClr val="tx1"/>
                </a:solidFill>
              </a:rPr>
              <a:t>груша, скрипка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i="1" dirty="0">
                <a:solidFill>
                  <a:schemeClr val="tx1"/>
                </a:solidFill>
              </a:rPr>
              <a:t>смычок). </a:t>
            </a:r>
            <a:r>
              <a:rPr lang="ru-RU" sz="2400" dirty="0">
                <a:solidFill>
                  <a:schemeClr val="tx1"/>
                </a:solidFill>
              </a:rPr>
              <a:t>У умственно отсталых он осуществляется часто по случайным, иногда звуковым, ассоциациям </a:t>
            </a:r>
            <a:r>
              <a:rPr lang="ru-RU" sz="2400" i="1" dirty="0">
                <a:solidFill>
                  <a:schemeClr val="tx1"/>
                </a:solidFill>
              </a:rPr>
              <a:t>(врач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i="1" dirty="0">
                <a:solidFill>
                  <a:schemeClr val="tx1"/>
                </a:solidFill>
              </a:rPr>
              <a:t>грач), </a:t>
            </a:r>
            <a:r>
              <a:rPr lang="ru-RU" sz="2400" dirty="0">
                <a:solidFill>
                  <a:schemeClr val="tx1"/>
                </a:solidFill>
              </a:rPr>
              <a:t>что свидетельствует о недостаточной </a:t>
            </a:r>
            <a:r>
              <a:rPr lang="ru-RU" sz="24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</a:rPr>
              <a:t> у них семантических полей, лексической системности.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4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704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Diseño predeterminado</vt:lpstr>
      <vt:lpstr>Нарушение лексики у умственно отсталых детей</vt:lpstr>
      <vt:lpstr>Исследователи </vt:lpstr>
      <vt:lpstr>Особенности нарушения лексики у детей с умственной отсталостью</vt:lpstr>
      <vt:lpstr>Презентация PowerPoint</vt:lpstr>
      <vt:lpstr>Презентация PowerPoint</vt:lpstr>
      <vt:lpstr>Презентация PowerPoint</vt:lpstr>
      <vt:lpstr>Презентация PowerPoint</vt:lpstr>
      <vt:lpstr>Неточное употребление слов</vt:lpstr>
      <vt:lpstr>Несформированность семантических полей</vt:lpstr>
      <vt:lpstr>Список литературы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mvideo</cp:lastModifiedBy>
  <cp:revision>348</cp:revision>
  <cp:lastPrinted>2014-11-30T18:25:38Z</cp:lastPrinted>
  <dcterms:created xsi:type="dcterms:W3CDTF">2010-05-23T14:28:12Z</dcterms:created>
  <dcterms:modified xsi:type="dcterms:W3CDTF">2015-03-29T15:33:11Z</dcterms:modified>
</cp:coreProperties>
</file>