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1" r:id="rId5"/>
    <p:sldId id="258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60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595" autoAdjust="0"/>
  </p:normalViewPr>
  <p:slideViewPr>
    <p:cSldViewPr>
      <p:cViewPr varScale="1">
        <p:scale>
          <a:sx n="66" d="100"/>
          <a:sy n="66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C476C6-C39F-4F55-B4D1-6D664966AB95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F5A50F-94DE-420F-9413-E2057E49EE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333376"/>
            <a:ext cx="7772400" cy="147002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1" y="188913"/>
            <a:ext cx="8208963" cy="17526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folHlink"/>
                </a:solidFill>
              </a:rPr>
              <a:t>НРАВСТВЕННОЕ ВОСПИТАНИЕ – </a:t>
            </a:r>
          </a:p>
          <a:p>
            <a:r>
              <a:rPr lang="ru-RU" sz="2000" b="1" dirty="0" smtClean="0">
                <a:solidFill>
                  <a:schemeClr val="folHlink"/>
                </a:solidFill>
              </a:rPr>
              <a:t>ОДНО ИЗ КЛЮЧЕВЫХ НАПРАВЛЕНИЙ</a:t>
            </a:r>
          </a:p>
          <a:p>
            <a:r>
              <a:rPr lang="ru-RU" sz="2000" b="1" dirty="0" smtClean="0">
                <a:solidFill>
                  <a:schemeClr val="folHlink"/>
                </a:solidFill>
              </a:rPr>
              <a:t>В ДОШКОЛЬНОМ ОБРАЗОВАНИИ</a:t>
            </a:r>
            <a:r>
              <a:rPr lang="ru-RU" sz="2800" b="1" dirty="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292726" y="4652964"/>
            <a:ext cx="3551239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200" dirty="0">
                <a:solidFill>
                  <a:srgbClr val="003399"/>
                </a:solidFill>
              </a:rPr>
              <a:t>Мальчикова Ольга Юрьевна. </a:t>
            </a:r>
            <a:r>
              <a:rPr lang="ru-RU" sz="1200" dirty="0" smtClean="0">
                <a:solidFill>
                  <a:srgbClr val="003399"/>
                </a:solidFill>
              </a:rPr>
              <a:t>Воспитатель.</a:t>
            </a:r>
            <a:r>
              <a:rPr lang="ru-RU" sz="1200" dirty="0">
                <a:solidFill>
                  <a:srgbClr val="003399"/>
                </a:solidFill>
              </a:rPr>
              <a:t/>
            </a:r>
            <a:br>
              <a:rPr lang="ru-RU" sz="1200" dirty="0">
                <a:solidFill>
                  <a:srgbClr val="003399"/>
                </a:solidFill>
              </a:rPr>
            </a:br>
            <a:endParaRPr lang="ru-RU" sz="1200" dirty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200" dirty="0">
                <a:solidFill>
                  <a:srgbClr val="003399"/>
                </a:solidFill>
              </a:rPr>
              <a:t>Высшая квалификационная </a:t>
            </a:r>
            <a:r>
              <a:rPr lang="ru-RU" sz="1200" dirty="0" smtClean="0">
                <a:solidFill>
                  <a:srgbClr val="003399"/>
                </a:solidFill>
              </a:rPr>
              <a:t>категория.</a:t>
            </a:r>
            <a:r>
              <a:rPr lang="ru-RU" sz="1200" dirty="0">
                <a:solidFill>
                  <a:srgbClr val="003399"/>
                </a:solidFill>
              </a:rPr>
              <a:t/>
            </a:r>
            <a:br>
              <a:rPr lang="ru-RU" sz="1200" dirty="0">
                <a:solidFill>
                  <a:srgbClr val="003399"/>
                </a:solidFill>
              </a:rPr>
            </a:br>
            <a:endParaRPr lang="ru-RU" sz="1200" dirty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200" dirty="0">
                <a:solidFill>
                  <a:srgbClr val="003399"/>
                </a:solidFill>
              </a:rPr>
              <a:t>Стаж педагогической работы 17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smtClean="0">
                <a:solidFill>
                  <a:srgbClr val="003399"/>
                </a:solidFill>
              </a:rPr>
              <a:t>лет.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006725" y="6072189"/>
            <a:ext cx="229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400" dirty="0">
                <a:solidFill>
                  <a:srgbClr val="003399"/>
                </a:solidFill>
              </a:rPr>
              <a:t>Санкт Петербург 2012 </a:t>
            </a:r>
            <a:r>
              <a:rPr lang="ru-RU" sz="1400" dirty="0" smtClean="0">
                <a:solidFill>
                  <a:srgbClr val="003399"/>
                </a:solidFill>
              </a:rPr>
              <a:t>год.</a:t>
            </a:r>
            <a:endParaRPr lang="ru-RU" sz="1400" dirty="0">
              <a:solidFill>
                <a:srgbClr val="003399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7" name="Rectangle 12"/>
            <p:cNvSpPr>
              <a:spLocks noChangeArrowheads="1"/>
            </p:cNvSpPr>
            <p:nvPr/>
          </p:nvSpPr>
          <p:spPr bwMode="auto">
            <a:xfrm>
              <a:off x="5556" y="0"/>
              <a:ext cx="46" cy="4320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14"/>
            <p:cNvSpPr>
              <a:spLocks noChangeArrowheads="1"/>
            </p:cNvSpPr>
            <p:nvPr/>
          </p:nvSpPr>
          <p:spPr bwMode="auto">
            <a:xfrm>
              <a:off x="0" y="4110"/>
              <a:ext cx="5760" cy="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0" y="1857364"/>
          <a:ext cx="3643339" cy="2519365"/>
        </p:xfrm>
        <a:graphic>
          <a:graphicData uri="http://schemas.openxmlformats.org/presentationml/2006/ole">
            <p:oleObj spid="_x0000_s5122" name="Изображение" r:id="rId3" imgW="4323810" imgH="4323810" progId="StaticMetafile">
              <p:embed/>
            </p:oleObj>
          </a:graphicData>
        </a:graphic>
      </p:graphicFrame>
      <p:pic>
        <p:nvPicPr>
          <p:cNvPr id="14" name="Picture 14" descr="solnz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39608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Работа с детьми в проектной деятельности предполагает сотрудничество, сотворчество педагога и ребенка, может быть направлена на формирование экологических знаний через </a:t>
            </a:r>
            <a:r>
              <a:rPr lang="ru-RU" dirty="0" smtClean="0">
                <a:solidFill>
                  <a:srgbClr val="0070C0"/>
                </a:solidFill>
              </a:rPr>
              <a:t>развитие: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-познавательного </a:t>
            </a:r>
            <a:r>
              <a:rPr lang="ru-RU" dirty="0">
                <a:solidFill>
                  <a:srgbClr val="0070C0"/>
                </a:solidFill>
              </a:rPr>
              <a:t>интереса </a:t>
            </a:r>
            <a:r>
              <a:rPr lang="ru-RU" dirty="0" smtClean="0">
                <a:solidFill>
                  <a:srgbClr val="0070C0"/>
                </a:solidFill>
              </a:rPr>
              <a:t>детей.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-формирование положительно-эмоционального </a:t>
            </a:r>
            <a:r>
              <a:rPr lang="ru-RU" dirty="0">
                <a:solidFill>
                  <a:srgbClr val="0070C0"/>
                </a:solidFill>
              </a:rPr>
              <a:t>и осознанного отношения к </a:t>
            </a:r>
            <a:r>
              <a:rPr lang="ru-RU" dirty="0" smtClean="0">
                <a:solidFill>
                  <a:srgbClr val="0070C0"/>
                </a:solidFill>
              </a:rPr>
              <a:t>природе.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-готовности </a:t>
            </a:r>
            <a:r>
              <a:rPr lang="ru-RU" dirty="0">
                <a:solidFill>
                  <a:srgbClr val="0070C0"/>
                </a:solidFill>
              </a:rPr>
              <a:t>участвовать в практических делах по улучшению природной </a:t>
            </a:r>
            <a:r>
              <a:rPr lang="ru-RU" dirty="0" smtClean="0">
                <a:solidFill>
                  <a:srgbClr val="0070C0"/>
                </a:solidFill>
              </a:rPr>
              <a:t>среды.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82868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0070C0"/>
                </a:solidFill>
              </a:rPr>
              <a:t>Внедрение </a:t>
            </a:r>
            <a:r>
              <a:rPr lang="ru-RU" sz="2000" dirty="0">
                <a:solidFill>
                  <a:srgbClr val="0070C0"/>
                </a:solidFill>
              </a:rPr>
              <a:t>проекта через «основные направления развития ребенка» (согласно федеральным государственным требованиям) – социально-личностное, физическое, познавательно-речевое, художественно-эстетическое, помогают сформировать навыки культурного поведения в природе, умение беречь и заботиться о </a:t>
            </a:r>
            <a:r>
              <a:rPr lang="ru-RU" sz="2000" dirty="0" smtClean="0">
                <a:solidFill>
                  <a:srgbClr val="0070C0"/>
                </a:solidFill>
              </a:rPr>
              <a:t>ней.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86051" y="-3124592"/>
            <a:ext cx="3857652" cy="74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57233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экологической культуры представляет собой процесс целенаправленного влияния на личность ребенка и помогает: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3553" name="Picture 1" descr="E:\сайт\фото. Посадка  саженцев берез\фото  презентация 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7520">
            <a:off x="290571" y="1665812"/>
            <a:ext cx="3071834" cy="2928934"/>
          </a:xfrm>
          <a:prstGeom prst="rect">
            <a:avLst/>
          </a:prstGeom>
          <a:noFill/>
        </p:spPr>
      </p:pic>
      <p:pic>
        <p:nvPicPr>
          <p:cNvPr id="23554" name="Picture 2" descr="E:\сайт\фото. Посадка  саженцев берез\фото  презентация 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0509">
            <a:off x="6059688" y="1761416"/>
            <a:ext cx="2861482" cy="30003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714884"/>
            <a:ext cx="85011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накопить позитивный опыт взаимодействия с окружающим миром,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лучшему усвоению экологических ценностей, 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овладеть правилами осознанного поведения в природе,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и, самое главное, возродить в детском сердце стремление    сохранить красоту и участие, а ведь это так важно для нашего счастья.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3555" name="Picture 3" descr="E:\сайт\фото. Посадка  саженцев берез\фото  презентация 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164307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3968" y="1484784"/>
            <a:ext cx="4320480" cy="2160240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800" dirty="0" smtClean="0">
                <a:solidFill>
                  <a:srgbClr val="0070C0"/>
                </a:solidFill>
              </a:rPr>
              <a:t>Посмотрите вокруг!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800" dirty="0" smtClean="0">
                <a:solidFill>
                  <a:srgbClr val="0070C0"/>
                </a:solidFill>
              </a:rPr>
              <a:t>Что происходит!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800" dirty="0" smtClean="0">
                <a:solidFill>
                  <a:srgbClr val="0070C0"/>
                </a:solidFill>
              </a:rPr>
              <a:t>Все куда то спешат, а время уходит.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800" dirty="0" smtClean="0">
                <a:solidFill>
                  <a:srgbClr val="0070C0"/>
                </a:solidFill>
              </a:rPr>
              <a:t>И уходит в былое красота и участие,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800" dirty="0" smtClean="0">
                <a:solidFill>
                  <a:srgbClr val="0070C0"/>
                </a:solidFill>
              </a:rPr>
              <a:t>А ведь это так надо для нашего счастья.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41" name="Rectangle 11"/>
            <p:cNvSpPr>
              <a:spLocks noChangeArrowheads="1"/>
            </p:cNvSpPr>
            <p:nvPr/>
          </p:nvSpPr>
          <p:spPr bwMode="auto">
            <a:xfrm>
              <a:off x="5556" y="0"/>
              <a:ext cx="46" cy="4320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2" name="Rectangle 12"/>
            <p:cNvSpPr>
              <a:spLocks noChangeArrowheads="1"/>
            </p:cNvSpPr>
            <p:nvPr/>
          </p:nvSpPr>
          <p:spPr bwMode="auto">
            <a:xfrm>
              <a:off x="0" y="4110"/>
              <a:ext cx="5760" cy="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" name="Picture 4" descr="Картинка 161 из 65254"/>
          <p:cNvPicPr>
            <a:picLocks noChangeAspect="1" noChangeArrowheads="1"/>
          </p:cNvPicPr>
          <p:nvPr/>
        </p:nvPicPr>
        <p:blipFill>
          <a:blip r:embed="rId2" cstate="print"/>
          <a:srcRect l="20033" t="8197" r="21164" b="19350"/>
          <a:stretch>
            <a:fillRect/>
          </a:stretch>
        </p:blipFill>
        <p:spPr bwMode="auto">
          <a:xfrm>
            <a:off x="251520" y="1772816"/>
            <a:ext cx="39592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7984" y="3861048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 как важно сейчас, в быстротечное время. Возродить в детском сердце,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 возвышенью стремление.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 вчера и сегодня это так актуально,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Ну а выполнить это, конечно реально.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а 125 из 56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64904"/>
            <a:ext cx="8072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Наши дети в потоке современной информации через телевизор, компьютер и другие средства коммуникационных технологий вместе со своими родителями мало задумываются о нравственных нормах и основах этики в природе.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24944"/>
            <a:ext cx="86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Поэтому важно уже в детском саду работать в этом направлении, включать в работу с детьми систему этического воспитания, </a:t>
            </a:r>
            <a:r>
              <a:rPr lang="ru-RU" dirty="0" smtClean="0">
                <a:solidFill>
                  <a:srgbClr val="0070C0"/>
                </a:solidFill>
              </a:rPr>
              <a:t>познание </a:t>
            </a:r>
            <a:r>
              <a:rPr lang="ru-RU" dirty="0">
                <a:solidFill>
                  <a:srgbClr val="0070C0"/>
                </a:solidFill>
              </a:rPr>
              <a:t>нравственно этических норм  </a:t>
            </a:r>
            <a:r>
              <a:rPr lang="ru-RU" dirty="0" smtClean="0">
                <a:solidFill>
                  <a:srgbClr val="0070C0"/>
                </a:solidFill>
              </a:rPr>
              <a:t>через </a:t>
            </a:r>
            <a:r>
              <a:rPr lang="ru-RU" dirty="0">
                <a:solidFill>
                  <a:srgbClr val="0070C0"/>
                </a:solidFill>
              </a:rPr>
              <a:t>формирование экологической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2924176"/>
            <a:ext cx="8280920" cy="331313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Нравственно этическое воспитание-  </a:t>
            </a: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0дно из важных направлений 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в дошкольном образовании.</a:t>
            </a:r>
          </a:p>
        </p:txBody>
      </p:sp>
      <p:pic>
        <p:nvPicPr>
          <p:cNvPr id="55300" name="Picture 14" descr="solnz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9" y="476251"/>
            <a:ext cx="39608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5357827"/>
            <a:ext cx="8215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Познание нравственно этических норм и основ является важным в развитии личности, а само нравственное воспитание –  одно из важных направлений в дошкольном образовании.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09650" y="1600201"/>
            <a:ext cx="8134351" cy="2185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</p:txBody>
      </p:sp>
      <p:pic>
        <p:nvPicPr>
          <p:cNvPr id="13315" name="Picture 10" descr="Картинка 15 из 13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1905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6" descr="Картинка 7 из 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1905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9" descr="Картинка 42 из 1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285860"/>
            <a:ext cx="1905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1763714" y="260351"/>
            <a:ext cx="70564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dirty="0">
                <a:solidFill>
                  <a:srgbClr val="003399"/>
                </a:solidFill>
              </a:rPr>
              <a:t> </a:t>
            </a:r>
            <a:r>
              <a:rPr lang="ru-RU" sz="2800" dirty="0">
                <a:solidFill>
                  <a:srgbClr val="003399"/>
                </a:solidFill>
              </a:rPr>
              <a:t>О нравственном  воспитании говорили многие </a:t>
            </a:r>
            <a:r>
              <a:rPr lang="ru-RU" sz="2800" dirty="0" smtClean="0">
                <a:solidFill>
                  <a:srgbClr val="003399"/>
                </a:solidFill>
              </a:rPr>
              <a:t>педагоги  </a:t>
            </a:r>
            <a:endParaRPr lang="ru-RU" sz="2800" dirty="0">
              <a:solidFill>
                <a:srgbClr val="003399"/>
              </a:solidFill>
            </a:endParaRPr>
          </a:p>
          <a:p>
            <a:pPr algn="l" eaLnBrk="1" hangingPunct="1"/>
            <a:r>
              <a:rPr lang="ru-RU" sz="2800" dirty="0">
                <a:solidFill>
                  <a:srgbClr val="003399"/>
                </a:solidFill>
              </a:rPr>
              <a:t> </a:t>
            </a:r>
          </a:p>
          <a:p>
            <a:pPr algn="l" eaLnBrk="1" hangingPunct="1"/>
            <a:r>
              <a:rPr lang="ru-RU" dirty="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755649" y="5441950"/>
            <a:ext cx="77041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dirty="0">
                <a:solidFill>
                  <a:srgbClr val="003399"/>
                </a:solidFill>
              </a:rPr>
              <a:t>И вовсе времена эта тема оставалась важной частью жизни человека.</a:t>
            </a:r>
            <a:r>
              <a:rPr lang="ru-RU" dirty="0">
                <a:solidFill>
                  <a:srgbClr val="003399"/>
                </a:solidFill>
              </a:rPr>
              <a:t>  </a:t>
            </a:r>
            <a:r>
              <a:rPr lang="ru-RU" dirty="0" smtClean="0">
                <a:solidFill>
                  <a:srgbClr val="003399"/>
                </a:solidFill>
              </a:rPr>
              <a:t> </a:t>
            </a:r>
            <a:endParaRPr lang="ru-RU" dirty="0">
              <a:solidFill>
                <a:srgbClr val="003399"/>
              </a:solidFill>
            </a:endParaRPr>
          </a:p>
          <a:p>
            <a:pPr algn="l" eaLnBrk="1" hangingPunct="1"/>
            <a:r>
              <a:rPr lang="ru-RU" dirty="0">
                <a:solidFill>
                  <a:srgbClr val="003399"/>
                </a:solidFill>
              </a:rPr>
              <a:t>   </a:t>
            </a:r>
          </a:p>
          <a:p>
            <a:pPr algn="l" eaLnBrk="1" hangingPunct="1"/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3320" name="Rectangle 28"/>
          <p:cNvSpPr>
            <a:spLocks noChangeArrowheads="1"/>
          </p:cNvSpPr>
          <p:nvPr/>
        </p:nvSpPr>
        <p:spPr bwMode="auto">
          <a:xfrm>
            <a:off x="2987675" y="134143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/>
              <a:t> </a:t>
            </a:r>
          </a:p>
        </p:txBody>
      </p:sp>
      <p:sp>
        <p:nvSpPr>
          <p:cNvPr id="13322" name="Rectangle 31"/>
          <p:cNvSpPr>
            <a:spLocks noChangeArrowheads="1"/>
          </p:cNvSpPr>
          <p:nvPr/>
        </p:nvSpPr>
        <p:spPr bwMode="auto">
          <a:xfrm>
            <a:off x="3851274" y="4687888"/>
            <a:ext cx="2573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0099"/>
                </a:solidFill>
              </a:rPr>
              <a:t>В.А </a:t>
            </a:r>
          </a:p>
          <a:p>
            <a:pPr algn="l" eaLnBrk="1" hangingPunct="1"/>
            <a:r>
              <a:rPr lang="ru-RU" sz="2000" b="1" dirty="0" smtClean="0">
                <a:solidFill>
                  <a:srgbClr val="000099"/>
                </a:solidFill>
              </a:rPr>
              <a:t>Сухомлинский.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3323" name="Rectangle 32"/>
          <p:cNvSpPr>
            <a:spLocks noChangeArrowheads="1"/>
          </p:cNvSpPr>
          <p:nvPr/>
        </p:nvSpPr>
        <p:spPr bwMode="auto">
          <a:xfrm>
            <a:off x="6659563" y="4687888"/>
            <a:ext cx="2089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0099"/>
                </a:solidFill>
              </a:rPr>
              <a:t>А.С.</a:t>
            </a:r>
          </a:p>
          <a:p>
            <a:pPr algn="l" eaLnBrk="1" hangingPunct="1"/>
            <a:r>
              <a:rPr lang="ru-RU" sz="2000" b="1" dirty="0" smtClean="0">
                <a:solidFill>
                  <a:srgbClr val="000099"/>
                </a:solidFill>
              </a:rPr>
              <a:t>Макаренко.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3324" name="Rectangle 33"/>
          <p:cNvSpPr>
            <a:spLocks noChangeArrowheads="1"/>
          </p:cNvSpPr>
          <p:nvPr/>
        </p:nvSpPr>
        <p:spPr bwMode="auto">
          <a:xfrm>
            <a:off x="539552" y="4869160"/>
            <a:ext cx="2568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0099"/>
                </a:solidFill>
              </a:rPr>
              <a:t>Ш. </a:t>
            </a:r>
            <a:r>
              <a:rPr lang="ru-RU" sz="2000" b="1" dirty="0" err="1" smtClean="0">
                <a:solidFill>
                  <a:srgbClr val="000099"/>
                </a:solidFill>
              </a:rPr>
              <a:t>Амонашвили</a:t>
            </a:r>
            <a:r>
              <a:rPr lang="ru-RU" sz="2000" b="1" dirty="0" smtClean="0">
                <a:solidFill>
                  <a:srgbClr val="000099"/>
                </a:solidFill>
              </a:rPr>
              <a:t>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26" name="Rectangle 35"/>
            <p:cNvSpPr>
              <a:spLocks noChangeArrowheads="1"/>
            </p:cNvSpPr>
            <p:nvPr/>
          </p:nvSpPr>
          <p:spPr bwMode="auto">
            <a:xfrm>
              <a:off x="5556" y="0"/>
              <a:ext cx="46" cy="4320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36"/>
            <p:cNvSpPr>
              <a:spLocks noChangeArrowheads="1"/>
            </p:cNvSpPr>
            <p:nvPr/>
          </p:nvSpPr>
          <p:spPr bwMode="auto">
            <a:xfrm>
              <a:off x="0" y="4110"/>
              <a:ext cx="5760" cy="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5699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 можно с ответственностью сказать, что нравственное воспитание способствует формированию экологической культуры.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1" y="2204864"/>
            <a:ext cx="75009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В дошкольном возрасте ребенок более доверчив и впечатлителен, близок к природе, отмечается повышенная его любознательность. Именно в этот период уже надо прививать ему экологические знания, умения, научить любить </a:t>
            </a:r>
            <a:r>
              <a:rPr lang="ru-RU" sz="2000" dirty="0" smtClean="0">
                <a:solidFill>
                  <a:srgbClr val="0070C0"/>
                </a:solidFill>
              </a:rPr>
              <a:t>природу, беречь </a:t>
            </a:r>
            <a:r>
              <a:rPr lang="ru-RU" sz="2000" dirty="0">
                <a:solidFill>
                  <a:srgbClr val="0070C0"/>
                </a:solidFill>
              </a:rPr>
              <a:t>ее.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357827"/>
            <a:ext cx="7215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Осуществить это возможно непосредственно через образовательную деятельность: через интегрированные занятия, через проектную деятельность на основе ФГТ. </a:t>
            </a:r>
          </a:p>
        </p:txBody>
      </p:sp>
      <p:pic>
        <p:nvPicPr>
          <p:cNvPr id="4" name="Picture 5" descr="Фото Эссе 1 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862" y="1430588"/>
            <a:ext cx="36718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132856"/>
            <a:ext cx="635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Проектная деятельность – один из видов совместной и практической работы детей и педагога детского сада и школы, который помогает ребенку осознать свое «Я» в нравственном подходе к улучшению экологической обстановки, через знания, любовь, </a:t>
            </a:r>
            <a:r>
              <a:rPr lang="ru-RU" dirty="0" smtClean="0">
                <a:solidFill>
                  <a:srgbClr val="0070C0"/>
                </a:solidFill>
              </a:rPr>
              <a:t>деятельность.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9286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339966"/>
                </a:solidFill>
              </a:rPr>
              <a:t> </a:t>
            </a:r>
            <a:endParaRPr lang="ru-RU" sz="2400" dirty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</TotalTime>
  <Words>471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Изображение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Alex</cp:lastModifiedBy>
  <cp:revision>51</cp:revision>
  <dcterms:created xsi:type="dcterms:W3CDTF">2012-11-05T10:13:47Z</dcterms:created>
  <dcterms:modified xsi:type="dcterms:W3CDTF">2012-11-16T21:24:05Z</dcterms:modified>
</cp:coreProperties>
</file>