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57" r:id="rId4"/>
    <p:sldId id="258" r:id="rId5"/>
    <p:sldId id="260" r:id="rId6"/>
    <p:sldId id="267" r:id="rId7"/>
    <p:sldId id="261" r:id="rId8"/>
    <p:sldId id="262" r:id="rId9"/>
    <p:sldId id="266" r:id="rId10"/>
    <p:sldId id="280" r:id="rId11"/>
    <p:sldId id="268" r:id="rId12"/>
    <p:sldId id="269" r:id="rId13"/>
    <p:sldId id="270" r:id="rId14"/>
    <p:sldId id="271" r:id="rId15"/>
    <p:sldId id="272" r:id="rId16"/>
    <p:sldId id="276" r:id="rId17"/>
    <p:sldId id="277" r:id="rId18"/>
    <p:sldId id="278" r:id="rId19"/>
    <p:sldId id="279" r:id="rId20"/>
    <p:sldId id="273" r:id="rId21"/>
    <p:sldId id="290" r:id="rId22"/>
    <p:sldId id="274" r:id="rId23"/>
    <p:sldId id="275" r:id="rId24"/>
    <p:sldId id="285" r:id="rId25"/>
    <p:sldId id="282" r:id="rId26"/>
    <p:sldId id="283" r:id="rId27"/>
    <p:sldId id="263" r:id="rId28"/>
    <p:sldId id="264" r:id="rId29"/>
    <p:sldId id="265" r:id="rId30"/>
    <p:sldId id="281" r:id="rId31"/>
    <p:sldId id="284" r:id="rId32"/>
    <p:sldId id="286" r:id="rId33"/>
    <p:sldId id="287" r:id="rId34"/>
    <p:sldId id="288" r:id="rId35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69322" autoAdjust="0"/>
  </p:normalViewPr>
  <p:slideViewPr>
    <p:cSldViewPr>
      <p:cViewPr varScale="1">
        <p:scale>
          <a:sx n="47" d="100"/>
          <a:sy n="47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48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 sz="1400">
                <a:solidFill>
                  <a:sysClr val="windowText" lastClr="000000"/>
                </a:solidFill>
              </a:rPr>
              <a:t>Результаты</a:t>
            </a:r>
            <a:r>
              <a:rPr lang="ru-RU" sz="1400" baseline="0">
                <a:solidFill>
                  <a:sysClr val="windowText" lastClr="000000"/>
                </a:solidFill>
              </a:rPr>
              <a:t> мониторинга овладения детьми</a:t>
            </a:r>
          </a:p>
          <a:p>
            <a:pPr>
              <a:defRPr/>
            </a:pPr>
            <a:r>
              <a:rPr lang="ru-RU" sz="1400" baseline="0">
                <a:solidFill>
                  <a:sysClr val="windowText" lastClr="000000"/>
                </a:solidFill>
              </a:rPr>
              <a:t>экспериментальной деятельностью</a:t>
            </a:r>
          </a:p>
          <a:p>
            <a:pPr>
              <a:defRPr/>
            </a:pPr>
            <a:endParaRPr lang="ru-RU" sz="1400"/>
          </a:p>
        </c:rich>
      </c:tx>
      <c:layout>
        <c:manualLayout>
          <c:xMode val="edge"/>
          <c:yMode val="edge"/>
          <c:x val="0.18127312399203124"/>
          <c:y val="2.4285864266966682E-2"/>
        </c:manualLayout>
      </c:layout>
    </c:title>
    <c:view3D>
      <c:rAngAx val="1"/>
    </c:view3D>
    <c:floor>
      <c:sp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c:spPr>
    </c:floor>
    <c:plotArea>
      <c:layout>
        <c:manualLayout>
          <c:layoutTarget val="inner"/>
          <c:xMode val="edge"/>
          <c:yMode val="edge"/>
          <c:x val="8.3647747156605765E-2"/>
          <c:y val="0.16697444069491418"/>
          <c:w val="0.78024223534558523"/>
          <c:h val="0.7188720159980033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0.36000000000000032</c:v>
                </c:pt>
                <c:pt idx="1">
                  <c:v>0.7400000000000031</c:v>
                </c:pt>
                <c:pt idx="2">
                  <c:v>0.92</c:v>
                </c:pt>
              </c:numCache>
            </c:numRef>
          </c:val>
        </c:ser>
        <c:dLbls>
          <c:showVal val="1"/>
        </c:dLbls>
        <c:shape val="cylinder"/>
        <c:axId val="63646720"/>
        <c:axId val="63685376"/>
        <c:axId val="0"/>
      </c:bar3DChart>
      <c:catAx>
        <c:axId val="6364672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3685376"/>
        <c:crosses val="autoZero"/>
        <c:auto val="1"/>
        <c:lblAlgn val="ctr"/>
        <c:lblOffset val="100"/>
      </c:catAx>
      <c:valAx>
        <c:axId val="63685376"/>
        <c:scaling>
          <c:orientation val="minMax"/>
        </c:scaling>
        <c:axPos val="l"/>
        <c:majorGridlines/>
        <c:numFmt formatCode="0%" sourceLinked="1"/>
        <c:tickLblPos val="nextTo"/>
        <c:crossAx val="63646720"/>
        <c:crosses val="autoZero"/>
        <c:crossBetween val="between"/>
      </c:valAx>
    </c:plotArea>
    <c:plotVisOnly val="1"/>
    <c:dispBlanksAs val="gap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  <a:ln cmpd="sng"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/>
              <a:t>Результаты</a:t>
            </a:r>
            <a:r>
              <a:rPr lang="ru-RU" sz="1400" baseline="0"/>
              <a:t> мониторинга овладения детьми экспериментальной деятельностью по разделам</a:t>
            </a:r>
            <a:endParaRPr lang="ru-RU" sz="1400"/>
          </a:p>
        </c:rich>
      </c:tx>
    </c:title>
    <c:view3D>
      <c:rAngAx val="1"/>
    </c:view3D>
    <c:floor>
      <c:spPr>
        <a:solidFill>
          <a:srgbClr val="FFFF00"/>
        </a:solidFill>
      </c:spPr>
    </c:floor>
    <c:sideWall>
      <c:spPr>
        <a:solidFill>
          <a:srgbClr val="FFFF00"/>
        </a:solidFill>
      </c:spPr>
    </c:sideWall>
    <c:backWall>
      <c:spPr>
        <a:solidFill>
          <a:srgbClr val="FFFF00"/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Свойства воздуха</c:v>
                </c:pt>
                <c:pt idx="1">
                  <c:v>Свойства воды</c:v>
                </c:pt>
                <c:pt idx="2">
                  <c:v>Свойства песка и глины</c:v>
                </c:pt>
                <c:pt idx="3">
                  <c:v>Мир животных и растений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0.32000000000000162</c:v>
                </c:pt>
                <c:pt idx="1">
                  <c:v>0.34</c:v>
                </c:pt>
                <c:pt idx="2">
                  <c:v>0.29000000000000031</c:v>
                </c:pt>
                <c:pt idx="3">
                  <c:v>0.44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Свойства воздуха</c:v>
                </c:pt>
                <c:pt idx="1">
                  <c:v>Свойства воды</c:v>
                </c:pt>
                <c:pt idx="2">
                  <c:v>Свойства песка и глины</c:v>
                </c:pt>
                <c:pt idx="3">
                  <c:v>Мир животных и растений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0.64000000000000323</c:v>
                </c:pt>
                <c:pt idx="1">
                  <c:v>0.68</c:v>
                </c:pt>
                <c:pt idx="2">
                  <c:v>0.54</c:v>
                </c:pt>
                <c:pt idx="3">
                  <c:v>0.74000000000000288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Свойства воздуха</c:v>
                </c:pt>
                <c:pt idx="1">
                  <c:v>Свойства воды</c:v>
                </c:pt>
                <c:pt idx="2">
                  <c:v>Свойства песка и глины</c:v>
                </c:pt>
                <c:pt idx="3">
                  <c:v>Мир животных и растений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0.92</c:v>
                </c:pt>
                <c:pt idx="1">
                  <c:v>0.97000000000000064</c:v>
                </c:pt>
                <c:pt idx="2">
                  <c:v>0.95000000000000062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shape val="cylinder"/>
        <c:axId val="85020032"/>
        <c:axId val="85025920"/>
        <c:axId val="0"/>
      </c:bar3DChart>
      <c:catAx>
        <c:axId val="8502003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5025920"/>
        <c:crosses val="autoZero"/>
        <c:auto val="1"/>
        <c:lblAlgn val="ctr"/>
        <c:lblOffset val="100"/>
      </c:catAx>
      <c:valAx>
        <c:axId val="85025920"/>
        <c:scaling>
          <c:orientation val="minMax"/>
        </c:scaling>
        <c:axPos val="l"/>
        <c:majorGridlines/>
        <c:numFmt formatCode="0%" sourceLinked="1"/>
        <c:tickLblPos val="nextTo"/>
        <c:crossAx val="85020032"/>
        <c:crosses val="autoZero"/>
        <c:crossBetween val="between"/>
      </c:valAx>
    </c:plotArea>
    <c:legend>
      <c:legendPos val="r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Уровень компетентности родителей в вопросах экспериментальной деятельности старших дошкольников      </a:t>
            </a:r>
            <a:endParaRPr lang="ru-RU" dirty="0"/>
          </a:p>
        </c:rich>
      </c:tx>
    </c:title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771030993042385E-2"/>
          <c:y val="0"/>
          <c:w val="0.94437702265373058"/>
          <c:h val="0.8966195714897369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gradFill>
                <a:gsLst>
                  <a:gs pos="22000">
                    <a:srgbClr val="8064A2">
                      <a:lumMod val="75000"/>
                    </a:srgbClr>
                  </a:gs>
                  <a:gs pos="79000">
                    <a:srgbClr val="FFCCFF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</c:dPt>
          <c:dPt>
            <c:idx val="1"/>
            <c:spPr>
              <a:gradFill>
                <a:gsLst>
                  <a:gs pos="22000">
                    <a:srgbClr val="4F81BD">
                      <a:lumMod val="75000"/>
                    </a:srgbClr>
                  </a:gs>
                  <a:gs pos="63000">
                    <a:srgbClr val="4F81BD">
                      <a:lumMod val="60000"/>
                      <a:lumOff val="4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</c:dPt>
          <c:dPt>
            <c:idx val="2"/>
            <c:spPr>
              <a:gradFill>
                <a:gsLst>
                  <a:gs pos="57000">
                    <a:srgbClr val="8EDAB4"/>
                  </a:gs>
                  <a:gs pos="77000">
                    <a:srgbClr val="4BACC6">
                      <a:lumMod val="40000"/>
                      <a:lumOff val="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0.74000000000000188</c:v>
                </c:pt>
                <c:pt idx="1">
                  <c:v>0.84000000000000064</c:v>
                </c:pt>
                <c:pt idx="2">
                  <c:v>0.95000000000000062</c:v>
                </c:pt>
              </c:numCache>
            </c:numRef>
          </c:val>
        </c:ser>
        <c:dLbls>
          <c:showVal val="1"/>
        </c:dLbls>
        <c:shape val="cone"/>
        <c:axId val="84442496"/>
        <c:axId val="84448384"/>
        <c:axId val="0"/>
      </c:bar3DChart>
      <c:catAx>
        <c:axId val="84442496"/>
        <c:scaling>
          <c:orientation val="minMax"/>
        </c:scaling>
        <c:delete val="1"/>
        <c:axPos val="b"/>
        <c:numFmt formatCode="General" sourceLinked="1"/>
        <c:tickLblPos val="none"/>
        <c:crossAx val="84448384"/>
        <c:crosses val="autoZero"/>
        <c:auto val="1"/>
        <c:lblAlgn val="ctr"/>
        <c:lblOffset val="100"/>
      </c:catAx>
      <c:valAx>
        <c:axId val="84448384"/>
        <c:scaling>
          <c:orientation val="minMax"/>
        </c:scaling>
        <c:delete val="1"/>
        <c:axPos val="l"/>
        <c:numFmt formatCode="0%" sourceLinked="1"/>
        <c:tickLblPos val="none"/>
        <c:crossAx val="84442496"/>
        <c:crosses val="autoZero"/>
        <c:crossBetween val="between"/>
      </c:valAx>
      <c:spPr>
        <a:noFill/>
        <a:ln w="25341">
          <a:noFill/>
        </a:ln>
      </c:spPr>
    </c:plotArea>
    <c:legend>
      <c:legendPos val="r"/>
    </c:legend>
    <c:plotVisOnly val="1"/>
    <c:dispBlanksAs val="gap"/>
  </c:chart>
  <c:spPr>
    <a:ln>
      <a:noFill/>
    </a:ln>
  </c:spPr>
  <c:txPr>
    <a:bodyPr/>
    <a:lstStyle/>
    <a:p>
      <a:pPr>
        <a:defRPr sz="1197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F1979B-E4F4-4BFB-883D-E9D5CDF93A91}" type="doc">
      <dgm:prSet loTypeId="urn:microsoft.com/office/officeart/2005/8/layout/process4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07CFC22E-D2E0-4FF4-8A22-7112BDB2085A}">
      <dgm:prSet phldrT="[Текст]" custT="1"/>
      <dgm:spPr/>
      <dgm:t>
        <a:bodyPr/>
        <a:lstStyle/>
        <a:p>
          <a:pPr algn="just"/>
          <a:r>
            <a:rPr lang="ru-RU" sz="2800" b="1" dirty="0" smtClean="0">
              <a:solidFill>
                <a:schemeClr val="tx1"/>
              </a:solidFill>
            </a:rPr>
            <a:t>системность          наглядность</a:t>
          </a:r>
          <a:endParaRPr lang="ru-RU" sz="2800" b="1" dirty="0">
            <a:solidFill>
              <a:schemeClr val="tx1"/>
            </a:solidFill>
          </a:endParaRPr>
        </a:p>
      </dgm:t>
    </dgm:pt>
    <dgm:pt modelId="{F4D9B5E5-2B41-41DF-98E5-470D8C5E81A8}" type="parTrans" cxnId="{6DC54935-0192-47E7-AECD-A4548F4D6330}">
      <dgm:prSet/>
      <dgm:spPr/>
      <dgm:t>
        <a:bodyPr/>
        <a:lstStyle/>
        <a:p>
          <a:endParaRPr lang="ru-RU"/>
        </a:p>
      </dgm:t>
    </dgm:pt>
    <dgm:pt modelId="{537BD39B-282B-44E3-8138-E4D10C849BA2}" type="sibTrans" cxnId="{6DC54935-0192-47E7-AECD-A4548F4D6330}">
      <dgm:prSet/>
      <dgm:spPr/>
      <dgm:t>
        <a:bodyPr/>
        <a:lstStyle/>
        <a:p>
          <a:endParaRPr lang="ru-RU"/>
        </a:p>
      </dgm:t>
    </dgm:pt>
    <dgm:pt modelId="{336CEEB1-AB06-4824-B4D3-89B5A25CC955}">
      <dgm:prSet phldrT="[Текст]" custT="1"/>
      <dgm:spPr/>
      <dgm:t>
        <a:bodyPr/>
        <a:lstStyle/>
        <a:p>
          <a:pPr algn="just"/>
          <a:r>
            <a:rPr lang="ru-RU" sz="2800" b="1" dirty="0" smtClean="0"/>
            <a:t>доступность</a:t>
          </a:r>
          <a:endParaRPr lang="ru-RU" sz="2800" b="1" dirty="0"/>
        </a:p>
      </dgm:t>
    </dgm:pt>
    <dgm:pt modelId="{AE14AA38-AEE8-42C2-85AE-F83D3341DB73}" type="parTrans" cxnId="{9F33895E-577C-456F-AE54-E0751B18CF55}">
      <dgm:prSet/>
      <dgm:spPr/>
      <dgm:t>
        <a:bodyPr/>
        <a:lstStyle/>
        <a:p>
          <a:endParaRPr lang="ru-RU"/>
        </a:p>
      </dgm:t>
    </dgm:pt>
    <dgm:pt modelId="{E083CAB4-72D0-4BE1-84D0-CDB277D9F230}" type="sibTrans" cxnId="{9F33895E-577C-456F-AE54-E0751B18CF55}">
      <dgm:prSet/>
      <dgm:spPr/>
      <dgm:t>
        <a:bodyPr/>
        <a:lstStyle/>
        <a:p>
          <a:endParaRPr lang="ru-RU"/>
        </a:p>
      </dgm:t>
    </dgm:pt>
    <dgm:pt modelId="{698590DF-0F63-4037-8FED-A0D320FB7D13}">
      <dgm:prSet phldrT="[Текст]" custT="1"/>
      <dgm:spPr/>
      <dgm:t>
        <a:bodyPr/>
        <a:lstStyle/>
        <a:p>
          <a:pPr algn="just"/>
          <a:r>
            <a:rPr lang="ru-RU" sz="2800" b="1" dirty="0" smtClean="0">
              <a:solidFill>
                <a:schemeClr val="tx1"/>
              </a:solidFill>
            </a:rPr>
            <a:t>преемственность</a:t>
          </a:r>
          <a:endParaRPr lang="ru-RU" sz="2800" b="1" dirty="0">
            <a:solidFill>
              <a:schemeClr val="tx1"/>
            </a:solidFill>
          </a:endParaRPr>
        </a:p>
      </dgm:t>
    </dgm:pt>
    <dgm:pt modelId="{2A48BEFD-BFCE-48D8-B668-5B04D89B8E85}" type="parTrans" cxnId="{7929C6BF-8888-451F-A04B-8E80D6A031F7}">
      <dgm:prSet/>
      <dgm:spPr/>
      <dgm:t>
        <a:bodyPr/>
        <a:lstStyle/>
        <a:p>
          <a:endParaRPr lang="ru-RU"/>
        </a:p>
      </dgm:t>
    </dgm:pt>
    <dgm:pt modelId="{BAE917F6-0CD1-4E9E-B68E-2C138D5F68DC}" type="sibTrans" cxnId="{7929C6BF-8888-451F-A04B-8E80D6A031F7}">
      <dgm:prSet/>
      <dgm:spPr/>
      <dgm:t>
        <a:bodyPr/>
        <a:lstStyle/>
        <a:p>
          <a:endParaRPr lang="ru-RU"/>
        </a:p>
      </dgm:t>
    </dgm:pt>
    <dgm:pt modelId="{AEE2453B-8CAC-419B-8CC7-7DD5B94B6F3B}">
      <dgm:prSet phldrT="[Текст]" custT="1"/>
      <dgm:spPr/>
      <dgm:t>
        <a:bodyPr/>
        <a:lstStyle/>
        <a:p>
          <a:pPr algn="just"/>
          <a:r>
            <a:rPr lang="ru-RU" sz="2800" b="1" dirty="0" smtClean="0"/>
            <a:t>последовательность</a:t>
          </a:r>
          <a:endParaRPr lang="ru-RU" sz="2800" b="1" dirty="0"/>
        </a:p>
      </dgm:t>
    </dgm:pt>
    <dgm:pt modelId="{7163B5E7-9E02-40EF-B34D-6C9402EC56F6}" type="parTrans" cxnId="{6A6D23CB-F7DD-4BF1-BC8B-1AA756B03438}">
      <dgm:prSet/>
      <dgm:spPr/>
      <dgm:t>
        <a:bodyPr/>
        <a:lstStyle/>
        <a:p>
          <a:endParaRPr lang="ru-RU"/>
        </a:p>
      </dgm:t>
    </dgm:pt>
    <dgm:pt modelId="{C6A22054-14D6-4C0A-A296-9A15F3D54885}" type="sibTrans" cxnId="{6A6D23CB-F7DD-4BF1-BC8B-1AA756B03438}">
      <dgm:prSet/>
      <dgm:spPr/>
      <dgm:t>
        <a:bodyPr/>
        <a:lstStyle/>
        <a:p>
          <a:endParaRPr lang="ru-RU"/>
        </a:p>
      </dgm:t>
    </dgm:pt>
    <dgm:pt modelId="{80402FF9-94A0-4BAB-B5DE-0CF44AA37218}">
      <dgm:prSet phldrT="[Текст]" custT="1"/>
      <dgm:spPr/>
      <dgm:t>
        <a:bodyPr/>
        <a:lstStyle/>
        <a:p>
          <a:pPr algn="just"/>
          <a:r>
            <a:rPr lang="ru-RU" sz="2800" b="1" dirty="0" smtClean="0">
              <a:solidFill>
                <a:schemeClr val="tx1"/>
              </a:solidFill>
            </a:rPr>
            <a:t>возрастное  соответствие</a:t>
          </a:r>
          <a:endParaRPr lang="ru-RU" sz="2800" b="1" dirty="0">
            <a:solidFill>
              <a:schemeClr val="tx1"/>
            </a:solidFill>
          </a:endParaRPr>
        </a:p>
      </dgm:t>
    </dgm:pt>
    <dgm:pt modelId="{7EB5D474-AF31-4A23-ACA1-9611F61D61C0}" type="parTrans" cxnId="{921EF214-C46D-449F-8C65-B34E1C374475}">
      <dgm:prSet/>
      <dgm:spPr/>
      <dgm:t>
        <a:bodyPr/>
        <a:lstStyle/>
        <a:p>
          <a:endParaRPr lang="ru-RU"/>
        </a:p>
      </dgm:t>
    </dgm:pt>
    <dgm:pt modelId="{9E5F86AA-A393-4229-B81E-77E67FC8ACD1}" type="sibTrans" cxnId="{921EF214-C46D-449F-8C65-B34E1C374475}">
      <dgm:prSet/>
      <dgm:spPr/>
      <dgm:t>
        <a:bodyPr/>
        <a:lstStyle/>
        <a:p>
          <a:endParaRPr lang="ru-RU"/>
        </a:p>
      </dgm:t>
    </dgm:pt>
    <dgm:pt modelId="{853AAF47-1055-478E-A865-2D40151A12F1}">
      <dgm:prSet phldrT="[Текст]"/>
      <dgm:spPr/>
      <dgm:t>
        <a:bodyPr/>
        <a:lstStyle/>
        <a:p>
          <a:pPr algn="just"/>
          <a:r>
            <a:rPr lang="ru-RU" b="1" dirty="0" smtClean="0"/>
            <a:t>интеграция</a:t>
          </a:r>
          <a:endParaRPr lang="ru-RU" b="1" dirty="0"/>
        </a:p>
      </dgm:t>
    </dgm:pt>
    <dgm:pt modelId="{FA4BFEDC-46BA-4C1A-A760-BACFCE70C599}" type="parTrans" cxnId="{08D91ABB-274D-4F19-93FE-984F1267DE81}">
      <dgm:prSet/>
      <dgm:spPr/>
      <dgm:t>
        <a:bodyPr/>
        <a:lstStyle/>
        <a:p>
          <a:endParaRPr lang="ru-RU"/>
        </a:p>
      </dgm:t>
    </dgm:pt>
    <dgm:pt modelId="{B3076905-7890-4A3C-92C4-1A54C1DFC82B}" type="sibTrans" cxnId="{08D91ABB-274D-4F19-93FE-984F1267DE81}">
      <dgm:prSet/>
      <dgm:spPr/>
      <dgm:t>
        <a:bodyPr/>
        <a:lstStyle/>
        <a:p>
          <a:endParaRPr lang="ru-RU"/>
        </a:p>
      </dgm:t>
    </dgm:pt>
    <dgm:pt modelId="{E91A6ACA-A007-450A-9A24-BCFE95D5D399}" type="pres">
      <dgm:prSet presAssocID="{5DF1979B-E4F4-4BFB-883D-E9D5CDF93A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D5CC14-9042-4A41-AB1B-2FC5FFC500F8}" type="pres">
      <dgm:prSet presAssocID="{80402FF9-94A0-4BAB-B5DE-0CF44AA37218}" presName="boxAndChildren" presStyleCnt="0"/>
      <dgm:spPr/>
    </dgm:pt>
    <dgm:pt modelId="{F9D6D75B-6DB7-4AAF-B95F-16766A33B4A4}" type="pres">
      <dgm:prSet presAssocID="{80402FF9-94A0-4BAB-B5DE-0CF44AA37218}" presName="parentTextBox" presStyleLbl="node1" presStyleIdx="0" presStyleCnt="3"/>
      <dgm:spPr/>
      <dgm:t>
        <a:bodyPr/>
        <a:lstStyle/>
        <a:p>
          <a:endParaRPr lang="ru-RU"/>
        </a:p>
      </dgm:t>
    </dgm:pt>
    <dgm:pt modelId="{1120DC0F-7B92-4AAF-BB4D-36022FBAFC27}" type="pres">
      <dgm:prSet presAssocID="{80402FF9-94A0-4BAB-B5DE-0CF44AA37218}" presName="entireBox" presStyleLbl="node1" presStyleIdx="0" presStyleCnt="3"/>
      <dgm:spPr/>
      <dgm:t>
        <a:bodyPr/>
        <a:lstStyle/>
        <a:p>
          <a:endParaRPr lang="ru-RU"/>
        </a:p>
      </dgm:t>
    </dgm:pt>
    <dgm:pt modelId="{FDC32536-CA4A-47FA-8977-555D067ABFED}" type="pres">
      <dgm:prSet presAssocID="{80402FF9-94A0-4BAB-B5DE-0CF44AA37218}" presName="descendantBox" presStyleCnt="0"/>
      <dgm:spPr/>
    </dgm:pt>
    <dgm:pt modelId="{78BDD35E-3D09-4AED-9D40-A3ECD158EDC5}" type="pres">
      <dgm:prSet presAssocID="{853AAF47-1055-478E-A865-2D40151A12F1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7C49F-00CC-4C1A-8F31-2AEA52064DB4}" type="pres">
      <dgm:prSet presAssocID="{BAE917F6-0CD1-4E9E-B68E-2C138D5F68DC}" presName="sp" presStyleCnt="0"/>
      <dgm:spPr/>
    </dgm:pt>
    <dgm:pt modelId="{F997011E-A391-4201-8D35-748325FFC864}" type="pres">
      <dgm:prSet presAssocID="{698590DF-0F63-4037-8FED-A0D320FB7D13}" presName="arrowAndChildren" presStyleCnt="0"/>
      <dgm:spPr/>
    </dgm:pt>
    <dgm:pt modelId="{B988B600-1A80-435C-B643-E800A1F1AD6A}" type="pres">
      <dgm:prSet presAssocID="{698590DF-0F63-4037-8FED-A0D320FB7D13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B3269D0C-6333-491B-9970-55CF1F098CA8}" type="pres">
      <dgm:prSet presAssocID="{698590DF-0F63-4037-8FED-A0D320FB7D13}" presName="arrow" presStyleLbl="node1" presStyleIdx="1" presStyleCnt="3" custLinFactNeighborX="388" custLinFactNeighborY="-6964"/>
      <dgm:spPr/>
      <dgm:t>
        <a:bodyPr/>
        <a:lstStyle/>
        <a:p>
          <a:endParaRPr lang="ru-RU"/>
        </a:p>
      </dgm:t>
    </dgm:pt>
    <dgm:pt modelId="{64A7DFD5-724C-421F-99A9-0A779B4A8790}" type="pres">
      <dgm:prSet presAssocID="{698590DF-0F63-4037-8FED-A0D320FB7D13}" presName="descendantArrow" presStyleCnt="0"/>
      <dgm:spPr/>
    </dgm:pt>
    <dgm:pt modelId="{B1042CF9-B77E-4C0E-983C-4418357B66F6}" type="pres">
      <dgm:prSet presAssocID="{AEE2453B-8CAC-419B-8CC7-7DD5B94B6F3B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55781-388C-4622-BE0A-CF6E5A3FF0A8}" type="pres">
      <dgm:prSet presAssocID="{537BD39B-282B-44E3-8138-E4D10C849BA2}" presName="sp" presStyleCnt="0"/>
      <dgm:spPr/>
    </dgm:pt>
    <dgm:pt modelId="{D46F464A-617D-4324-9A23-9D739C315DEF}" type="pres">
      <dgm:prSet presAssocID="{07CFC22E-D2E0-4FF4-8A22-7112BDB2085A}" presName="arrowAndChildren" presStyleCnt="0"/>
      <dgm:spPr/>
    </dgm:pt>
    <dgm:pt modelId="{51E0EC3C-F699-4195-ADC9-11F51AECA9E2}" type="pres">
      <dgm:prSet presAssocID="{07CFC22E-D2E0-4FF4-8A22-7112BDB2085A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FD2DC62-9770-4BAE-9301-FFA55A33D22E}" type="pres">
      <dgm:prSet presAssocID="{07CFC22E-D2E0-4FF4-8A22-7112BDB2085A}" presName="arrow" presStyleLbl="node1" presStyleIdx="2" presStyleCnt="3" custLinFactNeighborX="-793" custLinFactNeighborY="-8819"/>
      <dgm:spPr/>
      <dgm:t>
        <a:bodyPr/>
        <a:lstStyle/>
        <a:p>
          <a:endParaRPr lang="ru-RU"/>
        </a:p>
      </dgm:t>
    </dgm:pt>
    <dgm:pt modelId="{07183ABA-A4E9-4F51-B3BF-3B4917FF6282}" type="pres">
      <dgm:prSet presAssocID="{07CFC22E-D2E0-4FF4-8A22-7112BDB2085A}" presName="descendantArrow" presStyleCnt="0"/>
      <dgm:spPr/>
    </dgm:pt>
    <dgm:pt modelId="{C4E6B059-3EDB-4942-A2F8-8B2588055823}" type="pres">
      <dgm:prSet presAssocID="{336CEEB1-AB06-4824-B4D3-89B5A25CC955}" presName="childTextArrow" presStyleLbl="fgAccFollowNode1" presStyleIdx="2" presStyleCnt="3" custLinFactNeighborX="3139" custLinFactNeighborY="-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C3E290-EB03-4B11-A0B0-D424D728324E}" type="presOf" srcId="{80402FF9-94A0-4BAB-B5DE-0CF44AA37218}" destId="{F9D6D75B-6DB7-4AAF-B95F-16766A33B4A4}" srcOrd="0" destOrd="0" presId="urn:microsoft.com/office/officeart/2005/8/layout/process4"/>
    <dgm:cxn modelId="{9DC9678D-4F92-4D77-BBC3-3B6D14F2F30A}" type="presOf" srcId="{853AAF47-1055-478E-A865-2D40151A12F1}" destId="{78BDD35E-3D09-4AED-9D40-A3ECD158EDC5}" srcOrd="0" destOrd="0" presId="urn:microsoft.com/office/officeart/2005/8/layout/process4"/>
    <dgm:cxn modelId="{6DC54935-0192-47E7-AECD-A4548F4D6330}" srcId="{5DF1979B-E4F4-4BFB-883D-E9D5CDF93A91}" destId="{07CFC22E-D2E0-4FF4-8A22-7112BDB2085A}" srcOrd="0" destOrd="0" parTransId="{F4D9B5E5-2B41-41DF-98E5-470D8C5E81A8}" sibTransId="{537BD39B-282B-44E3-8138-E4D10C849BA2}"/>
    <dgm:cxn modelId="{9F33895E-577C-456F-AE54-E0751B18CF55}" srcId="{07CFC22E-D2E0-4FF4-8A22-7112BDB2085A}" destId="{336CEEB1-AB06-4824-B4D3-89B5A25CC955}" srcOrd="0" destOrd="0" parTransId="{AE14AA38-AEE8-42C2-85AE-F83D3341DB73}" sibTransId="{E083CAB4-72D0-4BE1-84D0-CDB277D9F230}"/>
    <dgm:cxn modelId="{7929C6BF-8888-451F-A04B-8E80D6A031F7}" srcId="{5DF1979B-E4F4-4BFB-883D-E9D5CDF93A91}" destId="{698590DF-0F63-4037-8FED-A0D320FB7D13}" srcOrd="1" destOrd="0" parTransId="{2A48BEFD-BFCE-48D8-B668-5B04D89B8E85}" sibTransId="{BAE917F6-0CD1-4E9E-B68E-2C138D5F68DC}"/>
    <dgm:cxn modelId="{1B9DDCD0-4EDA-4D42-BB42-14121108FF1C}" type="presOf" srcId="{698590DF-0F63-4037-8FED-A0D320FB7D13}" destId="{B3269D0C-6333-491B-9970-55CF1F098CA8}" srcOrd="1" destOrd="0" presId="urn:microsoft.com/office/officeart/2005/8/layout/process4"/>
    <dgm:cxn modelId="{08D91ABB-274D-4F19-93FE-984F1267DE81}" srcId="{80402FF9-94A0-4BAB-B5DE-0CF44AA37218}" destId="{853AAF47-1055-478E-A865-2D40151A12F1}" srcOrd="0" destOrd="0" parTransId="{FA4BFEDC-46BA-4C1A-A760-BACFCE70C599}" sibTransId="{B3076905-7890-4A3C-92C4-1A54C1DFC82B}"/>
    <dgm:cxn modelId="{14357856-6F94-41EE-929F-7AC311E101F1}" type="presOf" srcId="{07CFC22E-D2E0-4FF4-8A22-7112BDB2085A}" destId="{51E0EC3C-F699-4195-ADC9-11F51AECA9E2}" srcOrd="0" destOrd="0" presId="urn:microsoft.com/office/officeart/2005/8/layout/process4"/>
    <dgm:cxn modelId="{2ACC4E17-45BE-4802-AC75-FE4C69E3B13B}" type="presOf" srcId="{336CEEB1-AB06-4824-B4D3-89B5A25CC955}" destId="{C4E6B059-3EDB-4942-A2F8-8B2588055823}" srcOrd="0" destOrd="0" presId="urn:microsoft.com/office/officeart/2005/8/layout/process4"/>
    <dgm:cxn modelId="{921EF214-C46D-449F-8C65-B34E1C374475}" srcId="{5DF1979B-E4F4-4BFB-883D-E9D5CDF93A91}" destId="{80402FF9-94A0-4BAB-B5DE-0CF44AA37218}" srcOrd="2" destOrd="0" parTransId="{7EB5D474-AF31-4A23-ACA1-9611F61D61C0}" sibTransId="{9E5F86AA-A393-4229-B81E-77E67FC8ACD1}"/>
    <dgm:cxn modelId="{6A6D23CB-F7DD-4BF1-BC8B-1AA756B03438}" srcId="{698590DF-0F63-4037-8FED-A0D320FB7D13}" destId="{AEE2453B-8CAC-419B-8CC7-7DD5B94B6F3B}" srcOrd="0" destOrd="0" parTransId="{7163B5E7-9E02-40EF-B34D-6C9402EC56F6}" sibTransId="{C6A22054-14D6-4C0A-A296-9A15F3D54885}"/>
    <dgm:cxn modelId="{8FA2223F-BF48-4134-B68A-A4447C86D628}" type="presOf" srcId="{80402FF9-94A0-4BAB-B5DE-0CF44AA37218}" destId="{1120DC0F-7B92-4AAF-BB4D-36022FBAFC27}" srcOrd="1" destOrd="0" presId="urn:microsoft.com/office/officeart/2005/8/layout/process4"/>
    <dgm:cxn modelId="{EBB7F6EB-C347-4F62-AB64-B67099A07466}" type="presOf" srcId="{698590DF-0F63-4037-8FED-A0D320FB7D13}" destId="{B988B600-1A80-435C-B643-E800A1F1AD6A}" srcOrd="0" destOrd="0" presId="urn:microsoft.com/office/officeart/2005/8/layout/process4"/>
    <dgm:cxn modelId="{B3D8E79F-9421-4C10-A554-756EB842B53F}" type="presOf" srcId="{07CFC22E-D2E0-4FF4-8A22-7112BDB2085A}" destId="{2FD2DC62-9770-4BAE-9301-FFA55A33D22E}" srcOrd="1" destOrd="0" presId="urn:microsoft.com/office/officeart/2005/8/layout/process4"/>
    <dgm:cxn modelId="{AEDDC3B7-560F-48D3-9303-B987DB5494BB}" type="presOf" srcId="{5DF1979B-E4F4-4BFB-883D-E9D5CDF93A91}" destId="{E91A6ACA-A007-450A-9A24-BCFE95D5D399}" srcOrd="0" destOrd="0" presId="urn:microsoft.com/office/officeart/2005/8/layout/process4"/>
    <dgm:cxn modelId="{141FD2B1-35F0-41ED-8559-3C30E3A4268B}" type="presOf" srcId="{AEE2453B-8CAC-419B-8CC7-7DD5B94B6F3B}" destId="{B1042CF9-B77E-4C0E-983C-4418357B66F6}" srcOrd="0" destOrd="0" presId="urn:microsoft.com/office/officeart/2005/8/layout/process4"/>
    <dgm:cxn modelId="{293C5A9F-7039-4F65-9D1D-705DDD3FF893}" type="presParOf" srcId="{E91A6ACA-A007-450A-9A24-BCFE95D5D399}" destId="{CED5CC14-9042-4A41-AB1B-2FC5FFC500F8}" srcOrd="0" destOrd="0" presId="urn:microsoft.com/office/officeart/2005/8/layout/process4"/>
    <dgm:cxn modelId="{875D587B-D76E-493E-94A0-56C41F09133B}" type="presParOf" srcId="{CED5CC14-9042-4A41-AB1B-2FC5FFC500F8}" destId="{F9D6D75B-6DB7-4AAF-B95F-16766A33B4A4}" srcOrd="0" destOrd="0" presId="urn:microsoft.com/office/officeart/2005/8/layout/process4"/>
    <dgm:cxn modelId="{1B933E26-68E8-41A5-89EC-B542C75F19F1}" type="presParOf" srcId="{CED5CC14-9042-4A41-AB1B-2FC5FFC500F8}" destId="{1120DC0F-7B92-4AAF-BB4D-36022FBAFC27}" srcOrd="1" destOrd="0" presId="urn:microsoft.com/office/officeart/2005/8/layout/process4"/>
    <dgm:cxn modelId="{E4146493-4FA8-44B7-BF03-3290BF2C301E}" type="presParOf" srcId="{CED5CC14-9042-4A41-AB1B-2FC5FFC500F8}" destId="{FDC32536-CA4A-47FA-8977-555D067ABFED}" srcOrd="2" destOrd="0" presId="urn:microsoft.com/office/officeart/2005/8/layout/process4"/>
    <dgm:cxn modelId="{A2F4DBC2-8858-47E2-8C43-43C2B4798644}" type="presParOf" srcId="{FDC32536-CA4A-47FA-8977-555D067ABFED}" destId="{78BDD35E-3D09-4AED-9D40-A3ECD158EDC5}" srcOrd="0" destOrd="0" presId="urn:microsoft.com/office/officeart/2005/8/layout/process4"/>
    <dgm:cxn modelId="{C66E7559-E2F8-4C57-B2CF-37B31979EA22}" type="presParOf" srcId="{E91A6ACA-A007-450A-9A24-BCFE95D5D399}" destId="{8167C49F-00CC-4C1A-8F31-2AEA52064DB4}" srcOrd="1" destOrd="0" presId="urn:microsoft.com/office/officeart/2005/8/layout/process4"/>
    <dgm:cxn modelId="{93D23AD4-89E1-4AF6-A3BE-E9FCBC16D94E}" type="presParOf" srcId="{E91A6ACA-A007-450A-9A24-BCFE95D5D399}" destId="{F997011E-A391-4201-8D35-748325FFC864}" srcOrd="2" destOrd="0" presId="urn:microsoft.com/office/officeart/2005/8/layout/process4"/>
    <dgm:cxn modelId="{F75340BB-425E-4DD2-9D98-00899D233185}" type="presParOf" srcId="{F997011E-A391-4201-8D35-748325FFC864}" destId="{B988B600-1A80-435C-B643-E800A1F1AD6A}" srcOrd="0" destOrd="0" presId="urn:microsoft.com/office/officeart/2005/8/layout/process4"/>
    <dgm:cxn modelId="{C91E1F9C-66E1-4DA6-BCF3-C75C6569A97E}" type="presParOf" srcId="{F997011E-A391-4201-8D35-748325FFC864}" destId="{B3269D0C-6333-491B-9970-55CF1F098CA8}" srcOrd="1" destOrd="0" presId="urn:microsoft.com/office/officeart/2005/8/layout/process4"/>
    <dgm:cxn modelId="{572AD885-23DB-43ED-8DC6-5D93A88E9737}" type="presParOf" srcId="{F997011E-A391-4201-8D35-748325FFC864}" destId="{64A7DFD5-724C-421F-99A9-0A779B4A8790}" srcOrd="2" destOrd="0" presId="urn:microsoft.com/office/officeart/2005/8/layout/process4"/>
    <dgm:cxn modelId="{A26BE1CC-FE63-49CA-ABD3-AE4EB1DF5B57}" type="presParOf" srcId="{64A7DFD5-724C-421F-99A9-0A779B4A8790}" destId="{B1042CF9-B77E-4C0E-983C-4418357B66F6}" srcOrd="0" destOrd="0" presId="urn:microsoft.com/office/officeart/2005/8/layout/process4"/>
    <dgm:cxn modelId="{6EF2A39E-FC2D-4577-B95E-D86D86F0F3FE}" type="presParOf" srcId="{E91A6ACA-A007-450A-9A24-BCFE95D5D399}" destId="{28355781-388C-4622-BE0A-CF6E5A3FF0A8}" srcOrd="3" destOrd="0" presId="urn:microsoft.com/office/officeart/2005/8/layout/process4"/>
    <dgm:cxn modelId="{54BDDF49-DA08-49B3-967D-E78D72506D03}" type="presParOf" srcId="{E91A6ACA-A007-450A-9A24-BCFE95D5D399}" destId="{D46F464A-617D-4324-9A23-9D739C315DEF}" srcOrd="4" destOrd="0" presId="urn:microsoft.com/office/officeart/2005/8/layout/process4"/>
    <dgm:cxn modelId="{A36F1C98-2337-4C1E-981E-A2BDAB45519E}" type="presParOf" srcId="{D46F464A-617D-4324-9A23-9D739C315DEF}" destId="{51E0EC3C-F699-4195-ADC9-11F51AECA9E2}" srcOrd="0" destOrd="0" presId="urn:microsoft.com/office/officeart/2005/8/layout/process4"/>
    <dgm:cxn modelId="{F0022107-C1A2-4FF6-8A9B-52A725BCC532}" type="presParOf" srcId="{D46F464A-617D-4324-9A23-9D739C315DEF}" destId="{2FD2DC62-9770-4BAE-9301-FFA55A33D22E}" srcOrd="1" destOrd="0" presId="urn:microsoft.com/office/officeart/2005/8/layout/process4"/>
    <dgm:cxn modelId="{87733A63-02C7-40B1-876B-33D266E21C92}" type="presParOf" srcId="{D46F464A-617D-4324-9A23-9D739C315DEF}" destId="{07183ABA-A4E9-4F51-B3BF-3B4917FF6282}" srcOrd="2" destOrd="0" presId="urn:microsoft.com/office/officeart/2005/8/layout/process4"/>
    <dgm:cxn modelId="{93392127-9981-4920-A085-6110A9A3B731}" type="presParOf" srcId="{07183ABA-A4E9-4F51-B3BF-3B4917FF6282}" destId="{C4E6B059-3EDB-4942-A2F8-8B258805582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CB60A1-E9A1-4D07-A144-3C1E532B71D4}" type="doc">
      <dgm:prSet loTypeId="urn:microsoft.com/office/officeart/2005/8/layout/cycle2" loCatId="cycle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87F10C70-32D7-4013-88C1-69F1A10F890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учитель-логопед</a:t>
          </a:r>
          <a:endParaRPr lang="ru-RU" sz="1800" dirty="0">
            <a:solidFill>
              <a:schemeClr val="tx1"/>
            </a:solidFill>
          </a:endParaRPr>
        </a:p>
      </dgm:t>
    </dgm:pt>
    <dgm:pt modelId="{2C00898D-59F9-40EB-91BA-CFBB4E5837F6}" type="parTrans" cxnId="{610D4953-1BAE-4139-960F-08147EB9A535}">
      <dgm:prSet/>
      <dgm:spPr/>
      <dgm:t>
        <a:bodyPr/>
        <a:lstStyle/>
        <a:p>
          <a:endParaRPr lang="ru-RU"/>
        </a:p>
      </dgm:t>
    </dgm:pt>
    <dgm:pt modelId="{4878CE0C-5AB5-4530-8C09-8BA993016D2B}" type="sibTrans" cxnId="{610D4953-1BAE-4139-960F-08147EB9A535}">
      <dgm:prSet/>
      <dgm:spPr/>
      <dgm:t>
        <a:bodyPr/>
        <a:lstStyle/>
        <a:p>
          <a:endParaRPr lang="ru-RU"/>
        </a:p>
      </dgm:t>
    </dgm:pt>
    <dgm:pt modelId="{A3B8E865-8175-4E4A-A9D6-859C747E069D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преподаватель по ИЗО</a:t>
          </a:r>
          <a:endParaRPr lang="ru-RU" sz="1600" dirty="0">
            <a:solidFill>
              <a:schemeClr val="tx1"/>
            </a:solidFill>
          </a:endParaRPr>
        </a:p>
      </dgm:t>
    </dgm:pt>
    <dgm:pt modelId="{85EA9B8F-D03B-4550-977D-91C910D37520}" type="parTrans" cxnId="{E3F9C8E4-4C63-42EC-92C9-8EF558007995}">
      <dgm:prSet/>
      <dgm:spPr/>
      <dgm:t>
        <a:bodyPr/>
        <a:lstStyle/>
        <a:p>
          <a:endParaRPr lang="ru-RU"/>
        </a:p>
      </dgm:t>
    </dgm:pt>
    <dgm:pt modelId="{A12DAECB-8AA3-4576-AB01-18B36FE37387}" type="sibTrans" cxnId="{E3F9C8E4-4C63-42EC-92C9-8EF558007995}">
      <dgm:prSet/>
      <dgm:spPr/>
      <dgm:t>
        <a:bodyPr/>
        <a:lstStyle/>
        <a:p>
          <a:endParaRPr lang="ru-RU"/>
        </a:p>
      </dgm:t>
    </dgm:pt>
    <dgm:pt modelId="{CC759331-A3DE-4FCD-B36A-D219C9511BE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Родители</a:t>
          </a:r>
          <a:endParaRPr lang="ru-RU" dirty="0">
            <a:solidFill>
              <a:schemeClr val="tx1"/>
            </a:solidFill>
          </a:endParaRPr>
        </a:p>
      </dgm:t>
    </dgm:pt>
    <dgm:pt modelId="{C2FFE7CA-4747-43B3-9F3D-964188B4654A}" type="parTrans" cxnId="{B6E42BAA-D7EB-41A9-B3B2-D80E3F544DB3}">
      <dgm:prSet/>
      <dgm:spPr/>
      <dgm:t>
        <a:bodyPr/>
        <a:lstStyle/>
        <a:p>
          <a:endParaRPr lang="ru-RU"/>
        </a:p>
      </dgm:t>
    </dgm:pt>
    <dgm:pt modelId="{ACABA56A-547D-4D0E-B5A8-0D5EC2D204C6}" type="sibTrans" cxnId="{B6E42BAA-D7EB-41A9-B3B2-D80E3F544DB3}">
      <dgm:prSet/>
      <dgm:spPr/>
      <dgm:t>
        <a:bodyPr/>
        <a:lstStyle/>
        <a:p>
          <a:endParaRPr lang="ru-RU"/>
        </a:p>
      </dgm:t>
    </dgm:pt>
    <dgm:pt modelId="{71498B5B-C4CA-483B-8515-24E117DEC260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Музыкальный руководитель</a:t>
          </a:r>
          <a:endParaRPr lang="ru-RU" sz="1600" dirty="0">
            <a:solidFill>
              <a:schemeClr val="tx1"/>
            </a:solidFill>
          </a:endParaRPr>
        </a:p>
      </dgm:t>
    </dgm:pt>
    <dgm:pt modelId="{EB3BAB1E-CB68-4ECC-9A83-E670D343FDFA}" type="parTrans" cxnId="{35EA37D5-EBB6-48F0-8603-EFF6DB1B92C5}">
      <dgm:prSet/>
      <dgm:spPr/>
      <dgm:t>
        <a:bodyPr/>
        <a:lstStyle/>
        <a:p>
          <a:endParaRPr lang="ru-RU"/>
        </a:p>
      </dgm:t>
    </dgm:pt>
    <dgm:pt modelId="{FB83B857-7048-43A6-BBBD-7EC9268CA2F8}" type="sibTrans" cxnId="{35EA37D5-EBB6-48F0-8603-EFF6DB1B92C5}">
      <dgm:prSet/>
      <dgm:spPr/>
      <dgm:t>
        <a:bodyPr/>
        <a:lstStyle/>
        <a:p>
          <a:endParaRPr lang="ru-RU"/>
        </a:p>
      </dgm:t>
    </dgm:pt>
    <dgm:pt modelId="{BD72AFAA-A204-42F8-B783-EEFA358A78B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воспитатели</a:t>
          </a:r>
          <a:endParaRPr lang="ru-RU" sz="1800" dirty="0">
            <a:solidFill>
              <a:schemeClr val="tx1"/>
            </a:solidFill>
          </a:endParaRPr>
        </a:p>
      </dgm:t>
    </dgm:pt>
    <dgm:pt modelId="{1FC9903B-450E-4C05-9C51-0B110C700FDD}" type="parTrans" cxnId="{DB267898-2627-4C26-A00D-6F61B990C741}">
      <dgm:prSet/>
      <dgm:spPr/>
      <dgm:t>
        <a:bodyPr/>
        <a:lstStyle/>
        <a:p>
          <a:endParaRPr lang="ru-RU"/>
        </a:p>
      </dgm:t>
    </dgm:pt>
    <dgm:pt modelId="{56A07E5C-0393-45D9-9F4E-8EA7CDB6BDB6}" type="sibTrans" cxnId="{DB267898-2627-4C26-A00D-6F61B990C741}">
      <dgm:prSet/>
      <dgm:spPr/>
      <dgm:t>
        <a:bodyPr/>
        <a:lstStyle/>
        <a:p>
          <a:endParaRPr lang="ru-RU"/>
        </a:p>
      </dgm:t>
    </dgm:pt>
    <dgm:pt modelId="{E0451E4D-9613-4A5B-869D-70BBF3136E7E}" type="pres">
      <dgm:prSet presAssocID="{94CB60A1-E9A1-4D07-A144-3C1E532B71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85E084-6206-459A-A828-A8C31193C89D}" type="pres">
      <dgm:prSet presAssocID="{87F10C70-32D7-4013-88C1-69F1A10F8901}" presName="node" presStyleLbl="node1" presStyleIdx="0" presStyleCnt="5" custScaleX="111350" custScaleY="55575" custRadScaleRad="103214" custRadScaleInc="-19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BB852-F5DF-42EE-AB5C-EEB487119532}" type="pres">
      <dgm:prSet presAssocID="{4878CE0C-5AB5-4530-8C09-8BA993016D2B}" presName="sibTrans" presStyleLbl="sibTrans2D1" presStyleIdx="0" presStyleCnt="5" custLinFactNeighborX="8406" custLinFactNeighborY="-29218"/>
      <dgm:spPr/>
      <dgm:t>
        <a:bodyPr/>
        <a:lstStyle/>
        <a:p>
          <a:endParaRPr lang="ru-RU"/>
        </a:p>
      </dgm:t>
    </dgm:pt>
    <dgm:pt modelId="{D3CF7BAD-2EC5-4CE9-9102-ABFC8780451F}" type="pres">
      <dgm:prSet presAssocID="{4878CE0C-5AB5-4530-8C09-8BA993016D2B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6901314-8C7F-458C-9E17-D66E05648713}" type="pres">
      <dgm:prSet presAssocID="{A3B8E865-8175-4E4A-A9D6-859C747E069D}" presName="node" presStyleLbl="node1" presStyleIdx="1" presStyleCnt="5" custAng="9228913" custFlipVert="1" custScaleX="100245" custScaleY="66306" custRadScaleRad="158324" custRadScaleInc="-17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35A13-FA60-4BD5-902F-74A3D6096E98}" type="pres">
      <dgm:prSet presAssocID="{A12DAECB-8AA3-4576-AB01-18B36FE37387}" presName="sibTrans" presStyleLbl="sibTrans2D1" presStyleIdx="1" presStyleCnt="5" custLinFactNeighborX="-25074" custLinFactNeighborY="-6991"/>
      <dgm:spPr/>
      <dgm:t>
        <a:bodyPr/>
        <a:lstStyle/>
        <a:p>
          <a:endParaRPr lang="ru-RU"/>
        </a:p>
      </dgm:t>
    </dgm:pt>
    <dgm:pt modelId="{2CD8E5AB-2854-4AE8-A65A-14600F15CB7C}" type="pres">
      <dgm:prSet presAssocID="{A12DAECB-8AA3-4576-AB01-18B36FE3738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015A1E1A-DF31-4126-9A2A-5222558AA5F3}" type="pres">
      <dgm:prSet presAssocID="{CC759331-A3DE-4FCD-B36A-D219C9511BE4}" presName="node" presStyleLbl="node1" presStyleIdx="2" presStyleCnt="5" custAng="20037910" custFlipHor="0" custScaleX="100289" custScaleY="61566" custRadScaleRad="149721" custRadScaleInc="-69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5D83F-4E5F-4DFA-80EA-B5718321E6E8}" type="pres">
      <dgm:prSet presAssocID="{ACABA56A-547D-4D0E-B5A8-0D5EC2D204C6}" presName="sibTrans" presStyleLbl="sibTrans2D1" presStyleIdx="2" presStyleCnt="5" custFlipHor="1" custScaleX="2700" custScaleY="228117" custLinFactX="100000" custLinFactNeighborX="192001" custLinFactNeighborY="57252"/>
      <dgm:spPr/>
      <dgm:t>
        <a:bodyPr/>
        <a:lstStyle/>
        <a:p>
          <a:endParaRPr lang="ru-RU"/>
        </a:p>
      </dgm:t>
    </dgm:pt>
    <dgm:pt modelId="{F55C272D-41A0-45CB-91B1-129309025368}" type="pres">
      <dgm:prSet presAssocID="{ACABA56A-547D-4D0E-B5A8-0D5EC2D204C6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CCD27078-6463-4FC4-9716-33D408F8127E}" type="pres">
      <dgm:prSet presAssocID="{71498B5B-C4CA-483B-8515-24E117DEC260}" presName="node" presStyleLbl="node1" presStyleIdx="3" presStyleCnt="5" custFlipHor="1" custScaleX="124226" custScaleY="61507" custRadScaleRad="140734" custRadScaleInc="48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483F0-B560-4DFF-8F3E-E096D57ABF15}" type="pres">
      <dgm:prSet presAssocID="{FB83B857-7048-43A6-BBBD-7EC9268CA2F8}" presName="sibTrans" presStyleLbl="sibTrans2D1" presStyleIdx="3" presStyleCnt="5"/>
      <dgm:spPr/>
      <dgm:t>
        <a:bodyPr/>
        <a:lstStyle/>
        <a:p>
          <a:endParaRPr lang="ru-RU"/>
        </a:p>
      </dgm:t>
    </dgm:pt>
    <dgm:pt modelId="{2C4C98B2-870F-4535-A067-CED129F68943}" type="pres">
      <dgm:prSet presAssocID="{FB83B857-7048-43A6-BBBD-7EC9268CA2F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7D0C1161-39ED-49B6-B4AD-44039E855AED}" type="pres">
      <dgm:prSet presAssocID="{BD72AFAA-A204-42F8-B783-EEFA358A78BC}" presName="node" presStyleLbl="node1" presStyleIdx="4" presStyleCnt="5" custFlipHor="1" custScaleX="98941" custScaleY="79276" custRadScaleRad="140187" custRadScaleInc="-20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41E8B-5FEC-44C7-9ECB-751122A6BAC5}" type="pres">
      <dgm:prSet presAssocID="{56A07E5C-0393-45D9-9F4E-8EA7CDB6BDB6}" presName="sibTrans" presStyleLbl="sibTrans2D1" presStyleIdx="4" presStyleCnt="5" custLinFactY="-3809" custLinFactNeighborX="-37115" custLinFactNeighborY="-100000"/>
      <dgm:spPr/>
      <dgm:t>
        <a:bodyPr/>
        <a:lstStyle/>
        <a:p>
          <a:endParaRPr lang="ru-RU"/>
        </a:p>
      </dgm:t>
    </dgm:pt>
    <dgm:pt modelId="{8207FF3B-DE98-4D8E-8BE5-8085B48FCBA1}" type="pres">
      <dgm:prSet presAssocID="{56A07E5C-0393-45D9-9F4E-8EA7CDB6BDB6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35EA37D5-EBB6-48F0-8603-EFF6DB1B92C5}" srcId="{94CB60A1-E9A1-4D07-A144-3C1E532B71D4}" destId="{71498B5B-C4CA-483B-8515-24E117DEC260}" srcOrd="3" destOrd="0" parTransId="{EB3BAB1E-CB68-4ECC-9A83-E670D343FDFA}" sibTransId="{FB83B857-7048-43A6-BBBD-7EC9268CA2F8}"/>
    <dgm:cxn modelId="{B59BD9B7-2B98-415B-A169-F8C1C3EF98BE}" type="presOf" srcId="{56A07E5C-0393-45D9-9F4E-8EA7CDB6BDB6}" destId="{B0C41E8B-5FEC-44C7-9ECB-751122A6BAC5}" srcOrd="0" destOrd="0" presId="urn:microsoft.com/office/officeart/2005/8/layout/cycle2"/>
    <dgm:cxn modelId="{A76905E5-F183-43A7-B866-CD738349CE84}" type="presOf" srcId="{FB83B857-7048-43A6-BBBD-7EC9268CA2F8}" destId="{1A7483F0-B560-4DFF-8F3E-E096D57ABF15}" srcOrd="0" destOrd="0" presId="urn:microsoft.com/office/officeart/2005/8/layout/cycle2"/>
    <dgm:cxn modelId="{EDD0C466-A286-488D-A20F-8BA3A1277928}" type="presOf" srcId="{A3B8E865-8175-4E4A-A9D6-859C747E069D}" destId="{D6901314-8C7F-458C-9E17-D66E05648713}" srcOrd="0" destOrd="0" presId="urn:microsoft.com/office/officeart/2005/8/layout/cycle2"/>
    <dgm:cxn modelId="{DB267898-2627-4C26-A00D-6F61B990C741}" srcId="{94CB60A1-E9A1-4D07-A144-3C1E532B71D4}" destId="{BD72AFAA-A204-42F8-B783-EEFA358A78BC}" srcOrd="4" destOrd="0" parTransId="{1FC9903B-450E-4C05-9C51-0B110C700FDD}" sibTransId="{56A07E5C-0393-45D9-9F4E-8EA7CDB6BDB6}"/>
    <dgm:cxn modelId="{7892450F-79FE-4C4C-9003-4EA2235BC81A}" type="presOf" srcId="{ACABA56A-547D-4D0E-B5A8-0D5EC2D204C6}" destId="{F55C272D-41A0-45CB-91B1-129309025368}" srcOrd="1" destOrd="0" presId="urn:microsoft.com/office/officeart/2005/8/layout/cycle2"/>
    <dgm:cxn modelId="{D6D78268-58EA-4676-BEA6-6A3E1FC18657}" type="presOf" srcId="{FB83B857-7048-43A6-BBBD-7EC9268CA2F8}" destId="{2C4C98B2-870F-4535-A067-CED129F68943}" srcOrd="1" destOrd="0" presId="urn:microsoft.com/office/officeart/2005/8/layout/cycle2"/>
    <dgm:cxn modelId="{E3F9C8E4-4C63-42EC-92C9-8EF558007995}" srcId="{94CB60A1-E9A1-4D07-A144-3C1E532B71D4}" destId="{A3B8E865-8175-4E4A-A9D6-859C747E069D}" srcOrd="1" destOrd="0" parTransId="{85EA9B8F-D03B-4550-977D-91C910D37520}" sibTransId="{A12DAECB-8AA3-4576-AB01-18B36FE37387}"/>
    <dgm:cxn modelId="{5C4010B3-72E6-4400-9A13-B48295388208}" type="presOf" srcId="{4878CE0C-5AB5-4530-8C09-8BA993016D2B}" destId="{217BB852-F5DF-42EE-AB5C-EEB487119532}" srcOrd="0" destOrd="0" presId="urn:microsoft.com/office/officeart/2005/8/layout/cycle2"/>
    <dgm:cxn modelId="{BE7B8FD9-62F3-4A15-82C6-8A404082CE26}" type="presOf" srcId="{94CB60A1-E9A1-4D07-A144-3C1E532B71D4}" destId="{E0451E4D-9613-4A5B-869D-70BBF3136E7E}" srcOrd="0" destOrd="0" presId="urn:microsoft.com/office/officeart/2005/8/layout/cycle2"/>
    <dgm:cxn modelId="{610D4953-1BAE-4139-960F-08147EB9A535}" srcId="{94CB60A1-E9A1-4D07-A144-3C1E532B71D4}" destId="{87F10C70-32D7-4013-88C1-69F1A10F8901}" srcOrd="0" destOrd="0" parTransId="{2C00898D-59F9-40EB-91BA-CFBB4E5837F6}" sibTransId="{4878CE0C-5AB5-4530-8C09-8BA993016D2B}"/>
    <dgm:cxn modelId="{D7DC412D-430C-4AD4-9374-F2F503EEAC23}" type="presOf" srcId="{BD72AFAA-A204-42F8-B783-EEFA358A78BC}" destId="{7D0C1161-39ED-49B6-B4AD-44039E855AED}" srcOrd="0" destOrd="0" presId="urn:microsoft.com/office/officeart/2005/8/layout/cycle2"/>
    <dgm:cxn modelId="{4B7F9EF5-4A7D-4031-8BDF-2D046B4A5350}" type="presOf" srcId="{CC759331-A3DE-4FCD-B36A-D219C9511BE4}" destId="{015A1E1A-DF31-4126-9A2A-5222558AA5F3}" srcOrd="0" destOrd="0" presId="urn:microsoft.com/office/officeart/2005/8/layout/cycle2"/>
    <dgm:cxn modelId="{DF12BC25-B75F-4901-A33A-6AB3E5C02370}" type="presOf" srcId="{A12DAECB-8AA3-4576-AB01-18B36FE37387}" destId="{2CD8E5AB-2854-4AE8-A65A-14600F15CB7C}" srcOrd="1" destOrd="0" presId="urn:microsoft.com/office/officeart/2005/8/layout/cycle2"/>
    <dgm:cxn modelId="{3D187056-FAFF-48B4-91D3-3CE66C8DA1F7}" type="presOf" srcId="{87F10C70-32D7-4013-88C1-69F1A10F8901}" destId="{9485E084-6206-459A-A828-A8C31193C89D}" srcOrd="0" destOrd="0" presId="urn:microsoft.com/office/officeart/2005/8/layout/cycle2"/>
    <dgm:cxn modelId="{B6E42BAA-D7EB-41A9-B3B2-D80E3F544DB3}" srcId="{94CB60A1-E9A1-4D07-A144-3C1E532B71D4}" destId="{CC759331-A3DE-4FCD-B36A-D219C9511BE4}" srcOrd="2" destOrd="0" parTransId="{C2FFE7CA-4747-43B3-9F3D-964188B4654A}" sibTransId="{ACABA56A-547D-4D0E-B5A8-0D5EC2D204C6}"/>
    <dgm:cxn modelId="{AC216FA9-F45F-470C-A6FE-584C85C5BB02}" type="presOf" srcId="{4878CE0C-5AB5-4530-8C09-8BA993016D2B}" destId="{D3CF7BAD-2EC5-4CE9-9102-ABFC8780451F}" srcOrd="1" destOrd="0" presId="urn:microsoft.com/office/officeart/2005/8/layout/cycle2"/>
    <dgm:cxn modelId="{0A4841E0-BE15-4649-BC0B-89D4C1B6A1EB}" type="presOf" srcId="{ACABA56A-547D-4D0E-B5A8-0D5EC2D204C6}" destId="{6965D83F-4E5F-4DFA-80EA-B5718321E6E8}" srcOrd="0" destOrd="0" presId="urn:microsoft.com/office/officeart/2005/8/layout/cycle2"/>
    <dgm:cxn modelId="{51E8EDBD-8B7E-423A-9FD5-876E08DE81B8}" type="presOf" srcId="{A12DAECB-8AA3-4576-AB01-18B36FE37387}" destId="{72635A13-FA60-4BD5-902F-74A3D6096E98}" srcOrd="0" destOrd="0" presId="urn:microsoft.com/office/officeart/2005/8/layout/cycle2"/>
    <dgm:cxn modelId="{02FB12E3-0289-44BC-B209-304CD85EDB39}" type="presOf" srcId="{71498B5B-C4CA-483B-8515-24E117DEC260}" destId="{CCD27078-6463-4FC4-9716-33D408F8127E}" srcOrd="0" destOrd="0" presId="urn:microsoft.com/office/officeart/2005/8/layout/cycle2"/>
    <dgm:cxn modelId="{80E77835-7525-4B62-BBAA-79488DE911A3}" type="presOf" srcId="{56A07E5C-0393-45D9-9F4E-8EA7CDB6BDB6}" destId="{8207FF3B-DE98-4D8E-8BE5-8085B48FCBA1}" srcOrd="1" destOrd="0" presId="urn:microsoft.com/office/officeart/2005/8/layout/cycle2"/>
    <dgm:cxn modelId="{5CDC6309-BF4E-47AA-8B2A-F4A342387E7D}" type="presParOf" srcId="{E0451E4D-9613-4A5B-869D-70BBF3136E7E}" destId="{9485E084-6206-459A-A828-A8C31193C89D}" srcOrd="0" destOrd="0" presId="urn:microsoft.com/office/officeart/2005/8/layout/cycle2"/>
    <dgm:cxn modelId="{6A5D790B-442D-47A5-B033-3E1EA9498682}" type="presParOf" srcId="{E0451E4D-9613-4A5B-869D-70BBF3136E7E}" destId="{217BB852-F5DF-42EE-AB5C-EEB487119532}" srcOrd="1" destOrd="0" presId="urn:microsoft.com/office/officeart/2005/8/layout/cycle2"/>
    <dgm:cxn modelId="{D6FB87B3-BEBF-4999-9DAD-8D44F45E7B18}" type="presParOf" srcId="{217BB852-F5DF-42EE-AB5C-EEB487119532}" destId="{D3CF7BAD-2EC5-4CE9-9102-ABFC8780451F}" srcOrd="0" destOrd="0" presId="urn:microsoft.com/office/officeart/2005/8/layout/cycle2"/>
    <dgm:cxn modelId="{FE55E26F-74E0-4143-A1D5-DFB4ECE22D5A}" type="presParOf" srcId="{E0451E4D-9613-4A5B-869D-70BBF3136E7E}" destId="{D6901314-8C7F-458C-9E17-D66E05648713}" srcOrd="2" destOrd="0" presId="urn:microsoft.com/office/officeart/2005/8/layout/cycle2"/>
    <dgm:cxn modelId="{E4BD626E-F86B-4C60-9760-366EE4303A05}" type="presParOf" srcId="{E0451E4D-9613-4A5B-869D-70BBF3136E7E}" destId="{72635A13-FA60-4BD5-902F-74A3D6096E98}" srcOrd="3" destOrd="0" presId="urn:microsoft.com/office/officeart/2005/8/layout/cycle2"/>
    <dgm:cxn modelId="{A15A94DB-2248-4C36-B21F-9D5686B17DA3}" type="presParOf" srcId="{72635A13-FA60-4BD5-902F-74A3D6096E98}" destId="{2CD8E5AB-2854-4AE8-A65A-14600F15CB7C}" srcOrd="0" destOrd="0" presId="urn:microsoft.com/office/officeart/2005/8/layout/cycle2"/>
    <dgm:cxn modelId="{230CA7AB-8B48-47D1-9ADA-F2AB524B257D}" type="presParOf" srcId="{E0451E4D-9613-4A5B-869D-70BBF3136E7E}" destId="{015A1E1A-DF31-4126-9A2A-5222558AA5F3}" srcOrd="4" destOrd="0" presId="urn:microsoft.com/office/officeart/2005/8/layout/cycle2"/>
    <dgm:cxn modelId="{C7D9A1AD-5079-448B-A1CA-11FC7F2A4BC3}" type="presParOf" srcId="{E0451E4D-9613-4A5B-869D-70BBF3136E7E}" destId="{6965D83F-4E5F-4DFA-80EA-B5718321E6E8}" srcOrd="5" destOrd="0" presId="urn:microsoft.com/office/officeart/2005/8/layout/cycle2"/>
    <dgm:cxn modelId="{0BEE240F-13DA-4478-BF60-1FB842C4CED5}" type="presParOf" srcId="{6965D83F-4E5F-4DFA-80EA-B5718321E6E8}" destId="{F55C272D-41A0-45CB-91B1-129309025368}" srcOrd="0" destOrd="0" presId="urn:microsoft.com/office/officeart/2005/8/layout/cycle2"/>
    <dgm:cxn modelId="{D6C2429E-A73C-47F1-B488-74C6B010C187}" type="presParOf" srcId="{E0451E4D-9613-4A5B-869D-70BBF3136E7E}" destId="{CCD27078-6463-4FC4-9716-33D408F8127E}" srcOrd="6" destOrd="0" presId="urn:microsoft.com/office/officeart/2005/8/layout/cycle2"/>
    <dgm:cxn modelId="{BD2DBFDD-0B70-468F-9A55-1DFA121F5112}" type="presParOf" srcId="{E0451E4D-9613-4A5B-869D-70BBF3136E7E}" destId="{1A7483F0-B560-4DFF-8F3E-E096D57ABF15}" srcOrd="7" destOrd="0" presId="urn:microsoft.com/office/officeart/2005/8/layout/cycle2"/>
    <dgm:cxn modelId="{1C595F55-4710-43C1-99CB-A87BB7469A12}" type="presParOf" srcId="{1A7483F0-B560-4DFF-8F3E-E096D57ABF15}" destId="{2C4C98B2-870F-4535-A067-CED129F68943}" srcOrd="0" destOrd="0" presId="urn:microsoft.com/office/officeart/2005/8/layout/cycle2"/>
    <dgm:cxn modelId="{8ECF327A-1CA6-4508-99A9-827DE6E839A8}" type="presParOf" srcId="{E0451E4D-9613-4A5B-869D-70BBF3136E7E}" destId="{7D0C1161-39ED-49B6-B4AD-44039E855AED}" srcOrd="8" destOrd="0" presId="urn:microsoft.com/office/officeart/2005/8/layout/cycle2"/>
    <dgm:cxn modelId="{D0F7D2C0-153C-4A8E-925E-23961641A361}" type="presParOf" srcId="{E0451E4D-9613-4A5B-869D-70BBF3136E7E}" destId="{B0C41E8B-5FEC-44C7-9ECB-751122A6BAC5}" srcOrd="9" destOrd="0" presId="urn:microsoft.com/office/officeart/2005/8/layout/cycle2"/>
    <dgm:cxn modelId="{B9ECD5CC-C5B9-43BE-B048-BC0D10F68983}" type="presParOf" srcId="{B0C41E8B-5FEC-44C7-9ECB-751122A6BAC5}" destId="{8207FF3B-DE98-4D8E-8BE5-8085B48FCBA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0DC0F-7B92-4AAF-BB4D-36022FBAFC27}">
      <dsp:nvSpPr>
        <dsp:cNvPr id="0" name=""/>
        <dsp:cNvSpPr/>
      </dsp:nvSpPr>
      <dsp:spPr>
        <a:xfrm>
          <a:off x="0" y="3252253"/>
          <a:ext cx="6096000" cy="106746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возрастное  соответствие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0" y="3252253"/>
        <a:ext cx="6096000" cy="576429"/>
      </dsp:txXfrm>
    </dsp:sp>
    <dsp:sp modelId="{78BDD35E-3D09-4AED-9D40-A3ECD158EDC5}">
      <dsp:nvSpPr>
        <dsp:cNvPr id="0" name=""/>
        <dsp:cNvSpPr/>
      </dsp:nvSpPr>
      <dsp:spPr>
        <a:xfrm>
          <a:off x="0" y="3807334"/>
          <a:ext cx="6096000" cy="49103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интеграция</a:t>
          </a:r>
          <a:endParaRPr lang="ru-RU" sz="2900" b="1" kern="1200" dirty="0"/>
        </a:p>
      </dsp:txBody>
      <dsp:txXfrm>
        <a:off x="0" y="3807334"/>
        <a:ext cx="6096000" cy="491032"/>
      </dsp:txXfrm>
    </dsp:sp>
    <dsp:sp modelId="{B3269D0C-6333-491B-9970-55CF1F098CA8}">
      <dsp:nvSpPr>
        <dsp:cNvPr id="0" name=""/>
        <dsp:cNvSpPr/>
      </dsp:nvSpPr>
      <dsp:spPr>
        <a:xfrm rot="10800000">
          <a:off x="0" y="1512176"/>
          <a:ext cx="6096000" cy="1641757"/>
        </a:xfrm>
        <a:prstGeom prst="upArrowCallou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преемственность</a:t>
          </a:r>
          <a:endParaRPr lang="ru-RU" sz="2800" b="1" kern="1200" dirty="0">
            <a:solidFill>
              <a:schemeClr val="tx1"/>
            </a:solidFill>
          </a:endParaRPr>
        </a:p>
      </dsp:txBody>
      <dsp:txXfrm rot="-10800000">
        <a:off x="0" y="1512176"/>
        <a:ext cx="6096000" cy="576256"/>
      </dsp:txXfrm>
    </dsp:sp>
    <dsp:sp modelId="{B1042CF9-B77E-4C0E-983C-4418357B66F6}">
      <dsp:nvSpPr>
        <dsp:cNvPr id="0" name=""/>
        <dsp:cNvSpPr/>
      </dsp:nvSpPr>
      <dsp:spPr>
        <a:xfrm>
          <a:off x="0" y="2202765"/>
          <a:ext cx="6096000" cy="49088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последовательность</a:t>
          </a:r>
          <a:endParaRPr lang="ru-RU" sz="2800" b="1" kern="1200" dirty="0"/>
        </a:p>
      </dsp:txBody>
      <dsp:txXfrm>
        <a:off x="0" y="2202765"/>
        <a:ext cx="6096000" cy="490885"/>
      </dsp:txXfrm>
    </dsp:sp>
    <dsp:sp modelId="{2FD2DC62-9770-4BAE-9301-FFA55A33D22E}">
      <dsp:nvSpPr>
        <dsp:cNvPr id="0" name=""/>
        <dsp:cNvSpPr/>
      </dsp:nvSpPr>
      <dsp:spPr>
        <a:xfrm rot="10800000">
          <a:off x="0" y="0"/>
          <a:ext cx="6096000" cy="1641757"/>
        </a:xfrm>
        <a:prstGeom prst="upArrowCallou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системность          наглядность</a:t>
          </a:r>
          <a:endParaRPr lang="ru-RU" sz="2800" b="1" kern="1200" dirty="0">
            <a:solidFill>
              <a:schemeClr val="tx1"/>
            </a:solidFill>
          </a:endParaRPr>
        </a:p>
      </dsp:txBody>
      <dsp:txXfrm rot="-10800000">
        <a:off x="0" y="0"/>
        <a:ext cx="6096000" cy="576256"/>
      </dsp:txXfrm>
    </dsp:sp>
    <dsp:sp modelId="{C4E6B059-3EDB-4942-A2F8-8B2588055823}">
      <dsp:nvSpPr>
        <dsp:cNvPr id="0" name=""/>
        <dsp:cNvSpPr/>
      </dsp:nvSpPr>
      <dsp:spPr>
        <a:xfrm>
          <a:off x="0" y="576063"/>
          <a:ext cx="6096000" cy="49088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доступность</a:t>
          </a:r>
          <a:endParaRPr lang="ru-RU" sz="2800" b="1" kern="1200" dirty="0"/>
        </a:p>
      </dsp:txBody>
      <dsp:txXfrm>
        <a:off x="0" y="576063"/>
        <a:ext cx="6096000" cy="490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5E084-6206-459A-A828-A8C31193C89D}">
      <dsp:nvSpPr>
        <dsp:cNvPr id="0" name=""/>
        <dsp:cNvSpPr/>
      </dsp:nvSpPr>
      <dsp:spPr>
        <a:xfrm>
          <a:off x="2592292" y="432039"/>
          <a:ext cx="1671231" cy="834114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учитель-логопед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837038" y="554192"/>
        <a:ext cx="1181739" cy="589808"/>
      </dsp:txXfrm>
    </dsp:sp>
    <dsp:sp modelId="{217BB852-F5DF-42EE-AB5C-EEB487119532}">
      <dsp:nvSpPr>
        <dsp:cNvPr id="0" name=""/>
        <dsp:cNvSpPr/>
      </dsp:nvSpPr>
      <dsp:spPr>
        <a:xfrm rot="808382">
          <a:off x="4581800" y="808490"/>
          <a:ext cx="845141" cy="506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583891" y="892096"/>
        <a:ext cx="693177" cy="303929"/>
      </dsp:txXfrm>
    </dsp:sp>
    <dsp:sp modelId="{D6901314-8C7F-458C-9E17-D66E05648713}">
      <dsp:nvSpPr>
        <dsp:cNvPr id="0" name=""/>
        <dsp:cNvSpPr/>
      </dsp:nvSpPr>
      <dsp:spPr>
        <a:xfrm rot="12371087" flipV="1">
          <a:off x="5686982" y="1072972"/>
          <a:ext cx="1504558" cy="995174"/>
        </a:xfrm>
        <a:prstGeom prst="ellipse">
          <a:avLst/>
        </a:prstGeom>
        <a:solidFill>
          <a:schemeClr val="accent3">
            <a:shade val="50000"/>
            <a:hueOff val="49721"/>
            <a:satOff val="-13954"/>
            <a:lumOff val="19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преподаватель по ИЗО</a:t>
          </a:r>
          <a:endParaRPr lang="ru-RU" sz="1600" kern="1200" dirty="0">
            <a:solidFill>
              <a:schemeClr val="tx1"/>
            </a:solidFill>
          </a:endParaRPr>
        </a:p>
      </dsp:txBody>
      <dsp:txXfrm rot="-10800000">
        <a:off x="5907319" y="1218712"/>
        <a:ext cx="1063884" cy="703694"/>
      </dsp:txXfrm>
    </dsp:sp>
    <dsp:sp modelId="{72635A13-FA60-4BD5-902F-74A3D6096E98}">
      <dsp:nvSpPr>
        <dsp:cNvPr id="0" name=""/>
        <dsp:cNvSpPr/>
      </dsp:nvSpPr>
      <dsp:spPr>
        <a:xfrm rot="5732481">
          <a:off x="5646895" y="2586230"/>
          <a:ext cx="886885" cy="506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52412"/>
            <a:satOff val="-13239"/>
            <a:lumOff val="162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5730214" y="2611912"/>
        <a:ext cx="734921" cy="303929"/>
      </dsp:txXfrm>
    </dsp:sp>
    <dsp:sp modelId="{015A1E1A-DF31-4126-9A2A-5222558AA5F3}">
      <dsp:nvSpPr>
        <dsp:cNvPr id="0" name=""/>
        <dsp:cNvSpPr/>
      </dsp:nvSpPr>
      <dsp:spPr>
        <a:xfrm rot="20037910">
          <a:off x="5432144" y="3731856"/>
          <a:ext cx="1505219" cy="924032"/>
        </a:xfrm>
        <a:prstGeom prst="ellipse">
          <a:avLst/>
        </a:prstGeom>
        <a:solidFill>
          <a:schemeClr val="accent3">
            <a:shade val="50000"/>
            <a:hueOff val="99442"/>
            <a:satOff val="-27907"/>
            <a:lumOff val="391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Родители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652578" y="3867177"/>
        <a:ext cx="1064351" cy="653390"/>
      </dsp:txXfrm>
    </dsp:sp>
    <dsp:sp modelId="{6965D83F-4E5F-4DFA-80EA-B5718321E6E8}">
      <dsp:nvSpPr>
        <dsp:cNvPr id="0" name=""/>
        <dsp:cNvSpPr/>
      </dsp:nvSpPr>
      <dsp:spPr>
        <a:xfrm rot="10966723" flipH="1">
          <a:off x="7323337" y="4013117"/>
          <a:ext cx="42957" cy="1155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04823"/>
            <a:satOff val="-26478"/>
            <a:lumOff val="325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7323345" y="4243909"/>
        <a:ext cx="30070" cy="693313"/>
      </dsp:txXfrm>
    </dsp:sp>
    <dsp:sp modelId="{CCD27078-6463-4FC4-9716-33D408F8127E}">
      <dsp:nvSpPr>
        <dsp:cNvPr id="0" name=""/>
        <dsp:cNvSpPr/>
      </dsp:nvSpPr>
      <dsp:spPr>
        <a:xfrm flipH="1">
          <a:off x="576067" y="3959275"/>
          <a:ext cx="1864485" cy="923147"/>
        </a:xfrm>
        <a:prstGeom prst="ellipse">
          <a:avLst/>
        </a:prstGeom>
        <a:solidFill>
          <a:schemeClr val="accent3">
            <a:shade val="50000"/>
            <a:hueOff val="99442"/>
            <a:satOff val="-27907"/>
            <a:lumOff val="391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Музыкальный руководитель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849115" y="4094467"/>
        <a:ext cx="1318389" cy="652763"/>
      </dsp:txXfrm>
    </dsp:sp>
    <dsp:sp modelId="{1A7483F0-B560-4DFF-8F3E-E096D57ABF15}">
      <dsp:nvSpPr>
        <dsp:cNvPr id="0" name=""/>
        <dsp:cNvSpPr/>
      </dsp:nvSpPr>
      <dsp:spPr>
        <a:xfrm rot="15430135">
          <a:off x="1001020" y="3197811"/>
          <a:ext cx="572822" cy="506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04823"/>
            <a:satOff val="-26478"/>
            <a:lumOff val="325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1093876" y="3373205"/>
        <a:ext cx="420858" cy="303929"/>
      </dsp:txXfrm>
    </dsp:sp>
    <dsp:sp modelId="{7D0C1161-39ED-49B6-B4AD-44039E855AED}">
      <dsp:nvSpPr>
        <dsp:cNvPr id="0" name=""/>
        <dsp:cNvSpPr/>
      </dsp:nvSpPr>
      <dsp:spPr>
        <a:xfrm flipH="1">
          <a:off x="288027" y="1728200"/>
          <a:ext cx="1484987" cy="1189838"/>
        </a:xfrm>
        <a:prstGeom prst="ellipse">
          <a:avLst/>
        </a:prstGeom>
        <a:solidFill>
          <a:schemeClr val="accent3">
            <a:shade val="50000"/>
            <a:hueOff val="49721"/>
            <a:satOff val="-13954"/>
            <a:lumOff val="19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воспитатели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05498" y="1902448"/>
        <a:ext cx="1050045" cy="841342"/>
      </dsp:txXfrm>
    </dsp:sp>
    <dsp:sp modelId="{B0C41E8B-5FEC-44C7-9ECB-751122A6BAC5}">
      <dsp:nvSpPr>
        <dsp:cNvPr id="0" name=""/>
        <dsp:cNvSpPr/>
      </dsp:nvSpPr>
      <dsp:spPr>
        <a:xfrm rot="19704894">
          <a:off x="1546514" y="799627"/>
          <a:ext cx="797427" cy="506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52412"/>
            <a:satOff val="-13239"/>
            <a:lumOff val="162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557770" y="940733"/>
        <a:ext cx="645463" cy="303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7CC0-A7D6-4983-8DA4-AE4B18CDFB2E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882A-6288-4B55-ABED-C93F84A6D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7CC0-A7D6-4983-8DA4-AE4B18CDFB2E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882A-6288-4B55-ABED-C93F84A6D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7CC0-A7D6-4983-8DA4-AE4B18CDFB2E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882A-6288-4B55-ABED-C93F84A6D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7CC0-A7D6-4983-8DA4-AE4B18CDFB2E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882A-6288-4B55-ABED-C93F84A6D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7CC0-A7D6-4983-8DA4-AE4B18CDFB2E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882A-6288-4B55-ABED-C93F84A6D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7CC0-A7D6-4983-8DA4-AE4B18CDFB2E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882A-6288-4B55-ABED-C93F84A6D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7CC0-A7D6-4983-8DA4-AE4B18CDFB2E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882A-6288-4B55-ABED-C93F84A6D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7CC0-A7D6-4983-8DA4-AE4B18CDFB2E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882A-6288-4B55-ABED-C93F84A6D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7CC0-A7D6-4983-8DA4-AE4B18CDFB2E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882A-6288-4B55-ABED-C93F84A6D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7CC0-A7D6-4983-8DA4-AE4B18CDFB2E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882A-6288-4B55-ABED-C93F84A6D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7CC0-A7D6-4983-8DA4-AE4B18CDFB2E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7E882A-6288-4B55-ABED-C93F84A6D9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0E7CC0-A7D6-4983-8DA4-AE4B18CDFB2E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7E882A-6288-4B55-ABED-C93F84A6D9A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Муниципальное бюджетное дошкольное образовательное учреждение детский сад комбинированного вида №48</a:t>
            </a:r>
            <a:br>
              <a:rPr lang="ru-RU" sz="2400" dirty="0" smtClean="0"/>
            </a:br>
            <a:r>
              <a:rPr lang="ru-RU" sz="2400" dirty="0" smtClean="0"/>
              <a:t>«Золотой петушок»</a:t>
            </a:r>
            <a:endParaRPr lang="ru-RU" sz="2400" dirty="0"/>
          </a:p>
        </p:txBody>
      </p:sp>
      <p:pic>
        <p:nvPicPr>
          <p:cNvPr id="1027" name="Picture 3" descr="C:\Users\Света\Desktop\фото аттестация (2)\DSC0276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57301" y="2922862"/>
            <a:ext cx="4039985" cy="3029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16017" y="2204864"/>
            <a:ext cx="3960440" cy="4464496"/>
          </a:xfrm>
        </p:spPr>
        <p:txBody>
          <a:bodyPr>
            <a:normAutofit fontScale="70000" lnSpcReduction="20000"/>
          </a:bodyPr>
          <a:lstStyle/>
          <a:p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</a:rPr>
              <a:t>Развитие самостоятельности у детей старшего  дошкольного возраста средствами экспериментирования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3600" b="1" dirty="0" smtClean="0">
                <a:solidFill>
                  <a:srgbClr val="C00000"/>
                </a:solidFill>
              </a:rPr>
              <a:t>Воспитатель высшей квалификационной категории : Попова Светлана Геннадьевна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62068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Детское экспериментирование  -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особая форма поисковой деятельности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628800"/>
            <a:ext cx="2952328" cy="259228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Детское экспериментирование- особая форма поисковой деятельности, в которой наиболее ярко выражены процессы </a:t>
            </a:r>
            <a:r>
              <a:rPr lang="ru-RU" sz="1400" dirty="0" err="1" smtClean="0">
                <a:solidFill>
                  <a:schemeClr val="tx1"/>
                </a:solidFill>
              </a:rPr>
              <a:t>целесообразования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процессы</a:t>
            </a:r>
            <a:r>
              <a:rPr lang="ru-RU" sz="1400" dirty="0" smtClean="0">
                <a:solidFill>
                  <a:schemeClr val="tx1"/>
                </a:solidFill>
              </a:rPr>
              <a:t> возникновения и развития новых </a:t>
            </a:r>
            <a:r>
              <a:rPr lang="ru-RU" sz="1600" dirty="0" smtClean="0">
                <a:solidFill>
                  <a:schemeClr val="tx1"/>
                </a:solidFill>
              </a:rPr>
              <a:t>мотивов личности, лежащих в основе самодвижения, </a:t>
            </a:r>
            <a:r>
              <a:rPr lang="ru-RU" sz="1400" dirty="0" smtClean="0">
                <a:solidFill>
                  <a:schemeClr val="tx1"/>
                </a:solidFill>
              </a:rPr>
              <a:t>саморазвития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5856" y="2348880"/>
            <a:ext cx="3024336" cy="302433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В детском экспериментировании наиболее важно проявляется собственная активность, направленная на получение новых сведений, новых знаний (познавательная форма экспериментирования), на получение продуктов творчества – новых построек, рисунков, сказок (продуктивная форма экспериментирования)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48264" y="1628800"/>
            <a:ext cx="1872208" cy="208823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Детское  экспериментирование – стержень любого процесса детского творчества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4509120"/>
            <a:ext cx="2664296" cy="21602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В детском экспериментировании наиболее органично взаимодействуют психические процессы дифференциации и интеграции при общем доминировании интеграционных процессов.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2200" y="4797152"/>
            <a:ext cx="2520280" cy="18002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Деятельность экспериментирования.,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взятая во всей полноте и универсальности, является всеобщим способом функционирования психики.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939926">
            <a:off x="3057486" y="1218305"/>
            <a:ext cx="255972" cy="6049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788024" y="1268760"/>
            <a:ext cx="21602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978524">
            <a:off x="6987183" y="1109603"/>
            <a:ext cx="203617" cy="606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547664" y="422108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668344" y="4005064"/>
            <a:ext cx="21602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ЭТАПЫ ПЕДАГОГИЧЕСКОГО ПРОЕКТА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1115616" y="2420888"/>
            <a:ext cx="1944216" cy="1872208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II </a:t>
            </a:r>
            <a:r>
              <a:rPr lang="ru-RU" sz="3200" b="1" dirty="0" smtClean="0">
                <a:solidFill>
                  <a:schemeClr val="tx1"/>
                </a:solidFill>
              </a:rPr>
              <a:t>этап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 rot="16959509">
            <a:off x="3201313" y="3554799"/>
            <a:ext cx="788357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4067944" y="1052736"/>
            <a:ext cx="4932040" cy="5184576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Организационно – исполнительский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-</a:t>
            </a:r>
            <a:r>
              <a:rPr lang="ru-RU" dirty="0" smtClean="0">
                <a:solidFill>
                  <a:schemeClr val="tx1"/>
                </a:solidFill>
              </a:rPr>
              <a:t>Обследование детей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-анкетирование родителей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-Изучение и анализ полученных стартовых результатов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-Разработка и внедрение технологии по развитию познавательной активности детей в процессе экспериментирования у старших дошкольников.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0872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ЭТАПЫ ПЕДАГОГИЧЕСКОГО ПРОЕКТА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611560" y="2636912"/>
            <a:ext cx="1906512" cy="2016224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III </a:t>
            </a:r>
            <a:r>
              <a:rPr lang="ru-RU" sz="2800" b="1" dirty="0" smtClean="0">
                <a:solidFill>
                  <a:schemeClr val="tx1"/>
                </a:solidFill>
              </a:rPr>
              <a:t> этап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4211960" y="1556792"/>
            <a:ext cx="4464496" cy="4608512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Описательно – итоговый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-Мониторинг уровня развития интегративного качества воспитанников  «Имеющий первичные представления о свойствах воздуха, воды, песка и глины, мира растений и животных», признаках  объекта, его свойств, связей.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-Анализ результативности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-Оформление и описание результатов.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Выгнутая вниз стрелка 4"/>
          <p:cNvSpPr/>
          <p:nvPr/>
        </p:nvSpPr>
        <p:spPr>
          <a:xfrm rot="20803416">
            <a:off x="2558775" y="3731158"/>
            <a:ext cx="1441208" cy="549518"/>
          </a:xfrm>
          <a:prstGeom prst="curvedUpArrow">
            <a:avLst>
              <a:gd name="adj1" fmla="val 25000"/>
              <a:gd name="adj2" fmla="val 3497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76470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  модуль - целевой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1484784"/>
            <a:ext cx="7920880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Цель: </a:t>
            </a:r>
            <a:r>
              <a:rPr lang="ru-RU" dirty="0" smtClean="0">
                <a:solidFill>
                  <a:schemeClr val="tx1"/>
                </a:solidFill>
              </a:rPr>
              <a:t>развитие самостоятельности у детей старшего дошкольного возраста средствами экспериментирования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420888"/>
            <a:ext cx="7992888" cy="417646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Задачи: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-Повысить уровень знаний детей по познавательному развитию, знания о животных и растениях, предметах и явлениях через разработку и внедрение технологии ознакомления детей с экспериментальной деятельностью.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Повысить компетентность родителей в вопросах развития у детей экспериментирования через разработку программы экспериментальной деятельности дошкольников, перспективного плана работы и оказание помощи в создании «уголка экспериментирования»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Формировать экологическую культуру у детей и их родителей через участие в проведении мероприятий по охране окружающей среды, творческих праздников с опытами, фокусами.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04664"/>
            <a:ext cx="70567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2 модуль- содержательный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 этап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412776"/>
            <a:ext cx="3888432" cy="52565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sz="1600" dirty="0" smtClean="0">
                <a:solidFill>
                  <a:schemeClr val="tx1"/>
                </a:solidFill>
              </a:rPr>
              <a:t>Ознакомление детей с деятельностью экспериментирования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-Учить понимать смысл деятельности экспериментирования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Показать способ получения новых сведений: умение анализировать объект, обобщать, делать выводы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-Обучение деятельности экспериментирования при условии наличия проблемных ситуаций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-Осуществление прямого руководства на этапе первичного ознакомления детей с новым видом деятельности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-Уточнять и обобщать знания детей: об окружающем мире, животных и растениях, предметах и явлениях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Света\Desktop\Documents\Фото аттестацияовая папка\Scan0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1124744"/>
            <a:ext cx="367240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Света\Desktop\Documents\Фото аттестацияовая папка\P61910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3861048"/>
            <a:ext cx="3816424" cy="2520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0800000" flipV="1">
            <a:off x="1032428" y="451029"/>
            <a:ext cx="778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 этап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628800"/>
            <a:ext cx="3816424" cy="39604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1</a:t>
            </a:r>
            <a:r>
              <a:rPr lang="ru-RU" dirty="0" smtClean="0">
                <a:solidFill>
                  <a:schemeClr val="tx1"/>
                </a:solidFill>
              </a:rPr>
              <a:t>.- Ознакомление с правилами экспериментирования, формирование умений экспериментирования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2. – Формирование умений экспериментирования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3. – Совершенствование умения экспериментирования</a:t>
            </a: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Света\Desktop\Documents\Фото аттестацияовая папка\Scan00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1" y="1484784"/>
            <a:ext cx="4248471" cy="2304256"/>
          </a:xfrm>
          <a:prstGeom prst="rect">
            <a:avLst/>
          </a:prstGeom>
          <a:noFill/>
        </p:spPr>
      </p:pic>
      <p:pic>
        <p:nvPicPr>
          <p:cNvPr id="2052" name="Picture 4" descr="C:\Users\Света\Desktop\Documents\Фото аттестацияовая папка\Scan0004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005064"/>
            <a:ext cx="424847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0175" y="404664"/>
            <a:ext cx="1670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Блок «Воздух»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Света\Desktop\фото аттестация (2)\P61708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908721"/>
            <a:ext cx="3672408" cy="2448271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Света\Desktop\фото аттестация (2)\P61709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764704"/>
            <a:ext cx="3816424" cy="244827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Света\Desktop\фото аттестация (2)\_01G99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5" y="3356992"/>
            <a:ext cx="3888431" cy="316835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:\Users\Света\Desktop\Documents\Фото аттестацияовая папка\P6191021 - копия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3429000"/>
            <a:ext cx="3960441" cy="288032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3491880" y="27898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Блок «Вода»</a:t>
            </a:r>
          </a:p>
        </p:txBody>
      </p:sp>
      <p:pic>
        <p:nvPicPr>
          <p:cNvPr id="3" name="Picture 2" descr="C:\Users\Света\Desktop\Documents\Фото аттестацияовая папка\DSC_08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980728"/>
            <a:ext cx="3816424" cy="216024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C:\Users\Света\Desktop\Documents\Фото аттестацияовая папка\P51308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980728"/>
            <a:ext cx="3744416" cy="216024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C:\Users\Света\Desktop\Documents\Фото аттестацияовая папка\Scan00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861048"/>
            <a:ext cx="3816424" cy="2376264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C:\Users\Света\Desktop\Documents\Фото аттестацияовая папка\Scan00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3645024"/>
            <a:ext cx="403244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2381" y="476672"/>
            <a:ext cx="2366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Блок «Песок и глина»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Света\Desktop\Documents\Фото аттестацияовая папка\P40107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908720"/>
            <a:ext cx="417646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C:\Users\Света\Desktop\Documents\Фото аттестацияовая папка\P62710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980728"/>
            <a:ext cx="3744416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Света\Desktop\Documents\Фото аттестацияовая папка\P62710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761656"/>
            <a:ext cx="4104456" cy="2547664"/>
          </a:xfrm>
          <a:prstGeom prst="rect">
            <a:avLst/>
          </a:prstGeom>
          <a:noFill/>
        </p:spPr>
      </p:pic>
      <p:pic>
        <p:nvPicPr>
          <p:cNvPr id="6" name="Picture 3" descr="C:\Users\Света\Desktop\Documents\Фото аттестацияовая папка\P626103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3645024"/>
            <a:ext cx="388843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59832" y="404664"/>
            <a:ext cx="363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Блок «Мир животных и растений»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Света\Desktop\Documents\Фото аттестацияовая папка\100_41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908720"/>
            <a:ext cx="396044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C:\Users\Света\Desktop\Documents\Фото аттестацияовая папка\Scan00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3573016"/>
            <a:ext cx="662473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 descr="C:\Users\Света\Desktop\Documents\Фото аттестацияовая папка\100_41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1268760"/>
            <a:ext cx="381642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C:\Users\Света\Desktop\Documents\Фото аттестацияовая папка\100_41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1052736"/>
            <a:ext cx="3960440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 descr="C:\Users\Света\Desktop\Documents\Фото аттестацияовая папка\Scan00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3573016"/>
            <a:ext cx="662473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3" descr="C:\Users\Света\Desktop\Documents\Фото аттестацияовая папка\100_411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60032" y="908720"/>
            <a:ext cx="3816424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Актуальность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Света\Desktop\Аттестация(3)\фото аттестация (2)\P617090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57200" y="2993609"/>
            <a:ext cx="4040188" cy="2888494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220072" y="2996952"/>
            <a:ext cx="3024336" cy="28083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Поддерживание и развитие в ребёнке интереса к исследованиям, открытиям и создание необходимых для этого условий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69269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 этап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412776"/>
            <a:ext cx="3096344" cy="24482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Самостоятельное экспериментирование с различным содержанием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Света\Desktop\Documents\Фото аттестацияовая папка\P62610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984" y="1268760"/>
            <a:ext cx="4032448" cy="2648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Света\Desktop\Documents\Фото аттестацияовая папка\DSC_09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4365104"/>
            <a:ext cx="403244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Света\Desktop\Documents\Фото аттестацияовая папка\P62710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4149080"/>
            <a:ext cx="367240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Детское экспериментирование как условие развития самостоятельной деятельности у ребёнка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196752"/>
            <a:ext cx="2808312" cy="194421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Экспериментирование производимое собственными руками поможет детям самостоятельно выявить и осознать основные свойства и отношения изучаемых объектов.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79912" y="1340768"/>
            <a:ext cx="2016224" cy="208823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Экспериментирование стимулирует ребёнка к поисковым действиям и способствует смелости, самостоятельности и гибкости детского мышления.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44208" y="1196752"/>
            <a:ext cx="2232248" cy="2304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Экспериментальная деятельность вызывает огромный интерес у детей. Исследования представляют ребёнку возможность самому найти ответы на вопросы «как?» и «почему?»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3573016"/>
            <a:ext cx="7344816" cy="208823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В процессе детского экспериментирования у детей проявляется самостоятельность, дети учатся: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-видеть и выделять проблему;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принимать и ставить цель;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решать проблемы;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анализировать объект или явление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-выделять существенные признаки и связи;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-отбирать средства и материалы для самостоятельной деятельности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-осуществлять эксперимент;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Делать выводы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9712" y="5877272"/>
            <a:ext cx="5040560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Вывод.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Экспериментальная деятельность является условием для развития самостоятельности у детей.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619672" y="1052736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72000" y="98072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020272" y="836712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" idx="2"/>
          </p:cNvCxnSpPr>
          <p:nvPr/>
        </p:nvCxnSpPr>
        <p:spPr>
          <a:xfrm>
            <a:off x="4788024" y="342900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788024" y="566124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4868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3 модуль – практический  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Формы работы с воспитанниками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412776"/>
            <a:ext cx="4248472" cy="33123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-</a:t>
            </a:r>
            <a:r>
              <a:rPr lang="ru-RU" dirty="0" smtClean="0">
                <a:solidFill>
                  <a:schemeClr val="tx1"/>
                </a:solidFill>
              </a:rPr>
              <a:t>НОД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-ОД в режиме дня (дидактические , подвижные игры, упражнения, опыты, эксперименты, чтение художественной литературы,  досуги, развлечения)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-Самостоятельная деятельность(дидактические , с/ </a:t>
            </a:r>
            <a:r>
              <a:rPr lang="ru-RU" dirty="0" err="1" smtClean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 игры, театрализованные, инсценировки; совместная деятельность родителей с детьми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Света\Desktop\Documents\Фото аттестацияовая папка\DSC_09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1556792"/>
            <a:ext cx="378070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Света\Desktop\Documents\Фото аттестацияовая папка\P61909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4941168"/>
            <a:ext cx="298782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Света\Desktop\Documents\Фото аттестацияовая папка\P62510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4221088"/>
            <a:ext cx="3830043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3059832" y="620688"/>
            <a:ext cx="387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Формы работы с родителями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F:\P61909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196752"/>
            <a:ext cx="381642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F:\P61909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124744"/>
            <a:ext cx="3816423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F:\P61909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4293096"/>
            <a:ext cx="396044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F:\P61909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4293096"/>
            <a:ext cx="388843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Света\Desktop\Documents\Фото аттестацияовая папка\CIMG339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848" y="2996952"/>
            <a:ext cx="237626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764704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Формы работы с педагогами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фото аттестация (2) - копия\100_36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1340768"/>
            <a:ext cx="3960440" cy="2520280"/>
          </a:xfrm>
          <a:prstGeom prst="rect">
            <a:avLst/>
          </a:prstGeom>
          <a:noFill/>
        </p:spPr>
      </p:pic>
      <p:pic>
        <p:nvPicPr>
          <p:cNvPr id="2051" name="Picture 3" descr="F:\фото аттестация (2)\P32706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4149080"/>
            <a:ext cx="3960440" cy="244827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1268760"/>
            <a:ext cx="4427984" cy="25922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-Выступления на педагогических советах ДОУ, ГМО «Особенности организации проектной деятельности в  ДОУ»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-Консультации «Приобщение  дошкольников к экспериментированию», «Воспитание самостоятельности в продуктивных видах деятельности»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-Мастер –класс «Влияние экспериментальной деятельности на развитие самостоятельности у детей.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-Выставка методического материала.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53" name="Picture 5" descr="F:\фото аттестация (2)\DSC042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4149080"/>
            <a:ext cx="4032448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а\Desktop\Documents\Фото аттестацияовая папка\DSC_08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1052736"/>
            <a:ext cx="352839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C:\Users\Света\Desktop\Documents\Фото аттестацияовая папка\P61709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052736"/>
            <a:ext cx="4464496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C:\Users\Света\Desktop\Documents\Фото аттестацияовая папка\P62510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933056"/>
            <a:ext cx="439248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C:\Users\Света\Desktop\Documents\Фото аттестацияовая папка\P617089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3933056"/>
            <a:ext cx="374441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10800000" flipV="1">
            <a:off x="2483768" y="369331"/>
            <a:ext cx="4234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Методы и приёмы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33265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Средства обучения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Света\Desktop\Documents\Фото аттестацияовая папка\Scan0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789040"/>
            <a:ext cx="374441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Users\Света\Desktop\Documents\Фото аттестацияовая папка\Scan00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836712"/>
            <a:ext cx="3672408" cy="2541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Users\Света\Desktop\Documents\Фото аттестацияовая папка\Scan0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3861047"/>
            <a:ext cx="4104456" cy="2592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:\Users\Света\Desktop\Documents\Фото аттестацияовая папка\Scan00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05486" y="1052737"/>
            <a:ext cx="394297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804987" y="1762125"/>
          <a:ext cx="5534025" cy="333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3688" y="692696"/>
            <a:ext cx="56166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4 модуль- результативный</a:t>
            </a:r>
          </a:p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Динамика развития  самостоятельности у дошкольников через экспериментирование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835696" y="2492896"/>
          <a:ext cx="553402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672" y="1052736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Динамика развития интегративного качества «Имеющий первичные представления о признаках  объекта, его свойств, связей, растениях и животных, умение задавать вопросы, экспериментировать»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187624" y="1268760"/>
          <a:ext cx="728218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Цель  педагогического проекта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2852936"/>
            <a:ext cx="8208912" cy="201622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Развитие самостоятельности у детей старшего дошкольного возраста через создание условий для экспериментирования.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968111" y="7032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Продукт педагогического опыта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Света\Desktop\Documents\Фото аттестацияовая папка\DSC042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005064"/>
            <a:ext cx="3888432" cy="2448272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C:\Users\Света\Desktop\Documents\Фото аттестацияовая папка\DSC042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3861048"/>
            <a:ext cx="4248472" cy="2520280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 descr="C:\Users\Света\Desktop\Documents\Фото аттестацияовая папка\DSC050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1124744"/>
            <a:ext cx="3816424" cy="2304256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5" descr="C:\Users\Света\Desktop\Documents\Фото аттестацияовая папка\P61909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1052736"/>
            <a:ext cx="3816424" cy="2376263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Новизна педагогического проекта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Света\Desktop\Documents\Фото аттестацияовая папка\P61909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11203">
            <a:off x="4685531" y="1169878"/>
            <a:ext cx="3856373" cy="2232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Света\Desktop\Documents\Фото аттестацияовая папка\CIMG33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27110">
            <a:off x="145820" y="779401"/>
            <a:ext cx="3528392" cy="2369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Света\Desktop\Documents\Фото аттестацияовая папка\P6190929 - копия - копия (2) - коп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34899">
            <a:off x="4924669" y="3488797"/>
            <a:ext cx="3804383" cy="2809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 rot="21064537">
            <a:off x="167750" y="3566113"/>
            <a:ext cx="3816424" cy="24605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500" kern="1200" dirty="0"/>
          </a:p>
        </p:txBody>
      </p:sp>
      <p:pic>
        <p:nvPicPr>
          <p:cNvPr id="7" name="Picture 2" descr="C:\Users\Света\Desktop\Documents\Фото аттестацияовая папка\100_413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099649">
            <a:off x="274258" y="3559664"/>
            <a:ext cx="3777930" cy="2535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6064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Наши достижения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D00FE23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908719"/>
            <a:ext cx="2160240" cy="2736305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E574E99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980728"/>
            <a:ext cx="2232248" cy="2520279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8C3FF18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908720"/>
            <a:ext cx="2232248" cy="2592288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671692BB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211206" y="4045378"/>
            <a:ext cx="2600908" cy="2376264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3B0BE6FB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19872" y="3717032"/>
            <a:ext cx="2232248" cy="2751435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103CA30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84168" y="3717032"/>
            <a:ext cx="2376264" cy="2736304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76470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Перспективы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дальнейшего развития проекта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412776"/>
            <a:ext cx="7776864" cy="295232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-Педагогическая  технология может быть применена, воспроизведена и творчески дополнена любым педагогом в его практической деятельности.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 Материал даёт возможность педагогам выделить интересные фрагменты и при желании включиться в работу, обновляя образовательную практику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-Опыт может быть реализован в группах детских садов комбинированного и компенсирующего  вида.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Предложенный познавательный материл позволит существенно обогатить учебно-воспитательный процесс МБДОУ и обогатить воспитателя эффективными и доступными средствами развития детей дошкольного возраста, в частности средством  экспериментирования.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Света\Desktop\Documents\Фото аттестацияовая папка\CIMG33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4581128"/>
            <a:ext cx="3744416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Задачи педагогического проекта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eaLnBrk="0" fontAlgn="base" hangingPunct="0"/>
            <a:r>
              <a:rPr lang="ru-RU" sz="2400" dirty="0" smtClean="0"/>
              <a:t>1. Изучить состояние проблем: развитие самостоятельности, освоение экспериментирования   детьми старшего дошкольного возраста.</a:t>
            </a:r>
          </a:p>
          <a:p>
            <a:pPr algn="just" eaLnBrk="0" fontAlgn="base" hangingPunct="0"/>
            <a:r>
              <a:rPr lang="ru-RU" sz="2400" dirty="0" smtClean="0"/>
              <a:t>2.  Экспериментальным путём проверить эффективность развития самостоятельности у детей старшего дошкольного возраста средствами экспериментирования.</a:t>
            </a:r>
          </a:p>
          <a:p>
            <a:pPr algn="just" eaLnBrk="0" fontAlgn="base" hangingPunct="0"/>
            <a:r>
              <a:rPr lang="ru-RU" sz="2400" dirty="0" smtClean="0"/>
              <a:t>3. Повысить уровень развития интегрированного качества, «Имеющий первичные представления о свойствах воздуха, воды, песка и глины, о мире растений и животных», через разработку и внедрение технологии ознакомления с экспериментальной деятельностью.</a:t>
            </a:r>
          </a:p>
          <a:p>
            <a:pPr algn="just" eaLnBrk="0" fontAlgn="base" hangingPunct="0"/>
            <a:r>
              <a:rPr lang="ru-RU" sz="2400" dirty="0" smtClean="0"/>
              <a:t>4. Повысить уровень  компетентности родителей по вопросам  экспериментирования старших дошкольников через использование активных форм взаимодействия.</a:t>
            </a:r>
          </a:p>
          <a:p>
            <a:pPr algn="just" eaLnBrk="0" fontAlgn="base" hangingPunct="0"/>
            <a:r>
              <a:rPr lang="ru-RU" sz="2400" dirty="0" smtClean="0"/>
              <a:t>5.Обосновать результаты педагогического опыта с целью совершенствования апробированной технологии и дальнейшего внедрения в педагогический процесс.</a:t>
            </a:r>
          </a:p>
          <a:p>
            <a:pPr eaLnBrk="0" fontAlgn="base" hangingPunct="0"/>
            <a:endParaRPr lang="ru-RU" sz="2400" dirty="0" smtClean="0"/>
          </a:p>
          <a:p>
            <a:pPr eaLnBrk="0" fontAlgn="base" hangingPunct="0"/>
            <a:endParaRPr lang="ru-RU" sz="2400" dirty="0" smtClean="0"/>
          </a:p>
          <a:p>
            <a:pPr eaLnBrk="0" fontAlgn="base" hangingPunct="0"/>
            <a:endParaRPr lang="ru-RU" sz="2400" dirty="0" smtClean="0"/>
          </a:p>
          <a:p>
            <a:pPr eaLnBrk="0" fontAlgn="base" hangingPunct="0"/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 idx="4294967295"/>
          </p:nvPr>
        </p:nvSpPr>
        <p:spPr>
          <a:xfrm>
            <a:off x="539552" y="404664"/>
            <a:ext cx="8208912" cy="10801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Предполагаемый результат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9900592" y="4077072"/>
            <a:ext cx="9144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83568" y="1700808"/>
            <a:ext cx="7776864" cy="172819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Повысится уровень развития интегративного качества воспитанников «Имеющий первичные представления о свойствах воздуха, воды, песка и глины, о мире растений и животных до 85 %.Развитие речи детей 80%, познавательное развитие 92%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1560" y="3573016"/>
            <a:ext cx="7992888" cy="115212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Повысится уровень компетентности  по вопросам познавательной деятельности  старших дошкольников у 95% родителей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83568" y="5013176"/>
            <a:ext cx="7992888" cy="12961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У дошкольников повысится познавательная активность, самостоятельное мышление, инициативность, появится устойчивый интерес к самостоятельному экспериментированию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524000" y="1916832"/>
          <a:ext cx="6096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39552" y="692696"/>
            <a:ext cx="7704856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ПЕДАГОГИЧЕСКИЕ ПРИНЦИПЫ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ДИАПОЗОН ПРОЕКТА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1763688" y="1772816"/>
            <a:ext cx="484632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2276872"/>
            <a:ext cx="3240360" cy="11521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Непосредственно образовательная деятельность с детьми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6300192" y="1772816"/>
            <a:ext cx="484632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056" y="2276872"/>
            <a:ext cx="3312368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Образовательная деятельность с детьми в режиме дня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4283968" y="3284984"/>
            <a:ext cx="648072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43808" y="3789040"/>
            <a:ext cx="3600400" cy="10584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Предметно- развивающая среда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1691680" y="4509120"/>
            <a:ext cx="504056" cy="648072"/>
          </a:xfrm>
          <a:prstGeom prst="upArrow">
            <a:avLst>
              <a:gd name="adj1" fmla="val 50000"/>
              <a:gd name="adj2" fmla="val 718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5085184"/>
            <a:ext cx="3456384" cy="1368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Работа с родителями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Стрелка вверх 13"/>
          <p:cNvSpPr/>
          <p:nvPr/>
        </p:nvSpPr>
        <p:spPr>
          <a:xfrm>
            <a:off x="6444208" y="4725144"/>
            <a:ext cx="4846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4048" y="5013176"/>
            <a:ext cx="3384376" cy="12241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Самостоятельная деятельность детей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Партнёры проекта</a:t>
            </a:r>
            <a:endParaRPr lang="ru-RU" b="1" dirty="0"/>
          </a:p>
        </p:txBody>
      </p:sp>
      <p:pic>
        <p:nvPicPr>
          <p:cNvPr id="1026" name="Picture 2" descr="C:\Users\Света\Desktop\Documents\Нфото аттестацияовая папка\DSC_094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3068960"/>
            <a:ext cx="3096344" cy="2304256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3995936" y="5589240"/>
            <a:ext cx="144016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Общественность города</a:t>
            </a:r>
            <a:endParaRPr lang="ru-RU" sz="1600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827584" y="1628800"/>
          <a:ext cx="734481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04664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ЭТАПЫ ПЕДАГОГИЧЕСКОГО ПРОЕКТА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755576" y="2060848"/>
            <a:ext cx="2338560" cy="2194544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I </a:t>
            </a:r>
            <a:r>
              <a:rPr lang="ru-RU" sz="3200" b="1" dirty="0" smtClean="0">
                <a:solidFill>
                  <a:schemeClr val="tx1"/>
                </a:solidFill>
              </a:rPr>
              <a:t>этап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3851920" y="980728"/>
            <a:ext cx="5292080" cy="5544616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Планово - прогностический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-Выделение проблемного поля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-Актуализация проблемы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-Подбор, изучение, анализ научно-методической литературы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-Прогнозирование положительных результатов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-Расчёт ресурсного обеспечения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 rot="17721161">
            <a:off x="3347864" y="328498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3053</TotalTime>
  <Words>1135</Words>
  <Application>Microsoft Office PowerPoint</Application>
  <PresentationFormat>Экран (4:3)</PresentationFormat>
  <Paragraphs>137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Муниципальное бюджетное дошкольное образовательное учреждение детский сад комбинированного вида №48 «Золотой петушок»</vt:lpstr>
      <vt:lpstr>Актуальность</vt:lpstr>
      <vt:lpstr>Цель  педагогического проекта</vt:lpstr>
      <vt:lpstr>Задачи педагогического проекта </vt:lpstr>
      <vt:lpstr>Предполагаемый результат</vt:lpstr>
      <vt:lpstr>Слайд 6</vt:lpstr>
      <vt:lpstr>ДИАПОЗОН ПРОЕКТА</vt:lpstr>
      <vt:lpstr>Партнёры проекта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Попова</dc:creator>
  <cp:lastModifiedBy>Admin</cp:lastModifiedBy>
  <cp:revision>116</cp:revision>
  <dcterms:created xsi:type="dcterms:W3CDTF">2014-06-16T03:00:17Z</dcterms:created>
  <dcterms:modified xsi:type="dcterms:W3CDTF">2015-02-24T12:02:10Z</dcterms:modified>
</cp:coreProperties>
</file>