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00BF2F-623E-46B2-B7BD-9338F844D698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3F215-97B6-43A6-8CC8-A6B103C3FC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Педсовет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Обеспечение успешной адаптации </a:t>
            </a:r>
          </a:p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Ребёнка при переходе со ступени начального общего образования – на основную 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357298"/>
            <a:ext cx="875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 Успешность адаптации школьника к обучению в 5-6 классах </a:t>
            </a:r>
          </a:p>
          <a:p>
            <a:r>
              <a:rPr lang="ru-RU" sz="2000" dirty="0" smtClean="0"/>
              <a:t>Зависит от реализации преемственных связей между начальным </a:t>
            </a:r>
          </a:p>
          <a:p>
            <a:r>
              <a:rPr lang="ru-RU" sz="2000" dirty="0" smtClean="0"/>
              <a:t>Общим и основным общим образованием.</a:t>
            </a:r>
            <a:endParaRPr lang="ru-RU" sz="2000" dirty="0"/>
          </a:p>
        </p:txBody>
      </p:sp>
      <p:pic>
        <p:nvPicPr>
          <p:cNvPr id="1026" name="Picture 2" descr="C:\Documents and Settings\Захады дарагой!\Рабочий стол\Юля\Старое\Дети\2-0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071810"/>
            <a:ext cx="350046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5974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 решении проблемы преемственности, особенно в период </a:t>
            </a:r>
          </a:p>
          <a:p>
            <a:r>
              <a:rPr lang="ru-RU" sz="2000" dirty="0"/>
              <a:t>а</a:t>
            </a:r>
            <a:r>
              <a:rPr lang="ru-RU" sz="2000" dirty="0" smtClean="0"/>
              <a:t>даптации вчерашнего младшего школьника к новым условиям 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бучения в 5 классе, необходимо:</a:t>
            </a:r>
          </a:p>
          <a:p>
            <a:endParaRPr lang="ru-RU" sz="2000" dirty="0"/>
          </a:p>
          <a:p>
            <a:r>
              <a:rPr lang="ru-RU" sz="2000" dirty="0" smtClean="0"/>
              <a:t>-учитывать психологические особенности 10-12 – летних детей,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ступающих в подростковый период развития,</a:t>
            </a:r>
          </a:p>
          <a:p>
            <a:endParaRPr lang="ru-RU" sz="2000" dirty="0"/>
          </a:p>
          <a:p>
            <a:r>
              <a:rPr lang="ru-RU" sz="2000" dirty="0" smtClean="0"/>
              <a:t>-уровень познавательной деятельности, с которым ребёнок 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ерешёл в 5 класс.</a:t>
            </a:r>
          </a:p>
          <a:p>
            <a:endParaRPr lang="ru-RU" sz="2000" dirty="0"/>
          </a:p>
          <a:p>
            <a:r>
              <a:rPr lang="ru-RU" sz="2000" dirty="0" smtClean="0"/>
              <a:t>-анализировать причины неуспешного адаптационного периода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 возможность коррекции трудностей адаптации школьника.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77195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Свидетельством дезадаптации школьников к условиям обучения в</a:t>
            </a:r>
          </a:p>
          <a:p>
            <a:r>
              <a:rPr lang="ru-RU" sz="2000" dirty="0" smtClean="0"/>
              <a:t>5-6 классах является:</a:t>
            </a:r>
          </a:p>
          <a:p>
            <a:endParaRPr lang="ru-RU" sz="2000" dirty="0"/>
          </a:p>
          <a:p>
            <a:r>
              <a:rPr lang="ru-RU" sz="2000" dirty="0" smtClean="0"/>
              <a:t>-снижение интереса к учению и успеваемости,</a:t>
            </a:r>
          </a:p>
          <a:p>
            <a:endParaRPr lang="ru-RU" sz="2000" dirty="0" smtClean="0"/>
          </a:p>
          <a:p>
            <a:r>
              <a:rPr lang="ru-RU" sz="2000" dirty="0" smtClean="0"/>
              <a:t>-появление признаков тревожности,</a:t>
            </a:r>
          </a:p>
          <a:p>
            <a:endParaRPr lang="ru-RU" sz="2000" dirty="0"/>
          </a:p>
          <a:p>
            <a:r>
              <a:rPr lang="ru-RU" sz="2000" dirty="0" smtClean="0"/>
              <a:t>-неадекватные поведенческие реакции на замечания и реплики</a:t>
            </a:r>
          </a:p>
          <a:p>
            <a:r>
              <a:rPr lang="ru-RU" sz="2000" dirty="0" smtClean="0"/>
              <a:t>учителя,</a:t>
            </a:r>
          </a:p>
          <a:p>
            <a:endParaRPr lang="ru-RU" sz="2000" dirty="0"/>
          </a:p>
          <a:p>
            <a:r>
              <a:rPr lang="ru-RU" sz="2000" dirty="0" smtClean="0"/>
              <a:t>-нарушения во взаимоотношениях со сверстниками</a:t>
            </a:r>
          </a:p>
          <a:p>
            <a:endParaRPr lang="ru-RU" sz="2000" dirty="0"/>
          </a:p>
          <a:p>
            <a:r>
              <a:rPr lang="ru-RU" sz="2000" dirty="0" smtClean="0"/>
              <a:t>Всё это наблюдается там, где переход со ступени начального 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бразования в основную не стал предметом педагогического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смысления и целенаправленной деятельности педагогического</a:t>
            </a:r>
          </a:p>
          <a:p>
            <a:r>
              <a:rPr lang="ru-RU" sz="2000" dirty="0"/>
              <a:t>к</a:t>
            </a:r>
            <a:r>
              <a:rPr lang="ru-RU" sz="2000" dirty="0" smtClean="0"/>
              <a:t>оллектива.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908133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Помощь обучающимся в этот трудный период связана с серьёзной 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одготовительной работой учителей, приступающих к работе с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ятиклассниками необходимо:</a:t>
            </a:r>
          </a:p>
          <a:p>
            <a:endParaRPr lang="ru-RU" sz="2000" dirty="0"/>
          </a:p>
          <a:p>
            <a:r>
              <a:rPr lang="ru-RU" sz="2000" dirty="0" smtClean="0"/>
              <a:t>-иметь чёткие представления о целях и результатах образования на</a:t>
            </a:r>
          </a:p>
          <a:p>
            <a:r>
              <a:rPr lang="ru-RU" sz="2000" dirty="0"/>
              <a:t>н</a:t>
            </a:r>
            <a:r>
              <a:rPr lang="ru-RU" sz="2000" dirty="0" smtClean="0"/>
              <a:t>ачальной и основной ступенях;</a:t>
            </a:r>
          </a:p>
          <a:p>
            <a:endParaRPr lang="ru-RU" sz="2000" dirty="0"/>
          </a:p>
          <a:p>
            <a:r>
              <a:rPr lang="ru-RU" sz="2000" dirty="0" smtClean="0"/>
              <a:t>-наметить преемственные связи в содержании и методах обучения 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 основной школе (5-6 классах);</a:t>
            </a:r>
          </a:p>
          <a:p>
            <a:endParaRPr lang="ru-RU" sz="2000" dirty="0"/>
          </a:p>
          <a:p>
            <a:r>
              <a:rPr lang="ru-RU" sz="2000" dirty="0" smtClean="0"/>
              <a:t>-знать специфику форм организации обучения, возможности</a:t>
            </a:r>
          </a:p>
          <a:p>
            <a:r>
              <a:rPr lang="ru-RU" sz="2000" dirty="0"/>
              <a:t>р</a:t>
            </a:r>
            <a:r>
              <a:rPr lang="ru-RU" sz="2000" dirty="0" smtClean="0"/>
              <a:t>азвития учебного диалога особенности стиля взаимодействия</a:t>
            </a:r>
          </a:p>
          <a:p>
            <a:r>
              <a:rPr lang="ru-RU" sz="2000" dirty="0"/>
              <a:t>у</a:t>
            </a:r>
            <a:r>
              <a:rPr lang="ru-RU" sz="2000" dirty="0" smtClean="0"/>
              <a:t>чителя и учащихся, учитывающего психологию общения младшего</a:t>
            </a:r>
          </a:p>
          <a:p>
            <a:r>
              <a:rPr lang="ru-RU" sz="2000" dirty="0"/>
              <a:t>ш</a:t>
            </a:r>
            <a:r>
              <a:rPr lang="ru-RU" sz="2000" dirty="0" smtClean="0"/>
              <a:t>кольника.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00108"/>
            <a:ext cx="902202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ЦЕЛЬ данных рекомендаций: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омощь школьному коллективу в обеспечении главного, постепен-</a:t>
            </a:r>
          </a:p>
          <a:p>
            <a:r>
              <a:rPr lang="ru-RU" sz="2000" dirty="0" err="1"/>
              <a:t>н</a:t>
            </a:r>
            <a:r>
              <a:rPr lang="ru-RU" sz="2000" dirty="0" err="1" smtClean="0"/>
              <a:t>ого</a:t>
            </a:r>
            <a:r>
              <a:rPr lang="ru-RU" sz="2000" dirty="0" smtClean="0"/>
              <a:t> и нетравматичного перехода учащихся из начальной в 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сновную школу.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ЗАДАЧА педагогического коллектива в период адаптации создание</a:t>
            </a:r>
          </a:p>
          <a:p>
            <a:r>
              <a:rPr lang="ru-RU" sz="2000" dirty="0"/>
              <a:t>э</a:t>
            </a:r>
            <a:r>
              <a:rPr lang="ru-RU" sz="2000" dirty="0" smtClean="0"/>
              <a:t>моциональной обстановки в классе, близкой к начальной школе</a:t>
            </a:r>
          </a:p>
          <a:p>
            <a:r>
              <a:rPr lang="ru-RU" sz="2000" dirty="0" smtClean="0"/>
              <a:t>(доверительность, искренность, мягкость, оптимизм, возможность 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осоветоваться, пожаловаться, откровенно поговорить).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86" y="428604"/>
            <a:ext cx="924804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/>
              <a:t>Методические и организационные условия, обеспечивающие</a:t>
            </a:r>
          </a:p>
          <a:p>
            <a:r>
              <a:rPr lang="ru-RU" sz="2000" u="sng" dirty="0"/>
              <a:t>у</a:t>
            </a:r>
            <a:r>
              <a:rPr lang="ru-RU" sz="2000" u="sng" dirty="0" smtClean="0"/>
              <a:t>спешную адаптацию школьников.</a:t>
            </a:r>
          </a:p>
          <a:p>
            <a:endParaRPr lang="ru-RU" sz="2000" dirty="0"/>
          </a:p>
          <a:p>
            <a:r>
              <a:rPr lang="ru-RU" sz="2000" dirty="0" smtClean="0"/>
              <a:t>Урок остаётся основной, но не единственной формой организации</a:t>
            </a:r>
          </a:p>
          <a:p>
            <a:r>
              <a:rPr lang="ru-RU" sz="2000" dirty="0"/>
              <a:t>у</a:t>
            </a:r>
            <a:r>
              <a:rPr lang="ru-RU" sz="2000" dirty="0" smtClean="0"/>
              <a:t>чебного процесса учащихся в 5 классе. Важно использовать </a:t>
            </a:r>
          </a:p>
          <a:p>
            <a:r>
              <a:rPr lang="ru-RU" sz="2000" dirty="0"/>
              <a:t>д</a:t>
            </a:r>
            <a:r>
              <a:rPr lang="ru-RU" sz="2000" dirty="0" smtClean="0"/>
              <a:t>ругие формы организации обучения:</a:t>
            </a:r>
          </a:p>
          <a:p>
            <a:endParaRPr lang="ru-RU" sz="2000" dirty="0"/>
          </a:p>
          <a:p>
            <a:r>
              <a:rPr lang="ru-RU" sz="2000" dirty="0" smtClean="0"/>
              <a:t>-экскурсии, цель которых расширение чувственного опыта детей,</a:t>
            </a:r>
          </a:p>
          <a:p>
            <a:r>
              <a:rPr lang="ru-RU" sz="2000" dirty="0"/>
              <a:t>ф</a:t>
            </a:r>
            <a:r>
              <a:rPr lang="ru-RU" sz="2000" dirty="0" smtClean="0"/>
              <a:t>ормирование умений наблюдать на основе наблюдений 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амостоятельно делать выводы;</a:t>
            </a:r>
          </a:p>
          <a:p>
            <a:endParaRPr lang="ru-RU" sz="2000" dirty="0"/>
          </a:p>
          <a:p>
            <a:r>
              <a:rPr lang="ru-RU" sz="2000" dirty="0" smtClean="0"/>
              <a:t>-игра, необходима для развития умений действовать в соответствии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 правилами, сотрудничать, предвидеть последствия своих действий.</a:t>
            </a:r>
          </a:p>
          <a:p>
            <a:endParaRPr lang="ru-RU" sz="2000" dirty="0"/>
          </a:p>
          <a:p>
            <a:r>
              <a:rPr lang="ru-RU" sz="2000" dirty="0" smtClean="0"/>
              <a:t>-дискуссии, с целью развития умений дискутировать, отстаивать своё</a:t>
            </a:r>
          </a:p>
          <a:p>
            <a:r>
              <a:rPr lang="ru-RU" sz="2000" dirty="0"/>
              <a:t>м</a:t>
            </a:r>
            <a:r>
              <a:rPr lang="ru-RU" sz="2000" dirty="0" smtClean="0"/>
              <a:t>нение, приводить аргументы.</a:t>
            </a:r>
          </a:p>
          <a:p>
            <a:endParaRPr lang="ru-RU" sz="2000" dirty="0"/>
          </a:p>
          <a:p>
            <a:r>
              <a:rPr lang="ru-RU" sz="2000" dirty="0" smtClean="0"/>
              <a:t>-практические работы как необходимое условие развития умений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ланировать свою деятельность, ставить цели и реализовать их,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спользовать теоретические сведения в </a:t>
            </a:r>
            <a:r>
              <a:rPr lang="ru-RU" sz="2000" dirty="0" err="1" smtClean="0"/>
              <a:t>практич</a:t>
            </a:r>
            <a:r>
              <a:rPr lang="ru-RU" sz="2000" dirty="0" smtClean="0"/>
              <a:t>. </a:t>
            </a:r>
            <a:r>
              <a:rPr lang="ru-RU" sz="2000" dirty="0"/>
              <a:t>д</a:t>
            </a:r>
            <a:r>
              <a:rPr lang="ru-RU" sz="2000" dirty="0" smtClean="0"/>
              <a:t>еятельности.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86" y="642918"/>
            <a:ext cx="912461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u="sng" dirty="0" smtClean="0"/>
              <a:t>Меры, способствующие организации работы в классе:</a:t>
            </a:r>
          </a:p>
          <a:p>
            <a:pPr algn="ctr"/>
            <a:endParaRPr lang="ru-RU" sz="2000" dirty="0"/>
          </a:p>
          <a:p>
            <a:r>
              <a:rPr lang="ru-RU" sz="2000" dirty="0" smtClean="0"/>
              <a:t>1 Учителям, которые принимают пятый класс после выпускного,</a:t>
            </a:r>
          </a:p>
          <a:p>
            <a:r>
              <a:rPr lang="ru-RU" sz="2000" dirty="0" smtClean="0"/>
              <a:t>Следует провести подготовительную работу («переключиться», т.е.</a:t>
            </a:r>
          </a:p>
          <a:p>
            <a:r>
              <a:rPr lang="ru-RU" sz="2000" dirty="0" smtClean="0"/>
              <a:t>Настроиться на возрастные особенности пятиклассников, </a:t>
            </a:r>
          </a:p>
          <a:p>
            <a:r>
              <a:rPr lang="ru-RU" sz="2000" dirty="0" smtClean="0"/>
              <a:t>Вспомнить методы работы с ними);</a:t>
            </a:r>
          </a:p>
          <a:p>
            <a:endParaRPr lang="ru-RU" sz="2000" dirty="0"/>
          </a:p>
          <a:p>
            <a:r>
              <a:rPr lang="ru-RU" sz="2000" dirty="0" smtClean="0"/>
              <a:t>2 Всем учителям, работающим с классом, следует прийти на </a:t>
            </a:r>
          </a:p>
          <a:p>
            <a:r>
              <a:rPr lang="ru-RU" sz="2000" dirty="0" smtClean="0"/>
              <a:t>Первое родительское собрание, чтобы ознакомить родителей с</a:t>
            </a:r>
          </a:p>
          <a:p>
            <a:r>
              <a:rPr lang="ru-RU" sz="2000" dirty="0" smtClean="0"/>
              <a:t>Программой и требованиями по предмету.</a:t>
            </a:r>
          </a:p>
          <a:p>
            <a:endParaRPr lang="ru-RU" sz="2000" dirty="0"/>
          </a:p>
          <a:p>
            <a:r>
              <a:rPr lang="ru-RU" sz="2000" dirty="0" smtClean="0"/>
              <a:t>3 Учителям-предметникам следует согласовать свою работу,</a:t>
            </a:r>
          </a:p>
          <a:p>
            <a:r>
              <a:rPr lang="ru-RU" sz="2000" dirty="0" smtClean="0"/>
              <a:t>Равномерно распределяя учебную нагрузку по разным предметам;</a:t>
            </a:r>
          </a:p>
          <a:p>
            <a:r>
              <a:rPr lang="ru-RU" sz="2000" dirty="0" smtClean="0"/>
              <a:t>В первую очередь это относится к домашним заданиям.</a:t>
            </a:r>
          </a:p>
          <a:p>
            <a:endParaRPr lang="ru-RU" sz="2000" dirty="0"/>
          </a:p>
          <a:p>
            <a:r>
              <a:rPr lang="ru-RU" sz="2000" dirty="0" smtClean="0"/>
              <a:t>4 Создавать ситуацию успеха на уроке.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287</TotalTime>
  <Words>505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Педсовет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</dc:title>
  <dc:creator>Юля</dc:creator>
  <cp:lastModifiedBy>Юлия</cp:lastModifiedBy>
  <cp:revision>44</cp:revision>
  <dcterms:created xsi:type="dcterms:W3CDTF">2010-10-17T07:47:14Z</dcterms:created>
  <dcterms:modified xsi:type="dcterms:W3CDTF">2012-12-14T17:59:13Z</dcterms:modified>
</cp:coreProperties>
</file>