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11111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101010101011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111111111111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121212121211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131313131311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141414141411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151515151511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161616161611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171717171711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222211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333311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444411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555511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666611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7777711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8888811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9999911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firstSliceAng val="0"/>
      </c:pieChart>
      <c:spPr>
        <a:noFill/>
        <a:ln w="25365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axId val="78826496"/>
        <c:axId val="79440896"/>
      </c:barChart>
      <c:catAx>
        <c:axId val="78826496"/>
        <c:scaling>
          <c:orientation val="minMax"/>
        </c:scaling>
        <c:delete val="1"/>
        <c:axPos val="b"/>
        <c:tickLblPos val="none"/>
        <c:crossAx val="79440896"/>
        <c:crosses val="autoZero"/>
        <c:auto val="1"/>
        <c:lblAlgn val="ctr"/>
        <c:lblOffset val="100"/>
      </c:catAx>
      <c:valAx>
        <c:axId val="7944089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88264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hape val="box"/>
        <c:axId val="80321920"/>
        <c:axId val="80323712"/>
        <c:axId val="95386688"/>
      </c:bar3DChart>
      <c:catAx>
        <c:axId val="80321920"/>
        <c:scaling>
          <c:orientation val="minMax"/>
        </c:scaling>
        <c:delete val="1"/>
        <c:axPos val="b"/>
        <c:tickLblPos val="none"/>
        <c:crossAx val="80323712"/>
        <c:crosses val="autoZero"/>
        <c:auto val="1"/>
        <c:lblAlgn val="ctr"/>
        <c:lblOffset val="100"/>
      </c:catAx>
      <c:valAx>
        <c:axId val="8032371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0321920"/>
        <c:crosses val="autoZero"/>
        <c:crossBetween val="between"/>
      </c:valAx>
      <c:serAx>
        <c:axId val="95386688"/>
        <c:scaling>
          <c:orientation val="minMax"/>
        </c:scaling>
        <c:delete val="1"/>
        <c:axPos val="b"/>
        <c:tickLblPos val="none"/>
        <c:crossAx val="80323712"/>
        <c:crosses val="autoZero"/>
      </c:serAx>
      <c:spPr>
        <a:noFill/>
        <a:ln w="25404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hape val="cylinder"/>
        <c:axId val="95414528"/>
        <c:axId val="96769536"/>
        <c:axId val="0"/>
      </c:bar3DChart>
      <c:catAx>
        <c:axId val="95414528"/>
        <c:scaling>
          <c:orientation val="minMax"/>
        </c:scaling>
        <c:delete val="1"/>
        <c:axPos val="b"/>
        <c:tickLblPos val="none"/>
        <c:crossAx val="96769536"/>
        <c:crosses val="autoZero"/>
        <c:auto val="1"/>
        <c:lblAlgn val="ctr"/>
        <c:lblOffset val="100"/>
      </c:catAx>
      <c:valAx>
        <c:axId val="967695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5414528"/>
        <c:crosses val="autoZero"/>
        <c:crossBetween val="between"/>
      </c:valAx>
      <c:spPr>
        <a:noFill/>
        <a:ln w="25370">
          <a:noFill/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hape val="pyramid"/>
        <c:axId val="145445248"/>
        <c:axId val="145752448"/>
        <c:axId val="0"/>
      </c:bar3DChart>
      <c:catAx>
        <c:axId val="145445248"/>
        <c:scaling>
          <c:orientation val="minMax"/>
        </c:scaling>
        <c:delete val="1"/>
        <c:axPos val="b"/>
        <c:tickLblPos val="none"/>
        <c:crossAx val="145752448"/>
        <c:crosses val="autoZero"/>
        <c:auto val="1"/>
        <c:lblAlgn val="ctr"/>
        <c:lblOffset val="100"/>
      </c:catAx>
      <c:valAx>
        <c:axId val="14575244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45445248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hape val="box"/>
        <c:axId val="79379840"/>
        <c:axId val="79382400"/>
        <c:axId val="0"/>
      </c:bar3DChart>
      <c:catAx>
        <c:axId val="79379840"/>
        <c:scaling>
          <c:orientation val="minMax"/>
        </c:scaling>
        <c:delete val="1"/>
        <c:axPos val="l"/>
        <c:tickLblPos val="none"/>
        <c:crossAx val="79382400"/>
        <c:crosses val="autoZero"/>
        <c:auto val="1"/>
        <c:lblAlgn val="ctr"/>
        <c:lblOffset val="100"/>
      </c:catAx>
      <c:valAx>
        <c:axId val="79382400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793798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hape val="cylinder"/>
        <c:axId val="79983360"/>
        <c:axId val="80013952"/>
        <c:axId val="0"/>
      </c:bar3DChart>
      <c:catAx>
        <c:axId val="79983360"/>
        <c:scaling>
          <c:orientation val="minMax"/>
        </c:scaling>
        <c:delete val="1"/>
        <c:axPos val="l"/>
        <c:tickLblPos val="none"/>
        <c:crossAx val="80013952"/>
        <c:crosses val="autoZero"/>
        <c:auto val="1"/>
        <c:lblAlgn val="ctr"/>
        <c:lblOffset val="100"/>
      </c:catAx>
      <c:valAx>
        <c:axId val="80013952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7998336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marker val="1"/>
        <c:axId val="124547456"/>
        <c:axId val="145444864"/>
      </c:lineChart>
      <c:catAx>
        <c:axId val="124547456"/>
        <c:scaling>
          <c:orientation val="minMax"/>
        </c:scaling>
        <c:delete val="1"/>
        <c:axPos val="b"/>
        <c:tickLblPos val="none"/>
        <c:crossAx val="145444864"/>
        <c:crosses val="autoZero"/>
        <c:auto val="1"/>
        <c:lblAlgn val="ctr"/>
        <c:lblOffset val="100"/>
      </c:catAx>
      <c:valAx>
        <c:axId val="1454448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45474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/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axId val="117380608"/>
        <c:axId val="117382144"/>
        <c:axId val="124538368"/>
      </c:line3DChart>
      <c:catAx>
        <c:axId val="117380608"/>
        <c:scaling>
          <c:orientation val="minMax"/>
        </c:scaling>
        <c:delete val="1"/>
        <c:axPos val="b"/>
        <c:tickLblPos val="none"/>
        <c:crossAx val="117382144"/>
        <c:crosses val="autoZero"/>
        <c:auto val="1"/>
        <c:lblAlgn val="ctr"/>
        <c:lblOffset val="100"/>
      </c:catAx>
      <c:valAx>
        <c:axId val="11738214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7380608"/>
        <c:crosses val="autoZero"/>
        <c:crossBetween val="between"/>
      </c:valAx>
      <c:serAx>
        <c:axId val="124538368"/>
        <c:scaling>
          <c:orientation val="minMax"/>
        </c:scaling>
        <c:delete val="1"/>
        <c:axPos val="b"/>
        <c:tickLblPos val="none"/>
        <c:crossAx val="117382144"/>
        <c:crosses val="autoZero"/>
      </c:serAx>
      <c:spPr>
        <a:noFill/>
        <a:ln w="25354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/>
    </c:title>
    <c:plotArea>
      <c:layout/>
      <c:scatterChart>
        <c:scatterStyle val="smoothMarker"/>
        <c:ser>
          <c:idx val="0"/>
          <c:order val="0"/>
          <c:tx>
            <c:strRef>
              <c:f>Лист1!$A$2</c:f>
              <c:strCache>
                <c:ptCount val="1"/>
                <c:pt idx="0">
                  <c:v>y=x^3</c:v>
                </c:pt>
              </c:strCache>
            </c:strRef>
          </c:tx>
          <c:xVal>
            <c:numRef>
              <c:f>Лист1!$B$1:$N$1</c:f>
              <c:numCache>
                <c:formatCode>General</c:formatCode>
                <c:ptCount val="13"/>
                <c:pt idx="0">
                  <c:v>-6</c:v>
                </c:pt>
                <c:pt idx="1">
                  <c:v>-5</c:v>
                </c:pt>
                <c:pt idx="2">
                  <c:v>-4</c:v>
                </c:pt>
                <c:pt idx="3">
                  <c:v>-3</c:v>
                </c:pt>
                <c:pt idx="4">
                  <c:v>-2</c:v>
                </c:pt>
                <c:pt idx="5">
                  <c:v>-1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</c:numCache>
            </c:numRef>
          </c:xVal>
          <c:yVal>
            <c:numRef>
              <c:f>Лист1!$B$2:$N$2</c:f>
              <c:numCache>
                <c:formatCode>General</c:formatCode>
                <c:ptCount val="13"/>
                <c:pt idx="0">
                  <c:v>-216</c:v>
                </c:pt>
                <c:pt idx="1">
                  <c:v>-125</c:v>
                </c:pt>
                <c:pt idx="2">
                  <c:v>-64</c:v>
                </c:pt>
                <c:pt idx="3">
                  <c:v>-27</c:v>
                </c:pt>
                <c:pt idx="4">
                  <c:v>-8</c:v>
                </c:pt>
                <c:pt idx="5">
                  <c:v>-1</c:v>
                </c:pt>
                <c:pt idx="6">
                  <c:v>0</c:v>
                </c:pt>
                <c:pt idx="7">
                  <c:v>1</c:v>
                </c:pt>
                <c:pt idx="8">
                  <c:v>8</c:v>
                </c:pt>
                <c:pt idx="9">
                  <c:v>27</c:v>
                </c:pt>
                <c:pt idx="10">
                  <c:v>64</c:v>
                </c:pt>
                <c:pt idx="11">
                  <c:v>125</c:v>
                </c:pt>
                <c:pt idx="12">
                  <c:v>216</c:v>
                </c:pt>
              </c:numCache>
            </c:numRef>
          </c:yVal>
          <c:smooth val="1"/>
        </c:ser>
        <c:axId val="79986048"/>
        <c:axId val="80012800"/>
      </c:scatterChart>
      <c:valAx>
        <c:axId val="79986048"/>
        <c:scaling>
          <c:orientation val="minMax"/>
        </c:scaling>
        <c:axPos val="b"/>
        <c:numFmt formatCode="General" sourceLinked="1"/>
        <c:tickLblPos val="nextTo"/>
        <c:crossAx val="80012800"/>
        <c:crosses val="autoZero"/>
        <c:crossBetween val="midCat"/>
      </c:valAx>
      <c:valAx>
        <c:axId val="80012800"/>
        <c:scaling>
          <c:orientation val="minMax"/>
        </c:scaling>
        <c:axPos val="l"/>
        <c:majorGridlines/>
        <c:numFmt formatCode="General" sourceLinked="1"/>
        <c:tickLblPos val="nextTo"/>
        <c:crossAx val="79986048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Ученики</c:v>
                </c:pt>
              </c:strCache>
            </c:strRef>
          </c:tx>
          <c:dLbls>
            <c:dLbl>
              <c:idx val="1"/>
              <c:spPr/>
              <c:txPr>
                <a:bodyPr/>
                <a:lstStyle/>
                <a:p>
                  <a:pPr>
                    <a:defRPr sz="1700" b="1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Лист1!$B$1:$D$1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Удовлетворительно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04035843495234"/>
          <c:y val="0"/>
          <c:w val="0.61242167039625661"/>
          <c:h val="0.869630542101776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  <c:spPr>
        <a:noFill/>
        <a:ln w="25411">
          <a:noFill/>
        </a:ln>
      </c:spPr>
    </c:plotArea>
    <c:plotVisOnly val="1"/>
    <c:dispBlanksAs val="zero"/>
  </c:chart>
  <c:txPr>
    <a:bodyPr/>
    <a:lstStyle/>
    <a:p>
      <a:pPr>
        <a:defRPr sz="1801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Лист1!$B$1:$G$2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200</c:v>
                </c:pt>
                <c:pt idx="1">
                  <c:v>180</c:v>
                </c:pt>
                <c:pt idx="2">
                  <c:v>165</c:v>
                </c:pt>
                <c:pt idx="3">
                  <c:v>120</c:v>
                </c:pt>
                <c:pt idx="4">
                  <c:v>160</c:v>
                </c:pt>
                <c:pt idx="5">
                  <c:v>140</c:v>
                </c:pt>
              </c:numCache>
            </c:numRef>
          </c:val>
        </c:ser>
        <c:shape val="box"/>
        <c:axId val="79598720"/>
        <c:axId val="79600640"/>
        <c:axId val="0"/>
      </c:bar3DChart>
      <c:catAx>
        <c:axId val="79598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9600640"/>
        <c:crosses val="autoZero"/>
        <c:auto val="1"/>
        <c:lblAlgn val="ctr"/>
        <c:lblOffset val="100"/>
      </c:catAx>
      <c:valAx>
        <c:axId val="796006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95987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hape val="cylinder"/>
        <c:axId val="97968512"/>
        <c:axId val="116291072"/>
        <c:axId val="0"/>
      </c:bar3DChart>
      <c:catAx>
        <c:axId val="97968512"/>
        <c:scaling>
          <c:orientation val="minMax"/>
        </c:scaling>
        <c:delete val="1"/>
        <c:axPos val="b"/>
        <c:tickLblPos val="none"/>
        <c:crossAx val="116291072"/>
        <c:crosses val="autoZero"/>
        <c:auto val="1"/>
        <c:lblAlgn val="ctr"/>
        <c:lblOffset val="100"/>
      </c:catAx>
      <c:valAx>
        <c:axId val="11629107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7968512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marker val="1"/>
        <c:axId val="42340736"/>
        <c:axId val="42342272"/>
      </c:lineChart>
      <c:catAx>
        <c:axId val="42340736"/>
        <c:scaling>
          <c:orientation val="minMax"/>
        </c:scaling>
        <c:delete val="1"/>
        <c:axPos val="b"/>
        <c:tickLblPos val="none"/>
        <c:crossAx val="42342272"/>
        <c:crosses val="autoZero"/>
        <c:auto val="1"/>
        <c:lblAlgn val="ctr"/>
        <c:lblOffset val="100"/>
      </c:catAx>
      <c:valAx>
        <c:axId val="4234227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4234073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1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axId val="116287744"/>
        <c:axId val="145432576"/>
      </c:barChart>
      <c:catAx>
        <c:axId val="116287744"/>
        <c:scaling>
          <c:orientation val="minMax"/>
        </c:scaling>
        <c:delete val="1"/>
        <c:axPos val="l"/>
        <c:tickLblPos val="none"/>
        <c:crossAx val="145432576"/>
        <c:crosses val="autoZero"/>
        <c:auto val="1"/>
        <c:lblAlgn val="ctr"/>
        <c:lblOffset val="100"/>
      </c:catAx>
      <c:valAx>
        <c:axId val="14543257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116287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firstSliceAng val="0"/>
      </c:pieChart>
      <c:spPr>
        <a:noFill/>
        <a:ln w="25365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gapWidth val="100"/>
        <c:secondPieSize val="75"/>
        <c:serLines/>
      </c:ofPieChart>
      <c:spPr>
        <a:noFill/>
        <a:ln w="25388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firstSliceAng val="0"/>
      </c:pieChart>
      <c:spPr>
        <a:noFill/>
        <a:ln w="25370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gapWidth val="100"/>
        <c:secondPieSize val="75"/>
        <c:serLines/>
      </c:ofPieChart>
      <c:spPr>
        <a:noFill/>
        <a:ln w="25404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09C8DE-8D55-427E-BFEC-ED3940E810A9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21DE25-202E-4122-B5F5-7BC46B20ED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67600" cy="358299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Деловая графика </a:t>
            </a:r>
            <a:br>
              <a:rPr lang="ru-RU" sz="6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</a:br>
            <a:r>
              <a:rPr lang="ru-RU" sz="6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в электронных таблицах</a:t>
            </a:r>
            <a:endParaRPr lang="ru-RU" sz="6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Построить график функции у=х</a:t>
            </a:r>
            <a:r>
              <a:rPr lang="ru-RU" b="1" baseline="30000" dirty="0" smtClean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55576" y="1340768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Построить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круговую диаграмму по данным: в классе 4 отличника, 8 хорошистов и 10 учатся удовлетворительно.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2060848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064896" cy="1728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Построить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гистограмму по следующим данным: магазин  в первом полугодии реализовал сахар по месяцам соответственно 200,180, 165, 120, 160, 140 кг.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87624" y="2348880"/>
          <a:ext cx="6480720" cy="393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000125" y="642938"/>
            <a:ext cx="7038975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4800" dirty="0" smtClean="0">
                <a:latin typeface="Constantia" pitchFamily="18" charset="0"/>
              </a:rPr>
              <a:t> Что узнали нового?</a:t>
            </a:r>
          </a:p>
          <a:p>
            <a:pPr eaLnBrk="1" hangingPunct="1">
              <a:lnSpc>
                <a:spcPct val="150000"/>
              </a:lnSpc>
            </a:pPr>
            <a:r>
              <a:rPr lang="ru-RU" sz="4800" dirty="0" smtClean="0">
                <a:latin typeface="Constantia" pitchFamily="18" charset="0"/>
              </a:rPr>
              <a:t> Что было полезным?</a:t>
            </a:r>
          </a:p>
          <a:p>
            <a:pPr eaLnBrk="1" hangingPunct="1">
              <a:lnSpc>
                <a:spcPct val="150000"/>
              </a:lnSpc>
            </a:pPr>
            <a:r>
              <a:rPr lang="ru-RU" sz="4800" dirty="0" smtClean="0">
                <a:latin typeface="Constantia" pitchFamily="18" charset="0"/>
              </a:rPr>
              <a:t> В чем затруднились?</a:t>
            </a:r>
          </a:p>
        </p:txBody>
      </p:sp>
      <p:pic>
        <p:nvPicPr>
          <p:cNvPr id="4098" name="Picture 2" descr="C:\Users\User\Documents\мм\учитель года 2012\откр урок\мой урок\1306262140_d-business-graphics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14818"/>
            <a:ext cx="2254248" cy="225424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099" name="Picture 3" descr="C:\Users\User\Documents\мм\учитель года 2012\откр урок\мой урок\1306262140_d-business-graphics-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214818"/>
            <a:ext cx="2214578" cy="221457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90023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Построить график функции у=х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+15.</a:t>
            </a:r>
          </a:p>
          <a:p>
            <a:r>
              <a:rPr lang="ru-RU" sz="3200" dirty="0" smtClean="0"/>
              <a:t>Построить круговую диаграмму  на произвольные данные.</a:t>
            </a:r>
          </a:p>
          <a:p>
            <a:r>
              <a:rPr lang="ru-RU" sz="3200" dirty="0" smtClean="0"/>
              <a:t>§ 21.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183880" cy="105156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>Цель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3600" dirty="0" smtClean="0"/>
              <a:t>Изучить графические возможности табличного процессора </a:t>
            </a:r>
            <a:r>
              <a:rPr lang="en-US" sz="3600" dirty="0" smtClean="0"/>
              <a:t>Excel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Научиться строить диаграммы различного типа с помощью табличного процессора;</a:t>
            </a:r>
          </a:p>
          <a:p>
            <a:r>
              <a:rPr lang="ru-RU" sz="3600" dirty="0" smtClean="0"/>
              <a:t>Совершенствовать навыки работы на компьютере</a:t>
            </a:r>
            <a:r>
              <a:rPr lang="ru-RU" sz="3600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4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4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1" y="332656"/>
            <a:ext cx="8341940" cy="8640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dirty="0" smtClean="0">
                <a:solidFill>
                  <a:srgbClr val="D60093"/>
                </a:solidFill>
              </a:rPr>
              <a:t>Деловая</a:t>
            </a:r>
            <a:r>
              <a:rPr lang="ru-RU" b="1" dirty="0" smtClean="0">
                <a:solidFill>
                  <a:srgbClr val="D60093"/>
                </a:solidFill>
              </a:rPr>
              <a:t> </a:t>
            </a:r>
            <a:r>
              <a:rPr lang="ru-RU" sz="5400" b="1" dirty="0" smtClean="0">
                <a:solidFill>
                  <a:srgbClr val="D60093"/>
                </a:solidFill>
              </a:rPr>
              <a:t>графика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3"/>
            <a:ext cx="8640960" cy="2376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Под термином </a:t>
            </a:r>
            <a:r>
              <a:rPr lang="ru-RU" sz="3200" b="1" u="sng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деловая графика 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понимаются графики и диаграммы, наглядно представляющие динамику развития того или иного производства, отрасли и любые другие числовые данные.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315938"/>
            <a:ext cx="9144000" cy="96838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5" name="Picture 5" descr="C:\Users\User\Documents\мм\учитель года 2012\откр урок\мой урок\1306262140_d-business-graphics-0.jpg"/>
          <p:cNvPicPr>
            <a:picLocks noChangeAspect="1" noChangeArrowheads="1"/>
          </p:cNvPicPr>
          <p:nvPr/>
        </p:nvPicPr>
        <p:blipFill>
          <a:blip r:embed="rId2" cstate="print"/>
          <a:srcRect l="50000" t="50000"/>
          <a:stretch>
            <a:fillRect/>
          </a:stretch>
        </p:blipFill>
        <p:spPr bwMode="auto">
          <a:xfrm>
            <a:off x="323528" y="3968736"/>
            <a:ext cx="2748274" cy="274827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4" descr="C:\Users\User\Documents\мм\учитель года 2012\откр урок\мой урок\1306262140_d-business-graphics-0.jpg"/>
          <p:cNvPicPr>
            <a:picLocks noChangeAspect="1" noChangeArrowheads="1"/>
          </p:cNvPicPr>
          <p:nvPr/>
        </p:nvPicPr>
        <p:blipFill>
          <a:blip r:embed="rId2" cstate="print"/>
          <a:srcRect r="50782" b="50781"/>
          <a:stretch>
            <a:fillRect/>
          </a:stretch>
        </p:blipFill>
        <p:spPr bwMode="auto">
          <a:xfrm>
            <a:off x="5292080" y="3861048"/>
            <a:ext cx="2706632" cy="270664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 advAuto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774112" cy="115212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D60093"/>
                </a:solidFill>
              </a:rPr>
              <a:t>Возможности </a:t>
            </a:r>
            <a:r>
              <a:rPr lang="en-US" sz="4000" b="1" dirty="0" smtClean="0">
                <a:solidFill>
                  <a:srgbClr val="D60093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 </a:t>
            </a:r>
            <a:r>
              <a:rPr lang="en-US" sz="4000" b="1" dirty="0" smtClean="0">
                <a:solidFill>
                  <a:srgbClr val="D60093"/>
                </a:solidFill>
              </a:rPr>
              <a:t> </a:t>
            </a:r>
            <a:r>
              <a:rPr lang="ru-RU" sz="4000" b="1" dirty="0" smtClean="0">
                <a:solidFill>
                  <a:srgbClr val="D60093"/>
                </a:solidFill>
              </a:rPr>
              <a:t>для создания деловой графики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50044" y="1772816"/>
            <a:ext cx="8443912" cy="39170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 eaLnBrk="1" hangingPunct="1">
              <a:buFontTx/>
              <a:buNone/>
            </a:pPr>
            <a:r>
              <a:rPr lang="ru-RU" sz="2800" dirty="0" smtClean="0">
                <a:solidFill>
                  <a:srgbClr val="FF9900"/>
                </a:solidFill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 помощью богатой библиотеки диаграмм 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Excel</a:t>
            </a: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можно составлять диаграммы и графики разных видов: гистограммы, круговые диаграммы, столбчатые, графики и др., их можно снабжать заголовками и пояснениями, можно задавать цвет и вид штриховки в диаграммах, печатать их на бумаге, изменяя размеры и расположение на листе, и вставлять диаграммы в нужное место листа.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59954"/>
            <a:ext cx="9144000" cy="96838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 advAuto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3816424" cy="79208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Диаграмма</a:t>
            </a:r>
            <a:endParaRPr lang="ru-RU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183880" cy="2016224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Диаграмма – это средство наглядного графического изображения информации, предназначенное для сравнения нескольких величин или нескольких значений одной величины.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4"/>
          <p:cNvGraphicFramePr>
            <a:graphicFrameLocks/>
          </p:cNvGraphicFramePr>
          <p:nvPr/>
        </p:nvGraphicFramePr>
        <p:xfrm>
          <a:off x="3059832" y="2564904"/>
          <a:ext cx="53869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836712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Различные виды диаграмм в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764704"/>
          <a:ext cx="3384376" cy="2287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4"/>
          <p:cNvGraphicFramePr>
            <a:graphicFrameLocks/>
          </p:cNvGraphicFramePr>
          <p:nvPr/>
        </p:nvGraphicFramePr>
        <p:xfrm>
          <a:off x="5436096" y="764704"/>
          <a:ext cx="3215727" cy="193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5"/>
          <p:cNvGraphicFramePr>
            <a:graphicFrameLocks/>
          </p:cNvGraphicFramePr>
          <p:nvPr/>
        </p:nvGraphicFramePr>
        <p:xfrm>
          <a:off x="683568" y="3501008"/>
          <a:ext cx="3488353" cy="235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6"/>
          <p:cNvGraphicFramePr>
            <a:graphicFrameLocks/>
          </p:cNvGraphicFramePr>
          <p:nvPr/>
        </p:nvGraphicFramePr>
        <p:xfrm>
          <a:off x="5076056" y="3789040"/>
          <a:ext cx="36773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9"/>
          <p:cNvSpPr txBox="1">
            <a:spLocks/>
          </p:cNvSpPr>
          <p:nvPr/>
        </p:nvSpPr>
        <p:spPr>
          <a:xfrm>
            <a:off x="611560" y="2708920"/>
            <a:ext cx="4181452" cy="42862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Круговая</a:t>
            </a:r>
            <a:r>
              <a:rPr kumimoji="0" lang="ru-RU" sz="2400" b="1" i="0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диаграмма</a:t>
            </a:r>
            <a:endParaRPr kumimoji="0" lang="ru-RU" sz="2400" b="1" i="0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9"/>
          <p:cNvSpPr txBox="1">
            <a:spLocks/>
          </p:cNvSpPr>
          <p:nvPr/>
        </p:nvSpPr>
        <p:spPr>
          <a:xfrm>
            <a:off x="4932040" y="2780928"/>
            <a:ext cx="3824294" cy="78581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Столбчатая</a:t>
            </a:r>
            <a:r>
              <a:rPr kumimoji="0" lang="ru-RU" sz="2400" b="1" i="0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диаграмма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cap="small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2400" b="1" cap="small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гистограмма</a:t>
            </a:r>
            <a:r>
              <a:rPr lang="ru-RU" sz="2400" cap="small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ru-RU" sz="2400" i="0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9"/>
          <p:cNvSpPr txBox="1">
            <a:spLocks/>
          </p:cNvSpPr>
          <p:nvPr/>
        </p:nvSpPr>
        <p:spPr>
          <a:xfrm>
            <a:off x="683568" y="5661248"/>
            <a:ext cx="4181452" cy="7143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График</a:t>
            </a:r>
            <a:endParaRPr kumimoji="0" lang="ru-RU" sz="2400" b="1" i="0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8" y="60212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Линейная</a:t>
            </a:r>
            <a:r>
              <a:rPr lang="ru-RU" sz="2400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диаграмма</a:t>
            </a:r>
            <a:r>
              <a:rPr lang="ru-RU" sz="2400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937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FF0000"/>
                </a:solidFill>
              </a:rPr>
              <a:t>Круговая диаграмма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7" name="Диаграмма 4"/>
          <p:cNvGraphicFramePr>
            <a:graphicFrameLocks/>
          </p:cNvGraphicFramePr>
          <p:nvPr/>
        </p:nvGraphicFramePr>
        <p:xfrm>
          <a:off x="611188" y="1268413"/>
          <a:ext cx="295275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5"/>
          <p:cNvGraphicFramePr>
            <a:graphicFrameLocks/>
          </p:cNvGraphicFramePr>
          <p:nvPr/>
        </p:nvGraphicFramePr>
        <p:xfrm>
          <a:off x="4284663" y="1125538"/>
          <a:ext cx="3887787" cy="273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6"/>
          <p:cNvGraphicFramePr>
            <a:graphicFrameLocks/>
          </p:cNvGraphicFramePr>
          <p:nvPr/>
        </p:nvGraphicFramePr>
        <p:xfrm>
          <a:off x="179388" y="3644900"/>
          <a:ext cx="3671887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7"/>
          <p:cNvGraphicFramePr>
            <a:graphicFrameLocks/>
          </p:cNvGraphicFramePr>
          <p:nvPr/>
        </p:nvGraphicFramePr>
        <p:xfrm>
          <a:off x="4284663" y="3789363"/>
          <a:ext cx="3335337" cy="2592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9145711" cy="63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u="sng" dirty="0" smtClean="0">
                <a:solidFill>
                  <a:srgbClr val="FF0000"/>
                </a:solidFill>
              </a:rPr>
              <a:t>Столбчатая диаграмма(гистограмма)</a:t>
            </a:r>
            <a:endParaRPr lang="ru-RU" sz="30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7" name="Диаграмма 3"/>
          <p:cNvGraphicFramePr>
            <a:graphicFrameLocks/>
          </p:cNvGraphicFramePr>
          <p:nvPr/>
        </p:nvGraphicFramePr>
        <p:xfrm>
          <a:off x="323850" y="1268413"/>
          <a:ext cx="3479800" cy="2392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4"/>
          <p:cNvGraphicFramePr>
            <a:graphicFrameLocks/>
          </p:cNvGraphicFramePr>
          <p:nvPr/>
        </p:nvGraphicFramePr>
        <p:xfrm>
          <a:off x="4356100" y="1052513"/>
          <a:ext cx="4103688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5"/>
          <p:cNvGraphicFramePr>
            <a:graphicFrameLocks/>
          </p:cNvGraphicFramePr>
          <p:nvPr/>
        </p:nvGraphicFramePr>
        <p:xfrm>
          <a:off x="250825" y="3860800"/>
          <a:ext cx="3744913" cy="260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6"/>
          <p:cNvGraphicFramePr>
            <a:graphicFrameLocks/>
          </p:cNvGraphicFramePr>
          <p:nvPr/>
        </p:nvGraphicFramePr>
        <p:xfrm>
          <a:off x="4356100" y="3860800"/>
          <a:ext cx="3816350" cy="266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FF0000"/>
                </a:solidFill>
              </a:rPr>
              <a:t>Линейная диаграмма и график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7" name="Диаграмма 3"/>
          <p:cNvGraphicFramePr>
            <a:graphicFrameLocks/>
          </p:cNvGraphicFramePr>
          <p:nvPr/>
        </p:nvGraphicFramePr>
        <p:xfrm>
          <a:off x="611188" y="1268413"/>
          <a:ext cx="3529012" cy="237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4"/>
          <p:cNvGraphicFramePr>
            <a:graphicFrameLocks/>
          </p:cNvGraphicFramePr>
          <p:nvPr/>
        </p:nvGraphicFramePr>
        <p:xfrm>
          <a:off x="4716463" y="1341438"/>
          <a:ext cx="3527425" cy="237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5"/>
          <p:cNvGraphicFramePr>
            <a:graphicFrameLocks/>
          </p:cNvGraphicFramePr>
          <p:nvPr/>
        </p:nvGraphicFramePr>
        <p:xfrm>
          <a:off x="611188" y="3860800"/>
          <a:ext cx="3744912" cy="259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6"/>
          <p:cNvGraphicFramePr>
            <a:graphicFrameLocks/>
          </p:cNvGraphicFramePr>
          <p:nvPr/>
        </p:nvGraphicFramePr>
        <p:xfrm>
          <a:off x="4787900" y="3860800"/>
          <a:ext cx="3744913" cy="259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254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Деловая графика  в электронных таблицах</vt:lpstr>
      <vt:lpstr>Цель урока:</vt:lpstr>
      <vt:lpstr>Деловая графика</vt:lpstr>
      <vt:lpstr>Возможности  Excel  для создания деловой графики</vt:lpstr>
      <vt:lpstr>Диаграмма</vt:lpstr>
      <vt:lpstr>Различные виды диаграмм в Excel.</vt:lpstr>
      <vt:lpstr>Круговая диаграмма</vt:lpstr>
      <vt:lpstr>Столбчатая диаграмма(гистограмма)</vt:lpstr>
      <vt:lpstr>Линейная диаграмма и график</vt:lpstr>
      <vt:lpstr>Слайд 10</vt:lpstr>
      <vt:lpstr>Слайд 11</vt:lpstr>
      <vt:lpstr>Слайд 12</vt:lpstr>
      <vt:lpstr>Слайд 13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графика  в электронных таблицах</dc:title>
  <dc:creator>МилаФФФка</dc:creator>
  <cp:lastModifiedBy>МилаФФФка</cp:lastModifiedBy>
  <cp:revision>2</cp:revision>
  <dcterms:created xsi:type="dcterms:W3CDTF">2014-03-02T17:47:08Z</dcterms:created>
  <dcterms:modified xsi:type="dcterms:W3CDTF">2014-03-02T18:03:22Z</dcterms:modified>
</cp:coreProperties>
</file>