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3" r:id="rId15"/>
    <p:sldId id="269" r:id="rId16"/>
    <p:sldId id="272" r:id="rId17"/>
    <p:sldId id="270" r:id="rId18"/>
    <p:sldId id="271" r:id="rId19"/>
    <p:sldId id="274" r:id="rId20"/>
    <p:sldId id="275" r:id="rId21"/>
    <p:sldId id="276" r:id="rId22"/>
    <p:sldId id="278" r:id="rId23"/>
    <p:sldId id="277" r:id="rId24"/>
    <p:sldId id="27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01BF507A-0B43-4730-BA16-DE9926444B09}" type="datetimeFigureOut">
              <a:rPr lang="ru-RU" smtClean="0"/>
              <a:pPr/>
              <a:t>11.01.2015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21E565F1-E037-4E70-92AF-AA8BEB15400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1BF507A-0B43-4730-BA16-DE9926444B09}" type="datetimeFigureOut">
              <a:rPr lang="ru-RU" smtClean="0"/>
              <a:pPr/>
              <a:t>11.01.2015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E565F1-E037-4E70-92AF-AA8BEB15400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1BF507A-0B43-4730-BA16-DE9926444B09}" type="datetimeFigureOut">
              <a:rPr lang="ru-RU" smtClean="0"/>
              <a:pPr/>
              <a:t>11.01.2015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E565F1-E037-4E70-92AF-AA8BEB15400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1BF507A-0B43-4730-BA16-DE9926444B09}" type="datetimeFigureOut">
              <a:rPr lang="ru-RU" smtClean="0"/>
              <a:pPr/>
              <a:t>11.01.2015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E565F1-E037-4E70-92AF-AA8BEB15400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1BF507A-0B43-4730-BA16-DE9926444B09}" type="datetimeFigureOut">
              <a:rPr lang="ru-RU" smtClean="0"/>
              <a:pPr/>
              <a:t>11.01.2015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21E565F1-E037-4E70-92AF-AA8BEB15400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1BF507A-0B43-4730-BA16-DE9926444B09}" type="datetimeFigureOut">
              <a:rPr lang="ru-RU" smtClean="0"/>
              <a:pPr/>
              <a:t>11.01.2015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E565F1-E037-4E70-92AF-AA8BEB15400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1BF507A-0B43-4730-BA16-DE9926444B09}" type="datetimeFigureOut">
              <a:rPr lang="ru-RU" smtClean="0"/>
              <a:pPr/>
              <a:t>11.01.2015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1E565F1-E037-4E70-92AF-AA8BEB15400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1BF507A-0B43-4730-BA16-DE9926444B09}" type="datetimeFigureOut">
              <a:rPr lang="ru-RU" smtClean="0"/>
              <a:pPr/>
              <a:t>11.01.2015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1E565F1-E037-4E70-92AF-AA8BEB15400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1BF507A-0B43-4730-BA16-DE9926444B09}" type="datetimeFigureOut">
              <a:rPr lang="ru-RU" smtClean="0"/>
              <a:pPr/>
              <a:t>11.01.2015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1E565F1-E037-4E70-92AF-AA8BEB15400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1BF507A-0B43-4730-BA16-DE9926444B09}" type="datetimeFigureOut">
              <a:rPr lang="ru-RU" smtClean="0"/>
              <a:pPr/>
              <a:t>11.01.2015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E565F1-E037-4E70-92AF-AA8BEB15400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1BF507A-0B43-4730-BA16-DE9926444B09}" type="datetimeFigureOut">
              <a:rPr lang="ru-RU" smtClean="0"/>
              <a:pPr/>
              <a:t>11.01.2015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E565F1-E037-4E70-92AF-AA8BEB15400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1BF507A-0B43-4730-BA16-DE9926444B09}" type="datetimeFigureOut">
              <a:rPr lang="ru-RU" smtClean="0"/>
              <a:pPr/>
              <a:t>11.01.2015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1E565F1-E037-4E70-92AF-AA8BEB15400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ln w="34925">
            <a:solidFill>
              <a:srgbClr val="FFFFFF"/>
            </a:solidFill>
          </a:ln>
          <a:effectLst>
            <a:outerShdw blurRad="317500" dir="2700000" algn="ctr">
              <a:srgbClr val="000000">
                <a:alpha val="43000"/>
              </a:srgbClr>
            </a:outerShdw>
          </a:effectLst>
        </p:spPr>
        <p:txBody>
          <a:bodyPr>
            <a:scene3d>
              <a:camera prst="orthographicFront"/>
              <a:lightRig rig="soft" dir="t">
                <a:rot lat="0" lon="0" rev="17220000"/>
              </a:lightRig>
            </a:scene3d>
            <a:sp3d prstMaterial="softEdge">
              <a:bevelT w="38100" h="38100"/>
            </a:sp3d>
          </a:bodyPr>
          <a:lstStyle/>
          <a:p>
            <a:r>
              <a:rPr lang="ru-RU" dirty="0" err="1" smtClean="0">
                <a:effectLst>
                  <a:glow rad="228600">
                    <a:schemeClr val="accent2">
                      <a:satMod val="175000"/>
                      <a:alpha val="40000"/>
                    </a:schemeClr>
                  </a:glow>
                  <a:outerShdw blurRad="127000" dist="200000" dir="2700000" algn="tl" rotWithShape="0">
                    <a:srgbClr val="000000">
                      <a:alpha val="30000"/>
                    </a:srgbClr>
                  </a:outerShdw>
                </a:effectLst>
              </a:rPr>
              <a:t>Физкульт</a:t>
            </a:r>
            <a:r>
              <a:rPr lang="ru-RU" sz="7200" dirty="0" err="1" smtClean="0">
                <a:effectLst>
                  <a:glow rad="228600">
                    <a:schemeClr val="accent2">
                      <a:satMod val="175000"/>
                      <a:alpha val="40000"/>
                    </a:schemeClr>
                  </a:glow>
                  <a:outerShdw blurRad="127000" dist="200000" dir="2700000" algn="tl" rotWithShape="0">
                    <a:srgbClr val="000000">
                      <a:alpha val="30000"/>
                    </a:srgbClr>
                  </a:outerShdw>
                </a:effectLst>
              </a:rPr>
              <a:t>УРА</a:t>
            </a:r>
            <a:endParaRPr lang="ru-RU" sz="7200" dirty="0">
              <a:effectLst>
                <a:glow rad="228600">
                  <a:schemeClr val="accent2">
                    <a:satMod val="175000"/>
                    <a:alpha val="40000"/>
                  </a:schemeClr>
                </a:glow>
                <a:outerShdw blurRad="127000" dist="200000" dir="2700000" algn="tl" rotWithShape="0">
                  <a:srgbClr val="000000">
                    <a:alpha val="30000"/>
                  </a:srgbClr>
                </a:outerShdw>
              </a:effectLst>
            </a:endParaRPr>
          </a:p>
        </p:txBody>
      </p:sp>
      <p:sp>
        <p:nvSpPr>
          <p:cNvPr id="4" name="Подзаголовок 3"/>
          <p:cNvSpPr>
            <a:spLocks noGrp="1"/>
          </p:cNvSpPr>
          <p:nvPr>
            <p:ph type="subTitle" idx="1"/>
          </p:nvPr>
        </p:nvSpPr>
        <p:spPr/>
        <p:txBody>
          <a:bodyPr/>
          <a:lstStyle/>
          <a:p>
            <a:endParaRPr lang="ru-RU" dirty="0"/>
          </a:p>
        </p:txBody>
      </p:sp>
    </p:spTree>
  </p:cSld>
  <p:clrMapOvr>
    <a:masterClrMapping/>
  </p:clrMapOvr>
  <p:transition>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Координационные двигательные действия.</a:t>
            </a:r>
            <a:endParaRPr lang="ru-RU" dirty="0"/>
          </a:p>
        </p:txBody>
      </p:sp>
      <p:pic>
        <p:nvPicPr>
          <p:cNvPr id="4" name="Содержимое 3" descr="SAM_0836.JPG"/>
          <p:cNvPicPr>
            <a:picLocks noGrp="1" noChangeAspect="1"/>
          </p:cNvPicPr>
          <p:nvPr>
            <p:ph idx="1"/>
          </p:nvPr>
        </p:nvPicPr>
        <p:blipFill>
          <a:blip r:embed="rId2" cstate="screen"/>
          <a:stretch>
            <a:fillRect/>
          </a:stretch>
        </p:blipFill>
        <p:spPr>
          <a:xfrm>
            <a:off x="1" y="1600200"/>
            <a:ext cx="3707903" cy="4997152"/>
          </a:xfrm>
        </p:spPr>
      </p:pic>
      <p:pic>
        <p:nvPicPr>
          <p:cNvPr id="5" name="Рисунок 4" descr="SAM_0838.JPG"/>
          <p:cNvPicPr>
            <a:picLocks noChangeAspect="1"/>
          </p:cNvPicPr>
          <p:nvPr/>
        </p:nvPicPr>
        <p:blipFill>
          <a:blip r:embed="rId3" cstate="screen"/>
          <a:stretch>
            <a:fillRect/>
          </a:stretch>
        </p:blipFill>
        <p:spPr>
          <a:xfrm>
            <a:off x="3923928" y="1556792"/>
            <a:ext cx="5220072" cy="5040560"/>
          </a:xfrm>
          <a:prstGeom prst="rect">
            <a:avLst/>
          </a:prstGeom>
        </p:spPr>
      </p:pic>
    </p:spTree>
  </p:cSld>
  <p:clrMapOvr>
    <a:masterClrMapping/>
  </p:clrMapOvr>
  <p:transition>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AM_0840.JPG"/>
          <p:cNvPicPr>
            <a:picLocks noGrp="1" noChangeAspect="1"/>
          </p:cNvPicPr>
          <p:nvPr>
            <p:ph idx="1"/>
          </p:nvPr>
        </p:nvPicPr>
        <p:blipFill>
          <a:blip r:embed="rId2" cstate="screen"/>
          <a:stretch>
            <a:fillRect/>
          </a:stretch>
        </p:blipFill>
        <p:spPr>
          <a:xfrm>
            <a:off x="179513" y="1600200"/>
            <a:ext cx="3456383" cy="4997152"/>
          </a:xfrm>
        </p:spPr>
      </p:pic>
      <p:pic>
        <p:nvPicPr>
          <p:cNvPr id="5" name="Рисунок 4" descr="SAM_0844.JPG"/>
          <p:cNvPicPr>
            <a:picLocks noChangeAspect="1"/>
          </p:cNvPicPr>
          <p:nvPr/>
        </p:nvPicPr>
        <p:blipFill>
          <a:blip r:embed="rId3" cstate="screen"/>
          <a:stretch>
            <a:fillRect/>
          </a:stretch>
        </p:blipFill>
        <p:spPr>
          <a:xfrm>
            <a:off x="3779912" y="1628800"/>
            <a:ext cx="5364088" cy="4896544"/>
          </a:xfrm>
          <a:prstGeom prst="rect">
            <a:avLst/>
          </a:prstGeom>
        </p:spPr>
      </p:pic>
    </p:spTree>
  </p:cSld>
  <p:clrMapOvr>
    <a:masterClrMapping/>
  </p:clrMapOvr>
  <p:transition>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AM_0851.JPG"/>
          <p:cNvPicPr>
            <a:picLocks noGrp="1" noChangeAspect="1"/>
          </p:cNvPicPr>
          <p:nvPr>
            <p:ph idx="1"/>
          </p:nvPr>
        </p:nvPicPr>
        <p:blipFill>
          <a:blip r:embed="rId2" cstate="screen"/>
          <a:stretch>
            <a:fillRect/>
          </a:stretch>
        </p:blipFill>
        <p:spPr>
          <a:xfrm>
            <a:off x="251521" y="1600200"/>
            <a:ext cx="3600400" cy="4708525"/>
          </a:xfrm>
        </p:spPr>
      </p:pic>
      <p:pic>
        <p:nvPicPr>
          <p:cNvPr id="5" name="Рисунок 4" descr="SAM_0853 - копия.JPG"/>
          <p:cNvPicPr>
            <a:picLocks noChangeAspect="1"/>
          </p:cNvPicPr>
          <p:nvPr/>
        </p:nvPicPr>
        <p:blipFill>
          <a:blip r:embed="rId3" cstate="screen"/>
          <a:stretch>
            <a:fillRect/>
          </a:stretch>
        </p:blipFill>
        <p:spPr>
          <a:xfrm>
            <a:off x="3923928" y="1628800"/>
            <a:ext cx="5220072" cy="4536504"/>
          </a:xfrm>
          <a:prstGeom prst="rect">
            <a:avLst/>
          </a:prstGeom>
        </p:spPr>
      </p:pic>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AM_0855.JPG"/>
          <p:cNvPicPr>
            <a:picLocks noGrp="1" noChangeAspect="1"/>
          </p:cNvPicPr>
          <p:nvPr>
            <p:ph idx="1"/>
          </p:nvPr>
        </p:nvPicPr>
        <p:blipFill>
          <a:blip r:embed="rId2" cstate="screen"/>
          <a:stretch>
            <a:fillRect/>
          </a:stretch>
        </p:blipFill>
        <p:spPr>
          <a:xfrm>
            <a:off x="251521" y="1600200"/>
            <a:ext cx="3672407" cy="4997152"/>
          </a:xfrm>
        </p:spPr>
      </p:pic>
      <p:pic>
        <p:nvPicPr>
          <p:cNvPr id="5" name="Рисунок 4" descr="SAM_0856.JPG"/>
          <p:cNvPicPr>
            <a:picLocks noChangeAspect="1"/>
          </p:cNvPicPr>
          <p:nvPr/>
        </p:nvPicPr>
        <p:blipFill>
          <a:blip r:embed="rId3" cstate="screen"/>
          <a:stretch>
            <a:fillRect/>
          </a:stretch>
        </p:blipFill>
        <p:spPr>
          <a:xfrm>
            <a:off x="4067944" y="1628800"/>
            <a:ext cx="5076056" cy="5040560"/>
          </a:xfrm>
          <a:prstGeom prst="rect">
            <a:avLst/>
          </a:prstGeom>
        </p:spPr>
      </p:pic>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Информационно коммуникативные технологии.</a:t>
            </a:r>
            <a:endParaRPr lang="ru-RU" dirty="0"/>
          </a:p>
        </p:txBody>
      </p:sp>
      <p:pic>
        <p:nvPicPr>
          <p:cNvPr id="4" name="Содержимое 3" descr="SAM_0824.JPG"/>
          <p:cNvPicPr>
            <a:picLocks noGrp="1" noChangeAspect="1"/>
          </p:cNvPicPr>
          <p:nvPr>
            <p:ph idx="1"/>
          </p:nvPr>
        </p:nvPicPr>
        <p:blipFill>
          <a:blip r:embed="rId2" cstate="screen"/>
          <a:stretch>
            <a:fillRect/>
          </a:stretch>
        </p:blipFill>
        <p:spPr>
          <a:xfrm>
            <a:off x="467544" y="1600200"/>
            <a:ext cx="8496943" cy="4708525"/>
          </a:xfrm>
        </p:spPr>
      </p:pic>
    </p:spTree>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Шаг 3 – исполнение </a:t>
            </a:r>
            <a:r>
              <a:rPr lang="ru-RU" dirty="0" err="1" smtClean="0"/>
              <a:t>задумоного</a:t>
            </a:r>
            <a:endParaRPr lang="ru-RU" dirty="0"/>
          </a:p>
        </p:txBody>
      </p:sp>
      <p:pic>
        <p:nvPicPr>
          <p:cNvPr id="4" name="Содержимое 3" descr="SAM_0765.JPG"/>
          <p:cNvPicPr>
            <a:picLocks noGrp="1" noChangeAspect="1"/>
          </p:cNvPicPr>
          <p:nvPr>
            <p:ph idx="1"/>
          </p:nvPr>
        </p:nvPicPr>
        <p:blipFill>
          <a:blip r:embed="rId2" cstate="screen"/>
          <a:stretch>
            <a:fillRect/>
          </a:stretch>
        </p:blipFill>
        <p:spPr>
          <a:xfrm>
            <a:off x="107505" y="1600200"/>
            <a:ext cx="3744415" cy="4997152"/>
          </a:xfrm>
        </p:spPr>
      </p:pic>
      <p:pic>
        <p:nvPicPr>
          <p:cNvPr id="5" name="Рисунок 4" descr="SAM_0823.JPG"/>
          <p:cNvPicPr>
            <a:picLocks noChangeAspect="1"/>
          </p:cNvPicPr>
          <p:nvPr/>
        </p:nvPicPr>
        <p:blipFill>
          <a:blip r:embed="rId3" cstate="screen"/>
          <a:stretch>
            <a:fillRect/>
          </a:stretch>
        </p:blipFill>
        <p:spPr>
          <a:xfrm>
            <a:off x="3923928" y="1628800"/>
            <a:ext cx="4752528" cy="4968552"/>
          </a:xfrm>
          <a:prstGeom prst="rect">
            <a:avLst/>
          </a:prstGeom>
        </p:spPr>
      </p:pic>
    </p:spTree>
  </p:cSld>
  <p:clrMapOvr>
    <a:masterClrMapping/>
  </p:clrMapOvr>
  <p:transition>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Шаг 4 – контроль результатов.</a:t>
            </a:r>
            <a:endParaRPr lang="ru-RU" dirty="0"/>
          </a:p>
        </p:txBody>
      </p:sp>
      <p:pic>
        <p:nvPicPr>
          <p:cNvPr id="4" name="Содержимое 3" descr="SAM_0771.JPG"/>
          <p:cNvPicPr>
            <a:picLocks noGrp="1" noChangeAspect="1"/>
          </p:cNvPicPr>
          <p:nvPr>
            <p:ph idx="1"/>
          </p:nvPr>
        </p:nvPicPr>
        <p:blipFill>
          <a:blip r:embed="rId2" cstate="screen"/>
          <a:stretch>
            <a:fillRect/>
          </a:stretch>
        </p:blipFill>
        <p:spPr>
          <a:xfrm>
            <a:off x="107505" y="1600200"/>
            <a:ext cx="4032448" cy="4708525"/>
          </a:xfrm>
        </p:spPr>
      </p:pic>
      <p:pic>
        <p:nvPicPr>
          <p:cNvPr id="5" name="Рисунок 4" descr="SAM_0783.JPG"/>
          <p:cNvPicPr>
            <a:picLocks noChangeAspect="1"/>
          </p:cNvPicPr>
          <p:nvPr/>
        </p:nvPicPr>
        <p:blipFill>
          <a:blip r:embed="rId3" cstate="screen"/>
          <a:stretch>
            <a:fillRect/>
          </a:stretch>
        </p:blipFill>
        <p:spPr>
          <a:xfrm>
            <a:off x="3851920" y="1556792"/>
            <a:ext cx="5292080" cy="4752528"/>
          </a:xfrm>
          <a:prstGeom prst="rect">
            <a:avLst/>
          </a:prstGeom>
        </p:spPr>
      </p:pic>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AM_0787.JPG"/>
          <p:cNvPicPr>
            <a:picLocks noGrp="1" noChangeAspect="1"/>
          </p:cNvPicPr>
          <p:nvPr>
            <p:ph idx="1"/>
          </p:nvPr>
        </p:nvPicPr>
        <p:blipFill>
          <a:blip r:embed="rId2" cstate="screen"/>
          <a:stretch>
            <a:fillRect/>
          </a:stretch>
        </p:blipFill>
        <p:spPr>
          <a:xfrm>
            <a:off x="1" y="1600200"/>
            <a:ext cx="3347863" cy="5257800"/>
          </a:xfrm>
        </p:spPr>
      </p:pic>
      <p:pic>
        <p:nvPicPr>
          <p:cNvPr id="5" name="Рисунок 4" descr="SAM_0790.JPG"/>
          <p:cNvPicPr>
            <a:picLocks noChangeAspect="1"/>
          </p:cNvPicPr>
          <p:nvPr/>
        </p:nvPicPr>
        <p:blipFill>
          <a:blip r:embed="rId3" cstate="screen"/>
          <a:stretch>
            <a:fillRect/>
          </a:stretch>
        </p:blipFill>
        <p:spPr>
          <a:xfrm>
            <a:off x="3563888" y="1700808"/>
            <a:ext cx="5580112" cy="5157192"/>
          </a:xfrm>
          <a:prstGeom prst="rect">
            <a:avLst/>
          </a:prstGeom>
        </p:spPr>
      </p:pic>
    </p:spTree>
  </p:cSld>
  <p:clrMapOvr>
    <a:masterClrMapping/>
  </p:clrMapOvr>
  <p:transition>
    <p:cover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Шаг 5 – получение результатов</a:t>
            </a:r>
            <a:endParaRPr lang="ru-RU" dirty="0"/>
          </a:p>
        </p:txBody>
      </p:sp>
      <p:pic>
        <p:nvPicPr>
          <p:cNvPr id="4" name="Содержимое 3" descr="SAM_0900.JPG"/>
          <p:cNvPicPr>
            <a:picLocks noGrp="1" noChangeAspect="1"/>
          </p:cNvPicPr>
          <p:nvPr>
            <p:ph idx="1"/>
          </p:nvPr>
        </p:nvPicPr>
        <p:blipFill>
          <a:blip r:embed="rId2" cstate="screen"/>
          <a:stretch>
            <a:fillRect/>
          </a:stretch>
        </p:blipFill>
        <p:spPr>
          <a:xfrm>
            <a:off x="107504" y="1600200"/>
            <a:ext cx="8496943" cy="4708525"/>
          </a:xfrm>
        </p:spPr>
      </p:pic>
    </p:spTree>
  </p:cSld>
  <p:clrMapOvr>
    <a:masterClrMapping/>
  </p:clrMapOvr>
  <p:transition>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Шаг 6 – спортивные мероприятия</a:t>
            </a:r>
            <a:endParaRPr lang="ru-RU" dirty="0"/>
          </a:p>
        </p:txBody>
      </p:sp>
      <p:pic>
        <p:nvPicPr>
          <p:cNvPr id="4" name="Содержимое 3" descr="SAM_0796.JPG"/>
          <p:cNvPicPr>
            <a:picLocks noGrp="1" noChangeAspect="1"/>
          </p:cNvPicPr>
          <p:nvPr>
            <p:ph idx="1"/>
          </p:nvPr>
        </p:nvPicPr>
        <p:blipFill>
          <a:blip r:embed="rId2" cstate="screen"/>
          <a:stretch>
            <a:fillRect/>
          </a:stretch>
        </p:blipFill>
        <p:spPr>
          <a:xfrm>
            <a:off x="1432983" y="1600200"/>
            <a:ext cx="6278033" cy="4708525"/>
          </a:xfrm>
        </p:spPr>
      </p:pic>
    </p:spTree>
  </p:cSld>
  <p:clrMapOvr>
    <a:masterClrMapping/>
  </p:clrMapOvr>
  <p:transition>
    <p:cover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effectLst>
            <a:glow rad="101600">
              <a:srgbClr val="7030A0">
                <a:alpha val="60000"/>
              </a:srgbClr>
            </a:glow>
            <a:innerShdw blurRad="63500" dist="50800" dir="18900000">
              <a:prstClr val="black">
                <a:alpha val="50000"/>
              </a:prstClr>
            </a:innerShdw>
          </a:effectLst>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5">
                      <a:satMod val="175000"/>
                      <a:alpha val="40000"/>
                    </a:schemeClr>
                  </a:glow>
                  <a:outerShdw blurRad="50800" dist="39000" dir="5460000" algn="tl">
                    <a:srgbClr val="000000">
                      <a:alpha val="38000"/>
                    </a:srgbClr>
                  </a:outerShdw>
                </a:effectLst>
              </a:rPr>
              <a:t>Здоровьесберегающие</a:t>
            </a:r>
            <a: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5">
                      <a:satMod val="175000"/>
                      <a:alpha val="40000"/>
                    </a:schemeClr>
                  </a:glow>
                  <a:outerShdw blurRad="50800" dist="39000" dir="5460000" algn="tl">
                    <a:srgbClr val="000000">
                      <a:alpha val="38000"/>
                    </a:srgbClr>
                  </a:outerShdw>
                </a:effectLst>
              </a:rPr>
              <a:t>  технологии</a:t>
            </a:r>
            <a:endParaRPr lang="ru-RU"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5">
                    <a:satMod val="175000"/>
                    <a:alpha val="40000"/>
                  </a:schemeClr>
                </a:glow>
                <a:outerShdw blurRad="50800" dist="39000" dir="5460000" algn="tl">
                  <a:srgbClr val="000000">
                    <a:alpha val="38000"/>
                  </a:srgbClr>
                </a:outerShdw>
              </a:effectLst>
            </a:endParaRPr>
          </a:p>
        </p:txBody>
      </p:sp>
      <p:sp>
        <p:nvSpPr>
          <p:cNvPr id="3" name="Содержимое 2"/>
          <p:cNvSpPr>
            <a:spLocks noGrp="1"/>
          </p:cNvSpPr>
          <p:nvPr>
            <p:ph idx="1"/>
          </p:nvPr>
        </p:nvSpPr>
        <p:spPr/>
        <p:txBody>
          <a:bodyPr>
            <a:normAutofit fontScale="55000" lnSpcReduction="20000"/>
          </a:bodyPr>
          <a:lstStyle/>
          <a:p>
            <a:pPr lvl="0"/>
            <a:r>
              <a:rPr lang="ru-RU" dirty="0" smtClean="0"/>
              <a:t>1.      Чередование видов деятельности. Разнообразие форм организации урока, чередование умственной и физической нагрузки учащихся  - один их способов повышения эффективности урока. Чередую теорию и практику.</a:t>
            </a:r>
          </a:p>
          <a:p>
            <a:pPr lvl="0"/>
            <a:r>
              <a:rPr lang="ru-RU" dirty="0" smtClean="0"/>
              <a:t>2.      Благоприятная дружеская обстановка на уроке. Урок должен быть развивающим, интересным. На уроке я обязательно обращаю внимание на физическое и психологическое состояние детей, смотрю, как они воспринимают задания учителя, как оценивают его работу. Предъявляю требования и замечания только в дружественной форме. </a:t>
            </a:r>
          </a:p>
          <a:p>
            <a:pPr lvl="0"/>
            <a:r>
              <a:rPr lang="ru-RU" dirty="0" smtClean="0"/>
              <a:t>3.      Дозировка заданий. Главное при выполнении упражнений - не допускать перегрузки учащихся.</a:t>
            </a:r>
          </a:p>
          <a:p>
            <a:pPr lvl="0"/>
            <a:r>
              <a:rPr lang="ru-RU" dirty="0" smtClean="0"/>
              <a:t>4.      Индивидуальный подход к каждому ребенку. Дети очень разные, но учитель должен сделать свои уроки интересными. Для этого я предлагаю создать для каждого ученика ситуацию успеха, предоставить всем детям право выбора вида спорта. </a:t>
            </a:r>
          </a:p>
          <a:p>
            <a:pPr lvl="0"/>
            <a:r>
              <a:rPr lang="ru-RU" dirty="0" smtClean="0"/>
              <a:t>5.      Занятия на свежем воздухе. Известно, что дети очень сильно подвержены простудным заболеваниям, поэтому одной из моих задач является повышение устойчивости детского организма  такого рода болезням. Эффективным средством против простудных заболеваний становится закаливание организма. Я опираюсь на естественные факторы закаливания и большую часть уроков физкультуры провожу на свежем воздухе. Уроки на свежем воздухе включают бег по пересеченной местности, футбол, а также занятия на школьном стадионе, где оборудованы волейбольная  площадка, полоса препятствий.</a:t>
            </a:r>
          </a:p>
          <a:p>
            <a:pPr lvl="0"/>
            <a:r>
              <a:rPr lang="ru-RU" dirty="0" smtClean="0"/>
              <a:t>6.      Воспитательная направленность занятия. Воспитательный эффект уроков физкультуры достигается и за счет возможностей индивидуально-дифференцированного подхода к развитию качеств каждого ученика и формированию ценностного отношения к своему здоровью.</a:t>
            </a:r>
          </a:p>
          <a:p>
            <a:endParaRPr lang="ru-RU"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AM_0800.JPG"/>
          <p:cNvPicPr>
            <a:picLocks noGrp="1" noChangeAspect="1"/>
          </p:cNvPicPr>
          <p:nvPr>
            <p:ph idx="1"/>
          </p:nvPr>
        </p:nvPicPr>
        <p:blipFill>
          <a:blip r:embed="rId2" cstate="screen"/>
          <a:stretch>
            <a:fillRect/>
          </a:stretch>
        </p:blipFill>
        <p:spPr>
          <a:xfrm>
            <a:off x="1432983" y="1600200"/>
            <a:ext cx="6278033" cy="470852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AM_0818.JPG"/>
          <p:cNvPicPr>
            <a:picLocks noGrp="1" noChangeAspect="1"/>
          </p:cNvPicPr>
          <p:nvPr>
            <p:ph idx="1"/>
          </p:nvPr>
        </p:nvPicPr>
        <p:blipFill>
          <a:blip r:embed="rId2" cstate="screen"/>
          <a:stretch>
            <a:fillRect/>
          </a:stretch>
        </p:blipFill>
        <p:spPr>
          <a:xfrm>
            <a:off x="1432983" y="1600200"/>
            <a:ext cx="6278033" cy="4708525"/>
          </a:xfrm>
        </p:spPr>
      </p:pic>
    </p:spTree>
  </p:cSld>
  <p:clrMapOvr>
    <a:masterClrMapping/>
  </p:clrMapOvr>
  <p:transition>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Шаг 7 – личный пример</a:t>
            </a:r>
            <a:endParaRPr lang="ru-RU" dirty="0"/>
          </a:p>
        </p:txBody>
      </p:sp>
      <p:pic>
        <p:nvPicPr>
          <p:cNvPr id="4" name="Содержимое 3" descr="SAM_0778.JPG"/>
          <p:cNvPicPr>
            <a:picLocks noGrp="1" noChangeAspect="1"/>
          </p:cNvPicPr>
          <p:nvPr>
            <p:ph idx="1"/>
          </p:nvPr>
        </p:nvPicPr>
        <p:blipFill>
          <a:blip r:embed="rId2" cstate="screen"/>
          <a:stretch>
            <a:fillRect/>
          </a:stretch>
        </p:blipFill>
        <p:spPr>
          <a:xfrm>
            <a:off x="1432983" y="1600200"/>
            <a:ext cx="6278033" cy="4708525"/>
          </a:xfrm>
        </p:spPr>
      </p:pic>
      <p:pic>
        <p:nvPicPr>
          <p:cNvPr id="5" name="Содержимое 3" descr="SAM_0778.JPG"/>
          <p:cNvPicPr>
            <a:picLocks noChangeAspect="1"/>
          </p:cNvPicPr>
          <p:nvPr/>
        </p:nvPicPr>
        <p:blipFill>
          <a:blip r:embed="rId2" cstate="screen"/>
          <a:stretch>
            <a:fillRect/>
          </a:stretch>
        </p:blipFill>
        <p:spPr>
          <a:xfrm>
            <a:off x="1428728" y="1643050"/>
            <a:ext cx="6278033" cy="4708525"/>
          </a:xfrm>
          <a:prstGeom prst="rect">
            <a:avLst/>
          </a:prstGeom>
        </p:spPr>
      </p:pic>
    </p:spTree>
  </p:cSld>
  <p:clrMapOvr>
    <a:masterClrMapping/>
  </p:clrMapOvr>
  <p:transition>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AM_0776.JPG"/>
          <p:cNvPicPr>
            <a:picLocks noGrp="1" noChangeAspect="1"/>
          </p:cNvPicPr>
          <p:nvPr>
            <p:ph idx="1"/>
          </p:nvPr>
        </p:nvPicPr>
        <p:blipFill>
          <a:blip r:embed="rId2" cstate="screen"/>
          <a:stretch>
            <a:fillRect/>
          </a:stretch>
        </p:blipFill>
        <p:spPr>
          <a:xfrm>
            <a:off x="1432983" y="1600200"/>
            <a:ext cx="6278033" cy="4708525"/>
          </a:xfrm>
        </p:spPr>
      </p:pic>
    </p:spTree>
  </p:cSld>
  <p:clrMapOvr>
    <a:masterClrMapping/>
  </p:clrMapOvr>
  <p:transition>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effectLst>
                  <a:glow rad="228600">
                    <a:schemeClr val="accent3">
                      <a:satMod val="175000"/>
                      <a:alpha val="40000"/>
                    </a:schemeClr>
                  </a:glow>
                  <a:outerShdw blurRad="114300" dist="101600" dir="2700000" algn="tl" rotWithShape="0">
                    <a:srgbClr val="000000">
                      <a:alpha val="40000"/>
                    </a:srgbClr>
                  </a:outerShdw>
                </a:effectLst>
              </a:rPr>
              <a:t>Шаг 8 - заключение</a:t>
            </a:r>
            <a:endParaRPr lang="ru-RU" dirty="0">
              <a:effectLst>
                <a:glow rad="228600">
                  <a:schemeClr val="accent3">
                    <a:satMod val="175000"/>
                    <a:alpha val="40000"/>
                  </a:schemeClr>
                </a:glow>
                <a:outerShdw blurRad="114300" dist="101600" dir="2700000" algn="tl" rotWithShape="0">
                  <a:srgbClr val="000000">
                    <a:alpha val="40000"/>
                  </a:srgbClr>
                </a:outerShdw>
              </a:effectLst>
            </a:endParaRPr>
          </a:p>
        </p:txBody>
      </p:sp>
      <p:sp>
        <p:nvSpPr>
          <p:cNvPr id="3" name="Содержимое 2"/>
          <p:cNvSpPr>
            <a:spLocks noGrp="1"/>
          </p:cNvSpPr>
          <p:nvPr>
            <p:ph idx="1"/>
          </p:nvPr>
        </p:nvSpPr>
        <p:spPr/>
        <p:txBody>
          <a:bodyPr/>
          <a:lstStyle/>
          <a:p>
            <a:r>
              <a:rPr lang="ru-RU" sz="5400" b="1" dirty="0" smtClean="0"/>
              <a:t>«Благополучное плавание обеспечивает не столько сам корабль, сколько </a:t>
            </a:r>
            <a:r>
              <a:rPr lang="ru-RU" sz="5400" b="1" dirty="0" err="1" smtClean="0"/>
              <a:t>искустое</a:t>
            </a:r>
            <a:r>
              <a:rPr lang="ru-RU" sz="5400" b="1" dirty="0" smtClean="0"/>
              <a:t> управление им»   </a:t>
            </a:r>
            <a:r>
              <a:rPr lang="ru-RU" b="1" dirty="0" smtClean="0"/>
              <a:t>          </a:t>
            </a:r>
            <a:endParaRPr lang="ru-RU" dirty="0"/>
          </a:p>
        </p:txBody>
      </p:sp>
    </p:spTree>
  </p:cSld>
  <p:clrMapOvr>
    <a:masterClrMapping/>
  </p:clrMapOvr>
  <p:transition>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Цель </a:t>
            </a:r>
            <a:endParaRPr lang="ru-RU"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Содержимое 2"/>
          <p:cNvSpPr>
            <a:spLocks noGrp="1"/>
          </p:cNvSpPr>
          <p:nvPr>
            <p:ph idx="1"/>
          </p:nvPr>
        </p:nvSpPr>
        <p:spPr/>
        <p:txBody>
          <a:bodyPr/>
          <a:lstStyle/>
          <a:p>
            <a:r>
              <a:rPr lang="ru-RU" dirty="0" smtClean="0"/>
              <a:t>Цель моей профессиональной деятельности как учителя физкультуры -  укрепление и сохранение здоровья учащихся средствами физической культуры.</a:t>
            </a:r>
          </a:p>
          <a:p>
            <a:endParaRPr lang="ru-RU" dirty="0"/>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isometricOffAxis2Left"/>
              <a:lightRig rig="soft" dir="t">
                <a:rot lat="0" lon="0" rev="16800000"/>
              </a:lightRig>
            </a:scene3d>
            <a:sp3d prstMaterial="softEdge">
              <a:bevelT w="38100" h="38100"/>
            </a:sp3d>
          </a:bodyPr>
          <a:lstStyle/>
          <a:p>
            <a:r>
              <a:rPr lang="ru-RU" dirty="0" smtClean="0"/>
              <a:t>Задачи</a:t>
            </a:r>
            <a:endParaRPr lang="ru-RU" dirty="0"/>
          </a:p>
        </p:txBody>
      </p:sp>
      <p:sp>
        <p:nvSpPr>
          <p:cNvPr id="3" name="Содержимое 2"/>
          <p:cNvSpPr>
            <a:spLocks noGrp="1"/>
          </p:cNvSpPr>
          <p:nvPr>
            <p:ph idx="1"/>
          </p:nvPr>
        </p:nvSpPr>
        <p:spPr/>
        <p:txBody>
          <a:bodyPr>
            <a:normAutofit fontScale="85000" lnSpcReduction="20000"/>
          </a:bodyPr>
          <a:lstStyle/>
          <a:p>
            <a:r>
              <a:rPr lang="ru-RU" dirty="0" smtClean="0"/>
              <a:t>•     Выработать у школьников умения использовать средства физической культуры для отдыха и досуга, для укрепления здоровья, для противостояния стрессам. Формировать представления о престижности высокого уровня здоровья.</a:t>
            </a:r>
          </a:p>
          <a:p>
            <a:r>
              <a:rPr lang="ru-RU" dirty="0" smtClean="0"/>
              <a:t>•     Обогащать двигательный опыт, повышать координационные способности путем освоения новых двигательных действий и выработки умения применять их в различных условиях.  Проводить работу по разностороннему развитию кондиционных (силы,  выносливости, быстроты, гибкости) и координационных способностей (быстроты перестроения и согласования двигательных действий, способностей к произвольному расслаблению мышц, вестибулярной устойчивости), а также их сочетания.</a:t>
            </a:r>
          </a:p>
          <a:p>
            <a:endParaRPr lang="ru-RU"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Шаг 1 – </a:t>
            </a:r>
            <a:r>
              <a:rPr lang="ru-RU" smtClean="0"/>
              <a:t>целеполагание</a:t>
            </a:r>
            <a:r>
              <a:rPr lang="ru-RU" dirty="0" smtClean="0"/>
              <a:t>.</a:t>
            </a:r>
            <a:endParaRPr lang="ru-RU" dirty="0"/>
          </a:p>
        </p:txBody>
      </p:sp>
      <p:pic>
        <p:nvPicPr>
          <p:cNvPr id="4" name="Содержимое 3" descr="SAM_0886.JPG"/>
          <p:cNvPicPr>
            <a:picLocks noGrp="1" noChangeAspect="1"/>
          </p:cNvPicPr>
          <p:nvPr>
            <p:ph idx="1"/>
          </p:nvPr>
        </p:nvPicPr>
        <p:blipFill>
          <a:blip r:embed="rId2" cstate="screen"/>
          <a:stretch>
            <a:fillRect/>
          </a:stretch>
        </p:blipFill>
        <p:spPr>
          <a:xfrm>
            <a:off x="539553" y="1600200"/>
            <a:ext cx="3960440" cy="4997151"/>
          </a:xfrm>
        </p:spPr>
      </p:pic>
      <p:pic>
        <p:nvPicPr>
          <p:cNvPr id="5" name="Рисунок 4" descr="SAM_0887.JPG"/>
          <p:cNvPicPr>
            <a:picLocks noChangeAspect="1"/>
          </p:cNvPicPr>
          <p:nvPr/>
        </p:nvPicPr>
        <p:blipFill>
          <a:blip r:embed="rId3" cstate="screen"/>
          <a:stretch>
            <a:fillRect/>
          </a:stretch>
        </p:blipFill>
        <p:spPr>
          <a:xfrm>
            <a:off x="4572000" y="1556792"/>
            <a:ext cx="4572000" cy="5112568"/>
          </a:xfrm>
          <a:prstGeom prst="rect">
            <a:avLst/>
          </a:prstGeom>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Шаг 2 - индивидуальный подход.</a:t>
            </a:r>
            <a:endParaRPr lang="ru-RU" dirty="0"/>
          </a:p>
        </p:txBody>
      </p:sp>
      <p:pic>
        <p:nvPicPr>
          <p:cNvPr id="4" name="Содержимое 3" descr="SAM_0892.JPG"/>
          <p:cNvPicPr>
            <a:picLocks noGrp="1" noChangeAspect="1"/>
          </p:cNvPicPr>
          <p:nvPr>
            <p:ph idx="1"/>
          </p:nvPr>
        </p:nvPicPr>
        <p:blipFill>
          <a:blip r:embed="rId2" cstate="screen"/>
          <a:stretch>
            <a:fillRect/>
          </a:stretch>
        </p:blipFill>
        <p:spPr>
          <a:xfrm>
            <a:off x="179513" y="1600200"/>
            <a:ext cx="3240359" cy="4997152"/>
          </a:xfrm>
        </p:spPr>
      </p:pic>
      <p:pic>
        <p:nvPicPr>
          <p:cNvPr id="5" name="Рисунок 4" descr="SAM_0893.JPG"/>
          <p:cNvPicPr>
            <a:picLocks noChangeAspect="1"/>
          </p:cNvPicPr>
          <p:nvPr/>
        </p:nvPicPr>
        <p:blipFill>
          <a:blip r:embed="rId3" cstate="screen"/>
          <a:stretch>
            <a:fillRect/>
          </a:stretch>
        </p:blipFill>
        <p:spPr>
          <a:xfrm>
            <a:off x="3491880" y="1484784"/>
            <a:ext cx="5400600" cy="5184576"/>
          </a:xfrm>
          <a:prstGeom prst="rect">
            <a:avLst/>
          </a:prstGeom>
        </p:spPr>
      </p:pic>
    </p:spTree>
  </p:cSld>
  <p:clrMapOvr>
    <a:masterClrMapping/>
  </p:clrMapOvr>
  <p:transition>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Групповой подход.</a:t>
            </a:r>
            <a:endParaRPr lang="ru-RU" dirty="0"/>
          </a:p>
        </p:txBody>
      </p:sp>
      <p:pic>
        <p:nvPicPr>
          <p:cNvPr id="4" name="Содержимое 3" descr="SAM_0880.JPG"/>
          <p:cNvPicPr>
            <a:picLocks noGrp="1" noChangeAspect="1"/>
          </p:cNvPicPr>
          <p:nvPr>
            <p:ph idx="1"/>
          </p:nvPr>
        </p:nvPicPr>
        <p:blipFill>
          <a:blip r:embed="rId2" cstate="screen"/>
          <a:stretch>
            <a:fillRect/>
          </a:stretch>
        </p:blipFill>
        <p:spPr>
          <a:xfrm>
            <a:off x="179512" y="1600200"/>
            <a:ext cx="3960439" cy="4708525"/>
          </a:xfrm>
        </p:spPr>
      </p:pic>
      <p:pic>
        <p:nvPicPr>
          <p:cNvPr id="5" name="Рисунок 4" descr="SAM_0882.JPG"/>
          <p:cNvPicPr>
            <a:picLocks noChangeAspect="1"/>
          </p:cNvPicPr>
          <p:nvPr/>
        </p:nvPicPr>
        <p:blipFill>
          <a:blip r:embed="rId3" cstate="screen"/>
          <a:stretch>
            <a:fillRect/>
          </a:stretch>
        </p:blipFill>
        <p:spPr>
          <a:xfrm>
            <a:off x="4211960" y="1556792"/>
            <a:ext cx="4932040" cy="4824536"/>
          </a:xfrm>
          <a:prstGeom prst="rect">
            <a:avLst/>
          </a:prstGeom>
        </p:spPr>
      </p:pic>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Соревновательный </a:t>
            </a:r>
            <a:endParaRPr lang="ru-RU" dirty="0"/>
          </a:p>
        </p:txBody>
      </p:sp>
      <p:pic>
        <p:nvPicPr>
          <p:cNvPr id="4" name="Содержимое 3" descr="SAM_0897.JPG"/>
          <p:cNvPicPr>
            <a:picLocks noGrp="1" noChangeAspect="1"/>
          </p:cNvPicPr>
          <p:nvPr>
            <p:ph idx="1"/>
          </p:nvPr>
        </p:nvPicPr>
        <p:blipFill>
          <a:blip r:embed="rId2" cstate="screen"/>
          <a:stretch>
            <a:fillRect/>
          </a:stretch>
        </p:blipFill>
        <p:spPr>
          <a:xfrm>
            <a:off x="1432983" y="1600200"/>
            <a:ext cx="6278033" cy="4708525"/>
          </a:xfrm>
        </p:spPr>
      </p:pic>
      <p:pic>
        <p:nvPicPr>
          <p:cNvPr id="5" name="Рисунок 4" descr="SAM_0896.JPG"/>
          <p:cNvPicPr>
            <a:picLocks noChangeAspect="1"/>
          </p:cNvPicPr>
          <p:nvPr/>
        </p:nvPicPr>
        <p:blipFill>
          <a:blip r:embed="rId3" cstate="screen"/>
          <a:stretch>
            <a:fillRect/>
          </a:stretch>
        </p:blipFill>
        <p:spPr>
          <a:xfrm>
            <a:off x="0" y="1196752"/>
            <a:ext cx="9144000" cy="5661248"/>
          </a:xfrm>
          <a:prstGeom prst="rect">
            <a:avLst/>
          </a:prstGeom>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Игровой </a:t>
            </a:r>
            <a:endParaRPr lang="ru-RU" dirty="0"/>
          </a:p>
        </p:txBody>
      </p:sp>
      <p:pic>
        <p:nvPicPr>
          <p:cNvPr id="4" name="Содержимое 3" descr="SAM_0908.JPG"/>
          <p:cNvPicPr>
            <a:picLocks noGrp="1" noChangeAspect="1"/>
          </p:cNvPicPr>
          <p:nvPr>
            <p:ph idx="1"/>
          </p:nvPr>
        </p:nvPicPr>
        <p:blipFill>
          <a:blip r:embed="rId2" cstate="screen"/>
          <a:stretch>
            <a:fillRect/>
          </a:stretch>
        </p:blipFill>
        <p:spPr>
          <a:xfrm>
            <a:off x="251521" y="1600200"/>
            <a:ext cx="4248472" cy="5069160"/>
          </a:xfrm>
        </p:spPr>
      </p:pic>
      <p:pic>
        <p:nvPicPr>
          <p:cNvPr id="5" name="Рисунок 4" descr="SAM_0911.JPG"/>
          <p:cNvPicPr>
            <a:picLocks noChangeAspect="1"/>
          </p:cNvPicPr>
          <p:nvPr/>
        </p:nvPicPr>
        <p:blipFill>
          <a:blip r:embed="rId3" cstate="screen"/>
          <a:stretch>
            <a:fillRect/>
          </a:stretch>
        </p:blipFill>
        <p:spPr>
          <a:xfrm>
            <a:off x="4572000" y="1556792"/>
            <a:ext cx="4572000" cy="5112568"/>
          </a:xfrm>
          <a:prstGeom prst="rect">
            <a:avLst/>
          </a:prstGeom>
        </p:spPr>
      </p:pic>
    </p:spTree>
  </p:cSld>
  <p:clrMapOvr>
    <a:masterClrMapping/>
  </p:clrMapOvr>
  <p:transition>
    <p:wheel spokes="3"/>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185</TotalTime>
  <Words>84</Words>
  <Application>Microsoft Office PowerPoint</Application>
  <PresentationFormat>Экран (4:3)</PresentationFormat>
  <Paragraphs>27</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Апекс</vt:lpstr>
      <vt:lpstr>ФизкультУРА</vt:lpstr>
      <vt:lpstr>Здоровьесберегающие  технологии</vt:lpstr>
      <vt:lpstr>Цель </vt:lpstr>
      <vt:lpstr>Задачи</vt:lpstr>
      <vt:lpstr>Шаг 1 – целеполагание.</vt:lpstr>
      <vt:lpstr>Шаг 2 - индивидуальный подход.</vt:lpstr>
      <vt:lpstr>Групповой подход.</vt:lpstr>
      <vt:lpstr>Соревновательный </vt:lpstr>
      <vt:lpstr>Игровой </vt:lpstr>
      <vt:lpstr>Координационные двигательные действия.</vt:lpstr>
      <vt:lpstr>Слайд 11</vt:lpstr>
      <vt:lpstr>Слайд 12</vt:lpstr>
      <vt:lpstr>Слайд 13</vt:lpstr>
      <vt:lpstr>Информационно коммуникативные технологии.</vt:lpstr>
      <vt:lpstr>Шаг 3 – исполнение задумоного</vt:lpstr>
      <vt:lpstr>Шаг 4 – контроль результатов.</vt:lpstr>
      <vt:lpstr>Слайд 17</vt:lpstr>
      <vt:lpstr>Шаг 5 – получение результатов</vt:lpstr>
      <vt:lpstr>Шаг 6 – спортивные мероприятия</vt:lpstr>
      <vt:lpstr>Слайд 20</vt:lpstr>
      <vt:lpstr>Слайд 21</vt:lpstr>
      <vt:lpstr>Шаг 7 – личный пример</vt:lpstr>
      <vt:lpstr>Слайд 23</vt:lpstr>
      <vt:lpstr>Шаг 8 - заключение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ФизкультУРА</dc:title>
  <dc:creator>Григорий</dc:creator>
  <cp:lastModifiedBy>Grisha</cp:lastModifiedBy>
  <cp:revision>18</cp:revision>
  <dcterms:created xsi:type="dcterms:W3CDTF">2011-03-13T09:19:50Z</dcterms:created>
  <dcterms:modified xsi:type="dcterms:W3CDTF">2015-01-11T18:38:27Z</dcterms:modified>
</cp:coreProperties>
</file>