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63" r:id="rId3"/>
    <p:sldId id="258" r:id="rId4"/>
    <p:sldId id="264" r:id="rId5"/>
    <p:sldId id="265" r:id="rId6"/>
    <p:sldId id="267" r:id="rId7"/>
    <p:sldId id="266" r:id="rId8"/>
    <p:sldId id="259" r:id="rId9"/>
    <p:sldId id="269" r:id="rId10"/>
    <p:sldId id="260" r:id="rId11"/>
    <p:sldId id="276" r:id="rId12"/>
    <p:sldId id="271" r:id="rId13"/>
    <p:sldId id="261" r:id="rId14"/>
    <p:sldId id="273" r:id="rId15"/>
    <p:sldId id="277" r:id="rId16"/>
    <p:sldId id="274" r:id="rId17"/>
    <p:sldId id="262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0BE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29600" cy="285752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/>
            </a:r>
            <a:br>
              <a:rPr lang="ru-RU" sz="3200" b="1" dirty="0" smtClean="0">
                <a:latin typeface="Monotype Corsiva" pitchFamily="66" charset="0"/>
                <a:cs typeface="Arial" pitchFamily="34" charset="0"/>
              </a:rPr>
            </a:b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/>
            </a:r>
            <a:br>
              <a:rPr lang="ru-RU" sz="3200" b="1" dirty="0" smtClean="0">
                <a:latin typeface="Monotype Corsiva" pitchFamily="66" charset="0"/>
                <a:cs typeface="Arial" pitchFamily="34" charset="0"/>
              </a:rPr>
            </a:b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/>
            </a:r>
            <a:br>
              <a:rPr lang="ru-RU" sz="3200" b="1" dirty="0" smtClean="0">
                <a:latin typeface="Monotype Corsiva" pitchFamily="66" charset="0"/>
                <a:cs typeface="Arial" pitchFamily="34" charset="0"/>
              </a:rPr>
            </a:b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/>
            </a:r>
            <a:br>
              <a:rPr lang="ru-RU" sz="3200" b="1" dirty="0" smtClean="0">
                <a:latin typeface="Monotype Corsiva" pitchFamily="66" charset="0"/>
                <a:cs typeface="Arial" pitchFamily="34" charset="0"/>
              </a:rPr>
            </a:b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/>
            </a:r>
            <a:br>
              <a:rPr lang="ru-RU" sz="3200" b="1" dirty="0" smtClean="0">
                <a:latin typeface="Monotype Corsiva" pitchFamily="66" charset="0"/>
                <a:cs typeface="Arial" pitchFamily="34" charset="0"/>
              </a:rPr>
            </a:b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/>
            </a:r>
            <a:br>
              <a:rPr lang="ru-RU" sz="3200" b="1" dirty="0" smtClean="0">
                <a:latin typeface="Monotype Corsiva" pitchFamily="66" charset="0"/>
                <a:cs typeface="Arial" pitchFamily="34" charset="0"/>
              </a:rPr>
            </a:b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/>
            </a:r>
            <a:br>
              <a:rPr lang="ru-RU" sz="3200" b="1" dirty="0" smtClean="0">
                <a:latin typeface="Monotype Corsiva" pitchFamily="66" charset="0"/>
                <a:cs typeface="Arial" pitchFamily="34" charset="0"/>
              </a:rPr>
            </a:b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/>
            </a:r>
            <a:br>
              <a:rPr lang="ru-RU" sz="3200" b="1" dirty="0" smtClean="0">
                <a:latin typeface="Monotype Corsiva" pitchFamily="66" charset="0"/>
                <a:cs typeface="Arial" pitchFamily="34" charset="0"/>
              </a:rPr>
            </a:b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/>
            </a:r>
            <a:br>
              <a:rPr lang="ru-RU" sz="3200" b="1" dirty="0" smtClean="0">
                <a:latin typeface="Monotype Corsiva" pitchFamily="66" charset="0"/>
                <a:cs typeface="Arial" pitchFamily="34" charset="0"/>
              </a:rPr>
            </a:b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/>
            </a:r>
            <a:br>
              <a:rPr lang="ru-RU" sz="3200" b="1" dirty="0" smtClean="0">
                <a:latin typeface="Monotype Corsiva" pitchFamily="66" charset="0"/>
                <a:cs typeface="Arial" pitchFamily="34" charset="0"/>
              </a:rPr>
            </a:b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/>
            </a:r>
            <a:br>
              <a:rPr lang="ru-RU" sz="3200" b="1" dirty="0" smtClean="0">
                <a:latin typeface="Monotype Corsiva" pitchFamily="66" charset="0"/>
                <a:cs typeface="Arial" pitchFamily="34" charset="0"/>
              </a:rPr>
            </a:b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/>
            </a:r>
            <a:br>
              <a:rPr lang="ru-RU" sz="3200" b="1" dirty="0" smtClean="0">
                <a:latin typeface="Monotype Corsiva" pitchFamily="66" charset="0"/>
                <a:cs typeface="Arial" pitchFamily="34" charset="0"/>
              </a:rPr>
            </a:b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/>
            </a:r>
            <a:br>
              <a:rPr lang="ru-RU" sz="3200" b="1" dirty="0" smtClean="0">
                <a:latin typeface="Monotype Corsiva" pitchFamily="66" charset="0"/>
                <a:cs typeface="Arial" pitchFamily="34" charset="0"/>
              </a:rPr>
            </a:b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/>
            </a:r>
            <a:br>
              <a:rPr lang="ru-RU" sz="3200" b="1" dirty="0" smtClean="0">
                <a:latin typeface="Monotype Corsiva" pitchFamily="66" charset="0"/>
                <a:cs typeface="Arial" pitchFamily="34" charset="0"/>
              </a:rPr>
            </a:b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/>
            </a:r>
            <a:br>
              <a:rPr lang="ru-RU" sz="3200" b="1" dirty="0" smtClean="0">
                <a:latin typeface="Monotype Corsiva" pitchFamily="66" charset="0"/>
                <a:cs typeface="Arial" pitchFamily="34" charset="0"/>
              </a:rPr>
            </a:b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/>
            </a:r>
            <a:br>
              <a:rPr lang="ru-RU" sz="3200" b="1" dirty="0" smtClean="0">
                <a:latin typeface="Monotype Corsiva" pitchFamily="66" charset="0"/>
                <a:cs typeface="Arial" pitchFamily="34" charset="0"/>
              </a:rPr>
            </a:b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/>
            </a:r>
            <a:br>
              <a:rPr lang="ru-RU" sz="3200" b="1" dirty="0" smtClean="0">
                <a:latin typeface="Monotype Corsiva" pitchFamily="66" charset="0"/>
                <a:cs typeface="Arial" pitchFamily="34" charset="0"/>
              </a:rPr>
            </a:b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/>
            </a:r>
            <a:br>
              <a:rPr lang="ru-RU" sz="3200" b="1" dirty="0" smtClean="0">
                <a:latin typeface="Monotype Corsiva" pitchFamily="66" charset="0"/>
                <a:cs typeface="Arial" pitchFamily="34" charset="0"/>
              </a:rPr>
            </a:b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/>
            </a:r>
            <a:br>
              <a:rPr lang="ru-RU" sz="3200" b="1" dirty="0" smtClean="0">
                <a:latin typeface="Monotype Corsiva" pitchFamily="66" charset="0"/>
                <a:cs typeface="Arial" pitchFamily="34" charset="0"/>
              </a:rPr>
            </a:b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/>
            </a:r>
            <a:br>
              <a:rPr lang="ru-RU" sz="3200" b="1" dirty="0" smtClean="0">
                <a:latin typeface="Monotype Corsiva" pitchFamily="66" charset="0"/>
                <a:cs typeface="Arial" pitchFamily="34" charset="0"/>
              </a:rPr>
            </a:b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/>
            </a:r>
            <a:br>
              <a:rPr lang="ru-RU" sz="3200" b="1" dirty="0" smtClean="0">
                <a:latin typeface="Monotype Corsiva" pitchFamily="66" charset="0"/>
                <a:cs typeface="Arial" pitchFamily="34" charset="0"/>
              </a:rPr>
            </a:b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/>
            </a:r>
            <a:br>
              <a:rPr lang="ru-RU" sz="3200" b="1" dirty="0" smtClean="0">
                <a:latin typeface="Monotype Corsiva" pitchFamily="66" charset="0"/>
                <a:cs typeface="Arial" pitchFamily="34" charset="0"/>
              </a:rPr>
            </a:b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/>
            </a:r>
            <a:br>
              <a:rPr lang="ru-RU" sz="3200" b="1" dirty="0" smtClean="0">
                <a:latin typeface="Monotype Corsiva" pitchFamily="66" charset="0"/>
                <a:cs typeface="Arial" pitchFamily="34" charset="0"/>
              </a:rPr>
            </a:b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/>
            </a:r>
            <a:br>
              <a:rPr lang="ru-RU" sz="3200" b="1" dirty="0" smtClean="0">
                <a:latin typeface="Monotype Corsiva" pitchFamily="66" charset="0"/>
                <a:cs typeface="Arial" pitchFamily="34" charset="0"/>
              </a:rPr>
            </a:b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/>
            </a:r>
            <a:br>
              <a:rPr lang="ru-RU" sz="3200" b="1" dirty="0" smtClean="0">
                <a:latin typeface="Monotype Corsiva" pitchFamily="66" charset="0"/>
                <a:cs typeface="Arial" pitchFamily="34" charset="0"/>
              </a:rPr>
            </a:b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/>
            </a:r>
            <a:br>
              <a:rPr lang="ru-RU" sz="3200" b="1" dirty="0" smtClean="0">
                <a:latin typeface="Monotype Corsiva" pitchFamily="66" charset="0"/>
                <a:cs typeface="Arial" pitchFamily="34" charset="0"/>
              </a:rPr>
            </a:b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/>
            </a:r>
            <a:br>
              <a:rPr lang="ru-RU" sz="3200" b="1" dirty="0" smtClean="0">
                <a:latin typeface="Monotype Corsiva" pitchFamily="66" charset="0"/>
                <a:cs typeface="Arial" pitchFamily="34" charset="0"/>
              </a:rPr>
            </a:b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/>
            </a:r>
            <a:br>
              <a:rPr lang="ru-RU" sz="3200" b="1" dirty="0" smtClean="0">
                <a:latin typeface="Monotype Corsiva" pitchFamily="66" charset="0"/>
                <a:cs typeface="Arial" pitchFamily="34" charset="0"/>
              </a:rPr>
            </a:b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/>
            </a:r>
            <a:br>
              <a:rPr lang="ru-RU" sz="3200" b="1" dirty="0" smtClean="0">
                <a:latin typeface="Monotype Corsiva" pitchFamily="66" charset="0"/>
                <a:cs typeface="Arial" pitchFamily="34" charset="0"/>
              </a:rPr>
            </a:b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/>
            </a:r>
            <a:br>
              <a:rPr lang="ru-RU" sz="3200" b="1" dirty="0" smtClean="0">
                <a:latin typeface="Monotype Corsiva" pitchFamily="66" charset="0"/>
                <a:cs typeface="Arial" pitchFamily="34" charset="0"/>
              </a:rPr>
            </a:b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/>
            </a:r>
            <a:br>
              <a:rPr lang="ru-RU" sz="3200" b="1" dirty="0" smtClean="0">
                <a:latin typeface="Monotype Corsiva" pitchFamily="66" charset="0"/>
                <a:cs typeface="Arial" pitchFamily="34" charset="0"/>
              </a:rPr>
            </a:b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/>
            </a:r>
            <a:br>
              <a:rPr lang="ru-RU" sz="3200" b="1" dirty="0" smtClean="0">
                <a:latin typeface="Monotype Corsiva" pitchFamily="66" charset="0"/>
                <a:cs typeface="Arial" pitchFamily="34" charset="0"/>
              </a:rPr>
            </a:b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/>
            </a:r>
            <a:br>
              <a:rPr lang="ru-RU" sz="3200" b="1" dirty="0" smtClean="0">
                <a:latin typeface="Monotype Corsiva" pitchFamily="66" charset="0"/>
                <a:cs typeface="Arial" pitchFamily="34" charset="0"/>
              </a:rPr>
            </a:b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/>
            </a:r>
            <a:br>
              <a:rPr lang="ru-RU" sz="3200" b="1" dirty="0" smtClean="0">
                <a:latin typeface="Monotype Corsiva" pitchFamily="66" charset="0"/>
                <a:cs typeface="Arial" pitchFamily="34" charset="0"/>
              </a:rPr>
            </a:b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/>
            </a:r>
            <a:br>
              <a:rPr lang="ru-RU" sz="3200" b="1" dirty="0" smtClean="0">
                <a:latin typeface="Monotype Corsiva" pitchFamily="66" charset="0"/>
                <a:cs typeface="Arial" pitchFamily="34" charset="0"/>
              </a:rPr>
            </a:b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/>
            </a:r>
            <a:br>
              <a:rPr lang="ru-RU" sz="3200" b="1" dirty="0" smtClean="0">
                <a:latin typeface="Monotype Corsiva" pitchFamily="66" charset="0"/>
                <a:cs typeface="Arial" pitchFamily="34" charset="0"/>
              </a:rPr>
            </a:b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/>
            </a:r>
            <a:br>
              <a:rPr lang="ru-RU" sz="3200" b="1" dirty="0" smtClean="0">
                <a:latin typeface="Monotype Corsiva" pitchFamily="66" charset="0"/>
                <a:cs typeface="Arial" pitchFamily="34" charset="0"/>
              </a:rPr>
            </a:b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/>
            </a:r>
            <a:br>
              <a:rPr lang="ru-RU" sz="3200" b="1" dirty="0" smtClean="0">
                <a:latin typeface="Monotype Corsiva" pitchFamily="66" charset="0"/>
                <a:cs typeface="Arial" pitchFamily="34" charset="0"/>
              </a:rPr>
            </a:b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/>
            </a:r>
            <a:br>
              <a:rPr lang="ru-RU" sz="3200" b="1" dirty="0" smtClean="0">
                <a:latin typeface="Monotype Corsiva" pitchFamily="66" charset="0"/>
                <a:cs typeface="Arial" pitchFamily="34" charset="0"/>
              </a:rPr>
            </a:b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/>
            </a:r>
            <a:br>
              <a:rPr lang="ru-RU" sz="3200" b="1" dirty="0" smtClean="0">
                <a:latin typeface="Monotype Corsiva" pitchFamily="66" charset="0"/>
                <a:cs typeface="Arial" pitchFamily="34" charset="0"/>
              </a:rPr>
            </a:b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/>
            </a:r>
            <a:br>
              <a:rPr lang="ru-RU" sz="3200" b="1" dirty="0" smtClean="0">
                <a:latin typeface="Monotype Corsiva" pitchFamily="66" charset="0"/>
                <a:cs typeface="Arial" pitchFamily="34" charset="0"/>
              </a:rPr>
            </a:b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/>
            </a:r>
            <a:br>
              <a:rPr lang="ru-RU" sz="3200" b="1" dirty="0" smtClean="0">
                <a:latin typeface="Monotype Corsiva" pitchFamily="66" charset="0"/>
                <a:cs typeface="Arial" pitchFamily="34" charset="0"/>
              </a:rPr>
            </a:b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>	</a:t>
            </a:r>
            <a:br>
              <a:rPr lang="ru-RU" sz="3200" b="1" dirty="0" smtClean="0">
                <a:latin typeface="Monotype Corsiva" pitchFamily="66" charset="0"/>
                <a:cs typeface="Arial" pitchFamily="34" charset="0"/>
              </a:rPr>
            </a:b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>	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Arial" pitchFamily="34" charset="0"/>
              </a:rPr>
              <a:t>Использование в образовательном процессе методов саморазвития, самовоспитания, развития творческого потенциала обучающихся воспитанников посредством информационных технологий на уроках географии и во внеурочное время.</a:t>
            </a:r>
            <a:r>
              <a:rPr lang="ru-RU" sz="3600" dirty="0" smtClean="0">
                <a:latin typeface="Monotype Corsiva" pitchFamily="66" charset="0"/>
              </a:rPr>
              <a:t/>
            </a:r>
            <a:br>
              <a:rPr lang="ru-RU" sz="3600" dirty="0" smtClean="0">
                <a:latin typeface="Monotype Corsiva" pitchFamily="66" charset="0"/>
              </a:rPr>
            </a:br>
            <a:endParaRPr lang="ru-RU" sz="3600" dirty="0"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2050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143248"/>
            <a:ext cx="5715040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922114"/>
          </a:xfrm>
        </p:spPr>
        <p:txBody>
          <a:bodyPr>
            <a:normAutofit fontScale="90000"/>
          </a:bodyPr>
          <a:lstStyle/>
          <a:p>
            <a:pPr lvl="0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900" b="1" dirty="0" smtClean="0">
                <a:latin typeface="Monotype Corsiva" pitchFamily="66" charset="0"/>
                <a:cs typeface="Arial" pitchFamily="34" charset="0"/>
              </a:rPr>
              <a:t>Развитие географического мышления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1500174"/>
            <a:ext cx="8858312" cy="5000660"/>
          </a:xfrm>
        </p:spPr>
        <p:txBody>
          <a:bodyPr>
            <a:noAutofit/>
          </a:bodyPr>
          <a:lstStyle/>
          <a:p>
            <a:r>
              <a:rPr lang="ru-RU" sz="3200" b="0" dirty="0" smtClean="0">
                <a:latin typeface="Arial" pitchFamily="34" charset="0"/>
                <a:cs typeface="Arial" pitchFamily="34" charset="0"/>
              </a:rPr>
              <a:t>Принцип наглядности при работе с глухими детьми в географии имеет особое значение, и внедрение современных технологий открывает огромные возможности в усилении наглядного представления об изучаемых явлениях и процессах. Человек по своей природе больше доверяет глазам, и более 80% информации воспринимается и запоминается нами через зрительный анализатор.</a:t>
            </a: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5024" y="764704"/>
            <a:ext cx="503039" cy="144015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285860"/>
            <a:ext cx="8286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Дидактические достоинства уроков с использованием ИКТ – создание эффекта присутствия (“Я это видел!”), у учащихся появляется интерес, желание узнать и увидеть больше.</a:t>
            </a:r>
            <a:endParaRPr lang="ru-RU" sz="4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7" descr="Рисунок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571744"/>
            <a:ext cx="8572560" cy="402161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28596" y="714356"/>
            <a:ext cx="821537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Изучая тему « Вулканы в 6 классе», учащимся была предложена презентация по данной теме опираясь на которую  они могли связывать названия с увиденным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501122" cy="4357718"/>
          </a:xfrm>
        </p:spPr>
        <p:txBody>
          <a:bodyPr>
            <a:normAutofit/>
          </a:bodyPr>
          <a:lstStyle/>
          <a:p>
            <a:pPr lvl="0"/>
            <a:r>
              <a:rPr lang="ru-RU" sz="5400" b="1" dirty="0" smtClean="0">
                <a:latin typeface="Monotype Corsiva" pitchFamily="66" charset="0"/>
                <a:cs typeface="Arial" pitchFamily="34" charset="0"/>
              </a:rPr>
              <a:t>Связь с региональным компонентом;</a:t>
            </a:r>
            <a:br>
              <a:rPr lang="ru-RU" sz="5400" b="1" dirty="0" smtClean="0">
                <a:latin typeface="Monotype Corsiva" pitchFamily="66" charset="0"/>
                <a:cs typeface="Arial" pitchFamily="34" charset="0"/>
              </a:rPr>
            </a:br>
            <a:r>
              <a:rPr lang="ru-RU" sz="5400" b="1" dirty="0" smtClean="0">
                <a:latin typeface="Monotype Corsiva" pitchFamily="66" charset="0"/>
                <a:cs typeface="Arial" pitchFamily="34" charset="0"/>
              </a:rPr>
              <a:t>распространение опыта творческой деятельности учащихся</a:t>
            </a:r>
            <a:endParaRPr lang="ru-RU" sz="5400" b="1" dirty="0"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671691"/>
            <a:ext cx="842968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Особое место во внеурочной деятельности школьников по географии отводится краеведению, так как эта работа имеет прямое отношение к воспитанию патриотизма у подрастающего поколения. Приобщение к истории родного края является важной составляющей частью всего комплекса формирования и воспитания гражданина России.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214422"/>
            <a:ext cx="778674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Учащимся предлагается самостоятельно  создать презентацию о  своём районе, ведь  большинство наших воспитанников проживает в разных районах Белгородской области.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357298"/>
            <a:ext cx="442915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Так например в 10 классе ребята сделали не большую презентацию «Природа родного края».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После просмотра которой у ребят появилось желание так же сделать о своём городе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620688"/>
            <a:ext cx="3214710" cy="252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Содержимое 4" descr="image0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3408068"/>
            <a:ext cx="3263074" cy="23069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286124"/>
            <a:ext cx="8305800" cy="3168352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В своей практике использую компьютерные презентации как источник учебной информации и наглядного пособия.</a:t>
            </a:r>
            <a:br>
              <a:rPr lang="ru-RU" sz="4400" b="1" dirty="0" smtClean="0">
                <a:latin typeface="Arial" pitchFamily="34" charset="0"/>
                <a:cs typeface="Arial" pitchFamily="34" charset="0"/>
              </a:rPr>
            </a:b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Учебный процесс становится более интересным и увлекательным.</a:t>
            </a:r>
            <a:br>
              <a:rPr lang="ru-RU" sz="4400" b="1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857232"/>
            <a:ext cx="58579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Спасибо за внимание</a:t>
            </a:r>
            <a:endParaRPr lang="ru-RU" sz="7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928934"/>
            <a:ext cx="6286544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071546"/>
            <a:ext cx="821537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Применение информационных, компьютерных технологий на уроках географии не только облегчает усвоение учебного материала, но и предоставляет новые возможности для развития творческих способностей учащихся.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328614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Главными направлениями  учебной и внеклассной работы по географии являются: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развитие исследовательской деятельности учащихся;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836712"/>
            <a:ext cx="4040188" cy="720080"/>
          </a:xfrm>
        </p:spPr>
        <p:txBody>
          <a:bodyPr>
            <a:noAutofit/>
          </a:bodyPr>
          <a:lstStyle/>
          <a:p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5025" y="980728"/>
            <a:ext cx="4041775" cy="864096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857232"/>
            <a:ext cx="800105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  <a:cs typeface="Arial" pitchFamily="34" charset="0"/>
              </a:rPr>
              <a:t>Например: </a:t>
            </a:r>
          </a:p>
          <a:p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при изучении в 9-ом классе раздела «Рельеф, геологическое строение и полезные ископаемые» учащимся предлагается выполнить рабочий практикум:</a:t>
            </a:r>
            <a:endParaRPr lang="ru-RU" sz="36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7"/>
          <p:cNvGraphicFramePr>
            <a:graphicFrameLocks/>
          </p:cNvGraphicFramePr>
          <p:nvPr/>
        </p:nvGraphicFramePr>
        <p:xfrm>
          <a:off x="285720" y="2143116"/>
          <a:ext cx="860619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148"/>
                <a:gridCol w="2857520"/>
                <a:gridCol w="2462522"/>
              </a:tblGrid>
              <a:tr h="767959"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Формы рельефа</a:t>
                      </a:r>
                      <a:endParaRPr lang="ru-RU" sz="2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Тектонические структуры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Полезные ископаемые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67959">
                <a:tc>
                  <a:txBody>
                    <a:bodyPr/>
                    <a:lstStyle/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Восточно-Европейская равнина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Восточно-Европейская платформа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Нефть, уголь, железная руда, соли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67959">
                <a:tc>
                  <a:txBody>
                    <a:bodyPr/>
                    <a:lstStyle/>
                    <a:p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Западно-Сибирская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равнина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67959">
                <a:tc>
                  <a:txBody>
                    <a:bodyPr/>
                    <a:lstStyle/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Среднесибирское плоскогорье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57158" y="428604"/>
            <a:ext cx="83582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«Взаимосвязь рельефа, геологического строения и полезных ископаемых».</a:t>
            </a:r>
            <a:endParaRPr lang="ru-RU" sz="36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00043"/>
            <a:ext cx="8215370" cy="6400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  <a:cs typeface="Arial" pitchFamily="34" charset="0"/>
              </a:rPr>
              <a:t>Ход работы:</a:t>
            </a:r>
            <a:endParaRPr lang="ru-RU" sz="4400" b="1" dirty="0" smtClean="0">
              <a:solidFill>
                <a:schemeClr val="bg2">
                  <a:lumMod val="25000"/>
                </a:schemeClr>
              </a:solidFill>
              <a:latin typeface="Monotype Corsiva" pitchFamily="66" charset="0"/>
              <a:cs typeface="Arial" pitchFamily="34" charset="0"/>
            </a:endParaRPr>
          </a:p>
          <a:p>
            <a:pPr lvl="0"/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Сопоставив физическую и тектоническую карты, определите, на каких участках земной коры расположены предложенные формы рельефа.</a:t>
            </a:r>
            <a:endParaRPr lang="ru-RU" sz="3600" b="1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Выясните, какие полезные ископаемые расположены на этих формах рельефа. </a:t>
            </a:r>
            <a:endParaRPr lang="ru-RU" sz="3600" b="1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 результатам исследований заполните таблицу</a:t>
            </a:r>
            <a:endParaRPr lang="ru-RU" sz="3600" b="1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785926"/>
            <a:ext cx="81439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Самостоятельная работа оказывает значительное влияние на глубину и прочность знаний учащихся по предмету, на развитие их познавательных способностей, на темп усвоения нового материала.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1368152"/>
          </a:xfrm>
        </p:spPr>
        <p:txBody>
          <a:bodyPr>
            <a:noAutofit/>
          </a:bodyPr>
          <a:lstStyle/>
          <a:p>
            <a:pPr lvl="0"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dirty="0" smtClean="0">
                <a:latin typeface="Monotype Corsiva" pitchFamily="66" charset="0"/>
                <a:cs typeface="Arial" pitchFamily="34" charset="0"/>
              </a:rPr>
              <a:t>Закрепление и развитие знаний о    географической науке.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428868"/>
            <a:ext cx="7931224" cy="504056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Учащимися выполняются практические работы.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28596" y="3857628"/>
            <a:ext cx="7931224" cy="381719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Например: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«Освоение и изучение территории России»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4929198"/>
            <a:ext cx="750099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(Работа  проводится в двух группах)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3786214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ГРУППА 1</a:t>
            </a:r>
          </a:p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1)      Изучить по тексту учебника по картам в атласе «Открытие и освоение Севера новгородцами и поморцами»</a:t>
            </a:r>
          </a:p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2)      Найти на карте: г. Новгород, Кольский полуостров, Печору, Белое море, Мурманск, Горло Белого моря, Пермь, Шпицберген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00562" y="285728"/>
            <a:ext cx="400052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ГРУППА 2</a:t>
            </a:r>
          </a:p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1)      Изучить по учебнику походы русских в Западную Сибирь. </a:t>
            </a:r>
          </a:p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2)      Найти на карте: Иртыш, Обь, Таз, Карские ворота, Юрский шар, о. Новая Земля, Уральские горы.</a:t>
            </a:r>
          </a:p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3)      Что такое </a:t>
            </a:r>
            <a:r>
              <a:rPr lang="ru-RU" sz="2800" dirty="0" err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Мангазея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? Что означает слово Сибирь?</a:t>
            </a:r>
          </a:p>
          <a:p>
            <a:endParaRPr lang="ru-RU" sz="28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184</TotalTime>
  <Words>408</Words>
  <Application>Microsoft Office PowerPoint</Application>
  <PresentationFormat>Экран (4:3)</PresentationFormat>
  <Paragraphs>49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                                             Использование в образовательном процессе методов саморазвития, самовоспитания, развития творческого потенциала обучающихся воспитанников посредством информационных технологий на уроках географии и во внеурочное время. </vt:lpstr>
      <vt:lpstr>Слайд 2</vt:lpstr>
      <vt:lpstr>Главными направлениями  учебной и внеклассной работы по географии являются: развитие исследовательской деятельности учащихся; </vt:lpstr>
      <vt:lpstr>Слайд 4</vt:lpstr>
      <vt:lpstr>Слайд 5</vt:lpstr>
      <vt:lpstr>Слайд 6</vt:lpstr>
      <vt:lpstr>Слайд 7</vt:lpstr>
      <vt:lpstr> Закрепление и развитие знаний о    географической науке. </vt:lpstr>
      <vt:lpstr>Слайд 9</vt:lpstr>
      <vt:lpstr>   Развитие географического мышления </vt:lpstr>
      <vt:lpstr>Слайд 11</vt:lpstr>
      <vt:lpstr>Слайд 12</vt:lpstr>
      <vt:lpstr>Связь с региональным компонентом; распространение опыта творческой деятельности учащихся</vt:lpstr>
      <vt:lpstr>Слайд 14</vt:lpstr>
      <vt:lpstr>Слайд 15</vt:lpstr>
      <vt:lpstr>Слайд 16</vt:lpstr>
      <vt:lpstr>В своей практике использую компьютерные презентации как источник учебной информации и наглядного пособия. Учебный процесс становится более интересным и увлекательным.  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в образовательном процессе методов саморазвития, самовоспитания, развития творческого потенциала обучающихся воспитанников посредством информационных технологий на уроках географии и во внеурочное время. </dc:title>
  <dc:creator>Денис</dc:creator>
  <cp:lastModifiedBy>User</cp:lastModifiedBy>
  <cp:revision>34</cp:revision>
  <dcterms:created xsi:type="dcterms:W3CDTF">2011-03-24T17:58:50Z</dcterms:created>
  <dcterms:modified xsi:type="dcterms:W3CDTF">2012-02-24T10:51:12Z</dcterms:modified>
</cp:coreProperties>
</file>