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72" r:id="rId13"/>
    <p:sldId id="271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Мәктәп программасында</a:t>
            </a:r>
            <a:r>
              <a:rPr lang="ru-RU" dirty="0" smtClean="0"/>
              <a:t> «процент» </a:t>
            </a:r>
            <a:r>
              <a:rPr lang="ru-RU" dirty="0" err="1" smtClean="0"/>
              <a:t>темасы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357694"/>
            <a:ext cx="7283224" cy="1785950"/>
          </a:xfrm>
        </p:spPr>
        <p:txBody>
          <a:bodyPr/>
          <a:lstStyle/>
          <a:p>
            <a:r>
              <a:rPr lang="ru-RU" dirty="0" err="1" smtClean="0"/>
              <a:t>Тикшеру</a:t>
            </a:r>
            <a:r>
              <a:rPr lang="ru-RU" dirty="0" smtClean="0"/>
              <a:t> </a:t>
            </a:r>
            <a:r>
              <a:rPr lang="ru-RU" dirty="0" err="1" smtClean="0"/>
              <a:t>эш</a:t>
            </a:r>
            <a:endParaRPr lang="ru-RU" dirty="0" smtClean="0"/>
          </a:p>
          <a:p>
            <a:r>
              <a:rPr lang="ru-RU" dirty="0" smtClean="0"/>
              <a:t>6 «в» </a:t>
            </a:r>
            <a:r>
              <a:rPr lang="ru-RU" dirty="0" err="1" smtClean="0"/>
              <a:t>сыйныф</a:t>
            </a:r>
            <a:r>
              <a:rPr lang="ru-RU" dirty="0" smtClean="0"/>
              <a:t> </a:t>
            </a:r>
            <a:r>
              <a:rPr lang="ru-RU" dirty="0" err="1" smtClean="0"/>
              <a:t>укучысы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Казимова Диана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Скачивание изображения: пейзаж, острова, Гавайи 532263 / Раз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8497" y="0"/>
            <a:ext cx="1096027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305800" cy="1143000"/>
          </a:xfrm>
        </p:spPr>
        <p:txBody>
          <a:bodyPr>
            <a:noAutofit/>
          </a:bodyPr>
          <a:lstStyle/>
          <a:p>
            <a:r>
              <a:rPr lang="ru-RU" sz="5400" i="1" dirty="0" err="1" smtClean="0">
                <a:solidFill>
                  <a:schemeClr val="bg1"/>
                </a:solidFill>
              </a:rPr>
              <a:t>Гаиләнең бюджетын</a:t>
            </a:r>
            <a:r>
              <a:rPr lang="ru-RU" sz="5400" i="1" dirty="0" smtClean="0">
                <a:solidFill>
                  <a:schemeClr val="bg1"/>
                </a:solidFill>
              </a:rPr>
              <a:t> </a:t>
            </a:r>
            <a:r>
              <a:rPr lang="ru-RU" sz="5400" i="1" dirty="0" err="1" smtClean="0">
                <a:solidFill>
                  <a:schemeClr val="bg1"/>
                </a:solidFill>
              </a:rPr>
              <a:t>тикшеру</a:t>
            </a:r>
            <a:r>
              <a:rPr lang="ru-RU" sz="5400" i="1" dirty="0" smtClean="0">
                <a:solidFill>
                  <a:schemeClr val="bg1"/>
                </a:solidFill>
              </a:rPr>
              <a:t>.</a:t>
            </a:r>
            <a:endParaRPr lang="ru-RU" sz="5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117059" cy="4656406"/>
        </p:xfrm>
        <a:graphic>
          <a:graphicData uri="http://schemas.openxmlformats.org/drawingml/2006/table">
            <a:tbl>
              <a:tblPr/>
              <a:tblGrid>
                <a:gridCol w="8117059"/>
              </a:tblGrid>
              <a:tr h="46564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00034" y="1928802"/>
          <a:ext cx="8191537" cy="4500594"/>
        </p:xfrm>
        <a:graphic>
          <a:graphicData uri="http://schemas.openxmlformats.org/drawingml/2006/table">
            <a:tbl>
              <a:tblPr/>
              <a:tblGrid>
                <a:gridCol w="564934"/>
                <a:gridCol w="1763063"/>
                <a:gridCol w="1005896"/>
                <a:gridCol w="738074"/>
                <a:gridCol w="1224286"/>
                <a:gridCol w="800322"/>
                <a:gridCol w="1388010"/>
                <a:gridCol w="706952"/>
              </a:tblGrid>
              <a:tr h="1227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п\п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tt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Гаилә</a:t>
                      </a:r>
                      <a:r>
                        <a:rPr lang="tt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әгъзәләре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tt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Эш</a:t>
                      </a:r>
                      <a:r>
                        <a:rPr lang="tt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хакы август аена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 %та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tt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Эш</a:t>
                      </a:r>
                      <a:r>
                        <a:rPr lang="tt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хакы сентябр</a:t>
                      </a:r>
                      <a:r>
                        <a:rPr lang="ru-RU" sz="18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аена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% та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tt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Эш</a:t>
                      </a:r>
                      <a:r>
                        <a:rPr lang="tt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хакы октябрь аена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%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та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tt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9 200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55,10%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10 100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55,20%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10 150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53 %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tt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Әни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7 500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44,9 %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8 200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44,8 %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9000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47 %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28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tt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Хисап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16 700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100%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18 300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100%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19150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0525" algn="l"/>
                          <a:tab pos="316738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 CYR"/>
                          <a:cs typeface="Times New Roman"/>
                        </a:rPr>
                        <a:t>100,00%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Скачивание изображения: пейзаж, острова, Гавайи 532263 / Раз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52" y="0"/>
            <a:ext cx="1200155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305800" cy="1143000"/>
          </a:xfrm>
        </p:spPr>
        <p:txBody>
          <a:bodyPr>
            <a:noAutofit/>
          </a:bodyPr>
          <a:lstStyle/>
          <a:p>
            <a:r>
              <a:rPr lang="tt-RU" sz="5400" dirty="0" smtClean="0">
                <a:solidFill>
                  <a:schemeClr val="bg1"/>
                </a:solidFill>
              </a:rPr>
              <a:t>Гаилә чыгымнарын бүлү- үзләштерү.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7" y="1071545"/>
          <a:ext cx="8501124" cy="5408760"/>
        </p:xfrm>
        <a:graphic>
          <a:graphicData uri="http://schemas.openxmlformats.org/drawingml/2006/table">
            <a:tbl>
              <a:tblPr/>
              <a:tblGrid>
                <a:gridCol w="446154"/>
                <a:gridCol w="2127365"/>
                <a:gridCol w="1064100"/>
                <a:gridCol w="791538"/>
                <a:gridCol w="1218243"/>
                <a:gridCol w="827262"/>
                <a:gridCol w="1181686"/>
                <a:gridCol w="844776"/>
              </a:tblGrid>
              <a:tr h="321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1400" b="0" dirty="0" smtClean="0">
                          <a:latin typeface="Verdana"/>
                        </a:rPr>
                        <a:t>Чыгымнар</a:t>
                      </a:r>
                      <a:endParaRPr lang="ru-RU" sz="1400" b="0" dirty="0"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август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в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сентябрь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в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октябрь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в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Торак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коммуналь</a:t>
                      </a:r>
                      <a:r>
                        <a:rPr lang="tt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хезмәтләре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(газ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)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очен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1396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8,4%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1396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7,6%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1396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7,3%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Электроэнергия</a:t>
                      </a:r>
                      <a:r>
                        <a:rPr lang="tt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очен түләу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78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0,5%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103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0,6%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91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0,5%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Телефонга</a:t>
                      </a:r>
                      <a:r>
                        <a:rPr lang="tt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 түләу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211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1,3%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169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0,9%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283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Кәрәзле</a:t>
                      </a:r>
                      <a:r>
                        <a:rPr lang="tt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 телефонга түләү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300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1,8%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300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1,6%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300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1,6%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Интернет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212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212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1,2%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212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1,1%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Ашау</a:t>
                      </a:r>
                      <a:r>
                        <a:rPr lang="tt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-эчү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5000сум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30%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5100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27,9%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5300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27,7%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Кием-салым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4000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2300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12,6%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3700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19%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Даруларга</a:t>
                      </a:r>
                      <a:r>
                        <a:rPr lang="tt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 чыгым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500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250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300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1,6%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tt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Юу-чистарту</a:t>
                      </a:r>
                      <a:r>
                        <a:rPr lang="tt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 чараларына чыгым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200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1,2%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0,5%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150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0,8%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tt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Башка төрле </a:t>
                      </a:r>
                      <a:r>
                        <a:rPr lang="tt-RU" sz="1400" baseline="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 чыгымнар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1000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1500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8,2%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1200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6,3%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Хисап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12 897,00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77,5%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11430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62,5%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12932сум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5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  <a:cs typeface="Times New Roman"/>
                        </a:rPr>
                        <a:t>67,4%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Пригодится Записи в рубрике Пригодится Дневник ГалинкаМалинка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</a:t>
            </a:r>
            <a:r>
              <a:rPr lang="tt-RU" dirty="0" smtClean="0">
                <a:solidFill>
                  <a:srgbClr val="FFC000"/>
                </a:solidFill>
              </a:rPr>
              <a:t>Игътибарыгыз өчен рәхмәт! 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         Про</a:t>
            </a:r>
            <a:r>
              <a:rPr lang="ru-RU" dirty="0" err="1" smtClean="0"/>
              <a:t>ц</a:t>
            </a:r>
            <a:r>
              <a:rPr lang="tt-RU" dirty="0" smtClean="0"/>
              <a:t>ентның тарихы</a:t>
            </a:r>
            <a:endParaRPr lang="ru-RU" dirty="0"/>
          </a:p>
        </p:txBody>
      </p:sp>
      <p:pic>
        <p:nvPicPr>
          <p:cNvPr id="6" name="Содержимое 5" descr="x_ce92597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57364"/>
            <a:ext cx="9144000" cy="5000635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/>
          <a:lstStyle/>
          <a:p>
            <a:pPr>
              <a:buNone/>
            </a:pPr>
            <a:r>
              <a:rPr lang="tt-RU" dirty="0" smtClean="0"/>
              <a:t>   Про</a:t>
            </a:r>
            <a:r>
              <a:rPr lang="ru-RU" dirty="0" smtClean="0"/>
              <a:t>цент с</a:t>
            </a:r>
            <a:r>
              <a:rPr lang="tt-RU" dirty="0" smtClean="0"/>
              <a:t>үзе  латин теленнән килеп чыккан. Латин теленнән тәр</a:t>
            </a:r>
            <a:r>
              <a:rPr lang="ru-RU" dirty="0" err="1" smtClean="0"/>
              <a:t>җемә иткәндә </a:t>
            </a:r>
            <a:r>
              <a:rPr lang="ru-RU" dirty="0" smtClean="0"/>
              <a:t>«сотая доля» </a:t>
            </a:r>
            <a:r>
              <a:rPr lang="ru-RU" dirty="0" err="1" smtClean="0"/>
              <a:t>дигәннне аңлата</a:t>
            </a:r>
            <a:r>
              <a:rPr lang="ru-RU" dirty="0" smtClean="0"/>
              <a:t>. 1685 </a:t>
            </a:r>
            <a:r>
              <a:rPr lang="ru-RU" dirty="0" err="1" smtClean="0"/>
              <a:t>елда</a:t>
            </a:r>
            <a:r>
              <a:rPr lang="ru-RU" dirty="0" smtClean="0"/>
              <a:t> Париж</a:t>
            </a:r>
            <a:r>
              <a:rPr lang="tt-RU" dirty="0" smtClean="0"/>
              <a:t> шәһәрендә“ Арифметика җитәкчелеге” дигән  бер китап чыгарганнар. Бу китапның бер җирендә “процент” турында язганнар. Элек “процент” сүзен</a:t>
            </a:r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en-US" dirty="0" err="1" smtClean="0"/>
              <a:t>cto</a:t>
            </a:r>
            <a:r>
              <a:rPr lang="ru-RU" dirty="0" smtClean="0"/>
              <a:t>» </a:t>
            </a:r>
            <a:r>
              <a:rPr lang="tt-RU" dirty="0" smtClean="0"/>
              <a:t>билгеләгәннәр. Әммма хәреф җыючы </a:t>
            </a:r>
            <a:r>
              <a:rPr lang="ru-RU" dirty="0" smtClean="0"/>
              <a:t>«</a:t>
            </a:r>
            <a:r>
              <a:rPr lang="en-US" dirty="0" err="1" smtClean="0"/>
              <a:t>cto</a:t>
            </a:r>
            <a:r>
              <a:rPr lang="ru-RU" dirty="0" smtClean="0"/>
              <a:t>» </a:t>
            </a:r>
            <a:r>
              <a:rPr lang="ru-RU" dirty="0" err="1" smtClean="0"/>
              <a:t>сузен</a:t>
            </a:r>
            <a:r>
              <a:rPr lang="ru-RU" dirty="0" smtClean="0"/>
              <a:t> % </a:t>
            </a:r>
            <a:r>
              <a:rPr lang="ru-RU" dirty="0" err="1" smtClean="0"/>
              <a:t>дип</a:t>
            </a:r>
            <a:r>
              <a:rPr lang="ru-RU" dirty="0" smtClean="0"/>
              <a:t> </a:t>
            </a:r>
            <a:r>
              <a:rPr lang="ru-RU" dirty="0" err="1" smtClean="0"/>
              <a:t>билгеләгән.</a:t>
            </a:r>
            <a:r>
              <a:rPr lang="ru-RU" dirty="0" smtClean="0"/>
              <a:t> </a:t>
            </a:r>
            <a:r>
              <a:rPr lang="ru-RU" dirty="0" err="1" smtClean="0"/>
              <a:t>Менә шуннан</a:t>
            </a:r>
            <a:r>
              <a:rPr lang="ru-RU" dirty="0" smtClean="0"/>
              <a:t> % </a:t>
            </a:r>
            <a:r>
              <a:rPr lang="ru-RU" dirty="0" err="1" smtClean="0"/>
              <a:t>килеп</a:t>
            </a:r>
            <a:r>
              <a:rPr lang="ru-RU" dirty="0" smtClean="0"/>
              <a:t> </a:t>
            </a:r>
            <a:r>
              <a:rPr lang="ru-RU" dirty="0" err="1" smtClean="0"/>
              <a:t>чыккан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yeko[235671](400x320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714752"/>
            <a:ext cx="6929486" cy="314324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Симон Стевин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Симон Стевин 1854 елда иң беренче булып процент таблицасын бастырган. Индейцлар 5 гасырда ук процентларны таныганннар. Нәк</a:t>
            </a:r>
            <a:r>
              <a:rPr lang="ru-RU" dirty="0" err="1" smtClean="0"/>
              <a:t>ъ</a:t>
            </a:r>
            <a:r>
              <a:rPr lang="tt-RU" dirty="0" smtClean="0"/>
              <a:t> Индия дәүләтендә иң беренче % килеп чыкты.</a:t>
            </a:r>
          </a:p>
          <a:p>
            <a:pPr>
              <a:buNone/>
            </a:pPr>
            <a:r>
              <a:rPr lang="tt-RU" dirty="0" smtClean="0"/>
              <a:t> Индиядан Европа илләренә күчте</a:t>
            </a:r>
          </a:p>
          <a:p>
            <a:pPr>
              <a:buNone/>
            </a:pPr>
            <a:r>
              <a:rPr lang="tt-RU" dirty="0" smtClean="0"/>
              <a:t> Һәм бөтен җир буйлап таралды. </a:t>
            </a:r>
            <a:endParaRPr lang="ru-RU" dirty="0"/>
          </a:p>
        </p:txBody>
      </p:sp>
      <p:pic>
        <p:nvPicPr>
          <p:cNvPr id="4" name="Рисунок 3" descr="schilder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857628"/>
            <a:ext cx="2357422" cy="2526792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tt-RU" dirty="0" smtClean="0"/>
              <a:t>               </a:t>
            </a:r>
            <a:r>
              <a:rPr lang="tt-RU" dirty="0" smtClean="0">
                <a:solidFill>
                  <a:srgbClr val="FF0000"/>
                </a:solidFill>
              </a:rPr>
              <a:t>Игътибар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err="1" smtClean="0"/>
              <a:t>Нәрсә ул</a:t>
            </a:r>
            <a:r>
              <a:rPr lang="ru-RU" dirty="0" smtClean="0"/>
              <a:t> процент?</a:t>
            </a:r>
          </a:p>
          <a:p>
            <a:pPr>
              <a:buNone/>
            </a:pPr>
            <a:r>
              <a:rPr lang="tt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Процент-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tt-RU" dirty="0" smtClean="0">
                <a:solidFill>
                  <a:schemeClr val="accent1">
                    <a:lumMod val="50000"/>
                  </a:schemeClr>
                </a:solidFill>
              </a:rPr>
              <a:t>                ул саннан йөздән бер өлеше.</a:t>
            </a:r>
          </a:p>
          <a:p>
            <a:pPr>
              <a:buNone/>
            </a:pPr>
            <a:r>
              <a:rPr lang="tt-RU" dirty="0" smtClean="0">
                <a:solidFill>
                  <a:srgbClr val="FF0000"/>
                </a:solidFill>
              </a:rPr>
              <a:t>                                1 % = 0,01 </a:t>
            </a:r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dirty="0" smtClean="0"/>
              <a:t>                  </a:t>
            </a:r>
            <a:r>
              <a:rPr lang="tt-RU" dirty="0" smtClean="0"/>
              <a:t>Процент </a:t>
            </a:r>
            <a:r>
              <a:rPr lang="tt-RU" dirty="0" smtClean="0"/>
              <a:t>менә шулай языла: </a:t>
            </a:r>
            <a:r>
              <a:rPr lang="tt-RU" dirty="0" smtClean="0">
                <a:solidFill>
                  <a:srgbClr val="FF0000"/>
                </a:solidFill>
              </a:rPr>
              <a:t>%</a:t>
            </a:r>
          </a:p>
          <a:p>
            <a:pPr>
              <a:buNone/>
            </a:pPr>
            <a:endParaRPr lang="tt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dirty="0" smtClean="0"/>
              <a:t>              </a:t>
            </a:r>
            <a:r>
              <a:rPr lang="tt-RU" b="1" dirty="0" smtClean="0"/>
              <a:t> </a:t>
            </a:r>
            <a:r>
              <a:rPr lang="tt-RU" dirty="0" smtClean="0"/>
              <a:t>          </a:t>
            </a:r>
          </a:p>
          <a:p>
            <a:pPr>
              <a:buNone/>
            </a:pPr>
            <a:endParaRPr lang="tt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Содержимое 3" descr="1347176158_achtu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928670"/>
            <a:ext cx="1386738" cy="1071570"/>
          </a:xfrm>
          <a:prstGeom prst="rect">
            <a:avLst/>
          </a:prstGeom>
        </p:spPr>
      </p:pic>
      <p:pic>
        <p:nvPicPr>
          <p:cNvPr id="6" name="Содержимое 3" descr="1347176158_achtu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857232"/>
            <a:ext cx="1386738" cy="107157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Процент белән эш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Процентны дробька әйләндерер өчен, % алып куерга һәм аны йөзгә  бүлергә кирәк:</a:t>
            </a:r>
          </a:p>
          <a:p>
            <a:pPr>
              <a:buNone/>
            </a:pPr>
            <a:r>
              <a:rPr lang="tt-RU" dirty="0" smtClean="0"/>
              <a:t>                             </a:t>
            </a:r>
            <a:r>
              <a:rPr lang="tt-RU" dirty="0" smtClean="0">
                <a:solidFill>
                  <a:srgbClr val="FF0000"/>
                </a:solidFill>
              </a:rPr>
              <a:t>27%= 27:100=0,27</a:t>
            </a:r>
          </a:p>
          <a:p>
            <a:pPr>
              <a:buNone/>
            </a:pPr>
            <a:r>
              <a:rPr lang="tt-RU" dirty="0" smtClean="0"/>
              <a:t>Дроб</a:t>
            </a:r>
            <a:r>
              <a:rPr lang="ru-RU" dirty="0" err="1" smtClean="0"/>
              <a:t>ь</a:t>
            </a:r>
            <a:r>
              <a:rPr lang="tt-RU" dirty="0" smtClean="0"/>
              <a:t>не процентка эйләндерер өчен, бу дроб</a:t>
            </a:r>
            <a:r>
              <a:rPr lang="ru-RU" dirty="0" err="1" smtClean="0"/>
              <a:t>ьне</a:t>
            </a:r>
            <a:r>
              <a:rPr lang="tt-RU" dirty="0" smtClean="0"/>
              <a:t> йөзгә тапкырларга һәм % куярга кирә</a:t>
            </a:r>
            <a:r>
              <a:rPr lang="ru-RU" dirty="0" smtClean="0"/>
              <a:t>к</a:t>
            </a:r>
            <a:r>
              <a:rPr lang="tt-RU" dirty="0" smtClean="0"/>
              <a:t>:</a:t>
            </a:r>
          </a:p>
          <a:p>
            <a:pPr>
              <a:buNone/>
            </a:pPr>
            <a:r>
              <a:rPr lang="tt-RU" dirty="0" smtClean="0"/>
              <a:t>                             </a:t>
            </a:r>
            <a:r>
              <a:rPr lang="tt-RU" dirty="0" smtClean="0">
                <a:solidFill>
                  <a:srgbClr val="FF0000"/>
                </a:solidFill>
              </a:rPr>
              <a:t>0,14=0,14*100%=14%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Процентларны кушу һәм 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t-RU" dirty="0" smtClean="0"/>
              <a:t>Процентларны кушып һәм алып була,ләкин                 процентны үз-узе белән генә. </a:t>
            </a:r>
          </a:p>
          <a:p>
            <a:pPr>
              <a:buNone/>
            </a:pPr>
            <a:r>
              <a:rPr lang="tt-RU" dirty="0" smtClean="0"/>
              <a:t>                  </a:t>
            </a:r>
            <a:r>
              <a:rPr lang="tt-RU" dirty="0" smtClean="0">
                <a:solidFill>
                  <a:srgbClr val="FF0000"/>
                </a:solidFill>
              </a:rPr>
              <a:t>1%+37%-25%=38%-25%=13%</a:t>
            </a:r>
          </a:p>
          <a:p>
            <a:pPr>
              <a:buNone/>
            </a:pPr>
            <a:r>
              <a:rPr lang="tt-RU" dirty="0" smtClean="0">
                <a:solidFill>
                  <a:srgbClr val="FF0000"/>
                </a:solidFill>
              </a:rPr>
              <a:t>                 95%-46%-9%=49%-9%=40%</a:t>
            </a:r>
          </a:p>
        </p:txBody>
      </p:sp>
      <p:pic>
        <p:nvPicPr>
          <p:cNvPr id="4" name="Рисунок 3" descr="plus-and-min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071942"/>
            <a:ext cx="4572032" cy="259174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Процентларны бүлү һәм тапкырлау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Процентларны берәр санга булү яки тапкырлау өчен, </a:t>
            </a:r>
          </a:p>
          <a:p>
            <a:pPr>
              <a:buNone/>
            </a:pPr>
            <a:r>
              <a:rPr lang="tt-RU" dirty="0" smtClean="0"/>
              <a:t>Иң беренче % дроб</a:t>
            </a:r>
            <a:r>
              <a:rPr lang="ru-RU" dirty="0" err="1" smtClean="0"/>
              <a:t>ь</a:t>
            </a:r>
            <a:r>
              <a:rPr lang="tt-RU" dirty="0" smtClean="0"/>
              <a:t>ка эйләндергә,ә аннан соң шул санга тапкырларга:</a:t>
            </a:r>
          </a:p>
          <a:p>
            <a:pPr>
              <a:buNone/>
            </a:pPr>
            <a:r>
              <a:rPr lang="tt-RU" dirty="0" smtClean="0"/>
              <a:t>                          </a:t>
            </a:r>
            <a:r>
              <a:rPr lang="tt-RU" dirty="0" smtClean="0">
                <a:solidFill>
                  <a:srgbClr val="FF0000"/>
                </a:solidFill>
              </a:rPr>
              <a:t>36*2%=36*0,02=0,72</a:t>
            </a:r>
          </a:p>
          <a:p>
            <a:pPr>
              <a:buNone/>
            </a:pPr>
            <a:r>
              <a:rPr lang="tt-RU" dirty="0" smtClean="0">
                <a:solidFill>
                  <a:srgbClr val="FF0000"/>
                </a:solidFill>
              </a:rPr>
              <a:t>                          50:50%=50:0,05=1000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567px-Division_Sign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286256"/>
            <a:ext cx="3429024" cy="1895474"/>
          </a:xfrm>
          <a:prstGeom prst="rect">
            <a:avLst/>
          </a:prstGeo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4357694"/>
            <a:ext cx="3000396" cy="1928826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Про</a:t>
            </a:r>
            <a:r>
              <a:rPr lang="ru-RU" dirty="0" err="1" smtClean="0"/>
              <a:t>ц</a:t>
            </a:r>
            <a:r>
              <a:rPr lang="tt-RU" dirty="0" smtClean="0"/>
              <a:t>ент мәс</a:t>
            </a:r>
            <a:r>
              <a:rPr lang="ru-RU" dirty="0" err="1" smtClean="0"/>
              <a:t>ь</a:t>
            </a:r>
            <a:r>
              <a:rPr lang="tt-RU" dirty="0" smtClean="0"/>
              <a:t>әләре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t-RU" dirty="0" smtClean="0"/>
              <a:t>  Беренче  мәс</a:t>
            </a:r>
            <a:r>
              <a:rPr lang="ru-RU" dirty="0" err="1" smtClean="0"/>
              <a:t>ь</a:t>
            </a:r>
            <a:r>
              <a:rPr lang="tt-RU" dirty="0" smtClean="0"/>
              <a:t>әләнең төре :</a:t>
            </a:r>
          </a:p>
          <a:p>
            <a:pPr>
              <a:buNone/>
            </a:pPr>
            <a:r>
              <a:rPr lang="tt-RU" dirty="0" smtClean="0"/>
              <a:t>  Тегүчеләр фабрикасында 1200 костюм теккәннәр.</a:t>
            </a:r>
          </a:p>
          <a:p>
            <a:pPr>
              <a:buNone/>
            </a:pPr>
            <a:r>
              <a:rPr lang="tt-RU" dirty="0" smtClean="0"/>
              <a:t>Шуның 32% ирләрнеке. Ничә ирләр костюмнары тегүчеләр фабрикасында теккәннәр?</a:t>
            </a:r>
          </a:p>
          <a:p>
            <a:pPr>
              <a:buNone/>
            </a:pPr>
            <a:r>
              <a:rPr lang="tt-RU" dirty="0" smtClean="0"/>
              <a:t>Чишү:</a:t>
            </a:r>
          </a:p>
          <a:p>
            <a:pPr>
              <a:buNone/>
            </a:pPr>
            <a:r>
              <a:rPr lang="tt-RU" dirty="0" smtClean="0"/>
              <a:t>1200=100% </a:t>
            </a:r>
          </a:p>
          <a:p>
            <a:pPr marL="514350" indent="-514350">
              <a:buNone/>
            </a:pPr>
            <a:r>
              <a:rPr lang="tt-RU" dirty="0" smtClean="0"/>
              <a:t>1) 1200:100=12(к)</a:t>
            </a:r>
          </a:p>
          <a:p>
            <a:pPr marL="514350" indent="-514350">
              <a:buNone/>
            </a:pPr>
            <a:r>
              <a:rPr lang="tt-RU" dirty="0" smtClean="0"/>
              <a:t>2) 12*32=384(к)</a:t>
            </a:r>
          </a:p>
          <a:p>
            <a:pPr marL="514350" indent="-514350">
              <a:buNone/>
            </a:pPr>
            <a:r>
              <a:rPr lang="tt-RU" dirty="0" smtClean="0"/>
              <a:t>Җавап: 384 костюм ирләргә теккәннәр.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8918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3571876"/>
            <a:ext cx="2643174" cy="3286124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591</Words>
  <PresentationFormat>Экран (4:3)</PresentationFormat>
  <Paragraphs>174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Мәктәп программасында «процент» темасы </vt:lpstr>
      <vt:lpstr>         Процентның тарихы</vt:lpstr>
      <vt:lpstr>Слайд 3</vt:lpstr>
      <vt:lpstr>Симон Стевин</vt:lpstr>
      <vt:lpstr>               Игътибар</vt:lpstr>
      <vt:lpstr>         Процент белән эш </vt:lpstr>
      <vt:lpstr>Процентларны кушу һәм алу</vt:lpstr>
      <vt:lpstr>Процентларны бүлү һәм тапкырлау</vt:lpstr>
      <vt:lpstr>Процент мәсьәләре</vt:lpstr>
      <vt:lpstr>Гаиләнең бюджетын тикшеру.</vt:lpstr>
      <vt:lpstr>Слайд 11</vt:lpstr>
      <vt:lpstr>Гаилә чыгымнарын бүлү- үзләштерү.</vt:lpstr>
      <vt:lpstr>Слайд 13</vt:lpstr>
      <vt:lpstr> Игътибарыгыз өчен рәхмәт!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Процентлар</dc:title>
  <dc:creator>Моё</dc:creator>
  <cp:lastModifiedBy>User</cp:lastModifiedBy>
  <cp:revision>36</cp:revision>
  <dcterms:created xsi:type="dcterms:W3CDTF">2015-01-23T13:57:08Z</dcterms:created>
  <dcterms:modified xsi:type="dcterms:W3CDTF">2015-02-10T18:41:36Z</dcterms:modified>
</cp:coreProperties>
</file>