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A71C3A-E67F-48DF-945E-E51DC99E3D91}" type="datetimeFigureOut">
              <a:rPr lang="ru-RU" smtClean="0"/>
              <a:t>21.09.2013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FBC656-2BB0-4DC8-8D47-79B0E7815B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048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FBC656-2BB0-4DC8-8D47-79B0E7815BA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6511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FBC656-2BB0-4DC8-8D47-79B0E7815BA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6382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8A17B-6175-47A3-96C3-CCF4BE6B49C4}" type="datetimeFigureOut">
              <a:rPr lang="ru-RU" smtClean="0"/>
              <a:t>21.09.2013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5C35C-7679-45E5-AFF9-B961D560C07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8A17B-6175-47A3-96C3-CCF4BE6B49C4}" type="datetimeFigureOut">
              <a:rPr lang="ru-RU" smtClean="0"/>
              <a:t>21.09.2013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5C35C-7679-45E5-AFF9-B961D560C0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8A17B-6175-47A3-96C3-CCF4BE6B49C4}" type="datetimeFigureOut">
              <a:rPr lang="ru-RU" smtClean="0"/>
              <a:t>21.09.2013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5C35C-7679-45E5-AFF9-B961D560C0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8A17B-6175-47A3-96C3-CCF4BE6B49C4}" type="datetimeFigureOut">
              <a:rPr lang="ru-RU" smtClean="0"/>
              <a:t>21.09.2013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5C35C-7679-45E5-AFF9-B961D560C0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8A17B-6175-47A3-96C3-CCF4BE6B49C4}" type="datetimeFigureOut">
              <a:rPr lang="ru-RU" smtClean="0"/>
              <a:t>21.09.2013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335C35C-7679-45E5-AFF9-B961D560C07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8A17B-6175-47A3-96C3-CCF4BE6B49C4}" type="datetimeFigureOut">
              <a:rPr lang="ru-RU" smtClean="0"/>
              <a:t>21.09.2013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5C35C-7679-45E5-AFF9-B961D560C0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8A17B-6175-47A3-96C3-CCF4BE6B49C4}" type="datetimeFigureOut">
              <a:rPr lang="ru-RU" smtClean="0"/>
              <a:t>21.09.2013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5C35C-7679-45E5-AFF9-B961D560C0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8A17B-6175-47A3-96C3-CCF4BE6B49C4}" type="datetimeFigureOut">
              <a:rPr lang="ru-RU" smtClean="0"/>
              <a:t>21.09.2013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5C35C-7679-45E5-AFF9-B961D560C0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8A17B-6175-47A3-96C3-CCF4BE6B49C4}" type="datetimeFigureOut">
              <a:rPr lang="ru-RU" smtClean="0"/>
              <a:t>21.09.2013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5C35C-7679-45E5-AFF9-B961D560C0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8A17B-6175-47A3-96C3-CCF4BE6B49C4}" type="datetimeFigureOut">
              <a:rPr lang="ru-RU" smtClean="0"/>
              <a:t>21.09.2013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5C35C-7679-45E5-AFF9-B961D560C0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8A17B-6175-47A3-96C3-CCF4BE6B49C4}" type="datetimeFigureOut">
              <a:rPr lang="ru-RU" smtClean="0"/>
              <a:t>21.09.2013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5C35C-7679-45E5-AFF9-B961D560C0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8D8A17B-6175-47A3-96C3-CCF4BE6B49C4}" type="datetimeFigureOut">
              <a:rPr lang="ru-RU" smtClean="0"/>
              <a:t>21.09.2013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335C35C-7679-45E5-AFF9-B961D560C07E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19716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Проект</a:t>
            </a:r>
            <a:br>
              <a:rPr lang="ru-RU" dirty="0" smtClean="0"/>
            </a:br>
            <a:r>
              <a:rPr lang="ru-RU" dirty="0" smtClean="0"/>
              <a:t>«Роль книги в становлении личности ребёнка»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4797152"/>
            <a:ext cx="8489032" cy="1728192"/>
          </a:xfrm>
        </p:spPr>
        <p:txBody>
          <a:bodyPr>
            <a:normAutofit/>
          </a:bodyPr>
          <a:lstStyle/>
          <a:p>
            <a:pPr algn="r"/>
            <a:r>
              <a:rPr lang="ru-RU" sz="1800" dirty="0" smtClean="0"/>
              <a:t>Проект выполнили:</a:t>
            </a:r>
          </a:p>
          <a:p>
            <a:pPr algn="r"/>
            <a:r>
              <a:rPr lang="ru-RU" sz="1800" dirty="0" smtClean="0"/>
              <a:t>Высоцкая В.В.</a:t>
            </a:r>
          </a:p>
          <a:p>
            <a:pPr algn="r"/>
            <a:r>
              <a:rPr lang="ru-RU" sz="1800" dirty="0" err="1" smtClean="0"/>
              <a:t>Кисленко</a:t>
            </a:r>
            <a:r>
              <a:rPr lang="ru-RU" sz="1800" dirty="0" smtClean="0"/>
              <a:t> Т.И.</a:t>
            </a:r>
          </a:p>
          <a:p>
            <a:r>
              <a:rPr lang="ru-RU" sz="1800" dirty="0" err="1" smtClean="0"/>
              <a:t>г.Ржев</a:t>
            </a:r>
            <a:endParaRPr lang="ru-RU" sz="1800" dirty="0" smtClean="0"/>
          </a:p>
          <a:p>
            <a:r>
              <a:rPr lang="ru-RU" sz="1800" dirty="0" smtClean="0"/>
              <a:t> 2013</a:t>
            </a:r>
            <a:endParaRPr lang="ru-RU" sz="18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clrChange>
              <a:clrFrom>
                <a:srgbClr val="FBFBF9"/>
              </a:clrFrom>
              <a:clrTo>
                <a:srgbClr val="FBFB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3" y="4077072"/>
            <a:ext cx="3995936" cy="2780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26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78098"/>
          </a:xfrm>
        </p:spPr>
        <p:txBody>
          <a:bodyPr>
            <a:normAutofit/>
          </a:bodyPr>
          <a:lstStyle/>
          <a:p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08720"/>
            <a:ext cx="9108504" cy="4709160"/>
          </a:xfrm>
        </p:spPr>
        <p:txBody>
          <a:bodyPr>
            <a:normAutofit/>
          </a:bodyPr>
          <a:lstStyle/>
          <a:p>
            <a:pPr marL="137160" indent="0" eaLnBrk="0" hangingPunct="0">
              <a:buNone/>
            </a:pPr>
            <a:r>
              <a:rPr lang="ru-RU" sz="2400" dirty="0" smtClean="0">
                <a:solidFill>
                  <a:schemeClr val="tx2">
                    <a:lumMod val="25000"/>
                  </a:schemeClr>
                </a:solidFill>
              </a:rPr>
              <a:t>   В последнее время наблюдается тенденция уменьшения числа читающих детей, в то время, как книга играет очень важное значение в развитии ребёнка и в становлении личности. Дети всё чаще предпочитают компьютер и телевизор, которые не развивают воображение и память, в отличие от книг.</a:t>
            </a:r>
          </a:p>
          <a:p>
            <a:pPr marL="137160" indent="0" eaLnBrk="0" hangingPunct="0">
              <a:buNone/>
            </a:pPr>
            <a:r>
              <a:rPr lang="ru-RU" sz="2400" dirty="0" smtClean="0">
                <a:solidFill>
                  <a:schemeClr val="tx2">
                    <a:lumMod val="25000"/>
                  </a:schemeClr>
                </a:solidFill>
              </a:rPr>
              <a:t>   Родители </a:t>
            </a:r>
            <a:r>
              <a:rPr lang="ru-RU" sz="2400" dirty="0">
                <a:solidFill>
                  <a:schemeClr val="tx2">
                    <a:lumMod val="25000"/>
                  </a:schemeClr>
                </a:solidFill>
              </a:rPr>
              <a:t>для детей – первые учителя. Родителям суждено заложить первые кирпичики в фундамент сознания детей</a:t>
            </a:r>
            <a:r>
              <a:rPr lang="ru-RU" sz="2400" dirty="0" smtClean="0">
                <a:solidFill>
                  <a:schemeClr val="tx2">
                    <a:lumMod val="25000"/>
                  </a:schemeClr>
                </a:solidFill>
              </a:rPr>
              <a:t>. Именно чтение вслух прививает детям любовь к книге, даёт понимание того, что в книге можно найти ответы на любые вопросы. 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" y="4414873"/>
            <a:ext cx="2453603" cy="24536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5648" y="4335518"/>
            <a:ext cx="3168352" cy="2510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1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4149080"/>
            <a:ext cx="4716016" cy="270892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778098"/>
          </a:xfrm>
        </p:spPr>
        <p:txBody>
          <a:bodyPr/>
          <a:lstStyle/>
          <a:p>
            <a:r>
              <a:rPr lang="ru-RU" dirty="0" smtClean="0"/>
              <a:t>Проблема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836712"/>
            <a:ext cx="8856984" cy="5472648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   К сожалению современные родители стали мало времени уделять чтению книг своим детям. А именно от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родителей, в первую очередь, зависит, научится ли ребенок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думать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, мыслить, фантазировать, и будет ли у ребенка всю жизнь желание получать новые знания, искать ответы на вопросы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pPr marL="137160" indent="0">
              <a:buNone/>
            </a:pP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   Исследования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показали, что дети, которым родители читали до школы, учатся лучше. Такие же результаты были у детей, имевших доступ к книгам и энциклопедиям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. Это ещё раз подтверждает необходимость чтения детям вслух с раннего детства.</a:t>
            </a:r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76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8686800" y="274638"/>
            <a:ext cx="205680" cy="2740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688672"/>
          </a:xfrm>
        </p:spPr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Цель</a:t>
            </a:r>
            <a:endParaRPr lang="ru-RU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137160" indent="0" algn="ctr"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Формирование интереса и любви у детей к книгам и чтению.</a:t>
            </a:r>
          </a:p>
          <a:p>
            <a:pPr marL="137160" indent="0">
              <a:buNone/>
            </a:pPr>
            <a:endParaRPr lang="ru-RU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137160" indent="0">
              <a:buNone/>
            </a:pPr>
            <a:endParaRPr lang="ru-RU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1) Воспитывать интерес и бережное отношение детей к книгам.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2) Развитие речи, эмпатии, умение пересказывать, инсценированные сказки.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3) Познакомить детей с историей возникновения книги, развивать у них познавательные способности.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4) Возродить в семье традицию чтения детям литературы.</a:t>
            </a: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95936" y="1628800"/>
            <a:ext cx="130843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Задачи</a:t>
            </a:r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009843"/>
            <a:ext cx="2195736" cy="2821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705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Предполагаемые результаты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1) Дети будут с удовольствием слушать чтение новых произведений, эмоционально откликаться на содержание, самостоятельно инсценировать знакомые сказки. </a:t>
            </a:r>
          </a:p>
          <a:p>
            <a:pPr marL="137160" indent="0"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2) Родители примут активное участие в круглом столе «семейные традиции» и в ходе проделанной работы станут активными читателями детской библиотеки. В семьях возродится добрая традиция чтения книг своим детям.</a:t>
            </a:r>
          </a:p>
          <a:p>
            <a:pPr marL="137160" indent="0"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3) Продукты деятельности: книжки-самоделки «Наши любимые сказки», выставки детских книг, конкурс «Самые активные читатели нашего садика».</a:t>
            </a: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clrChange>
              <a:clrFrom>
                <a:srgbClr val="FEFCFD"/>
              </a:clrFrom>
              <a:clrTo>
                <a:srgbClr val="FEFC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1904" y="4595813"/>
            <a:ext cx="3912096" cy="2262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50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Фотоматериалы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848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32440" y="274638"/>
            <a:ext cx="154360" cy="2740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72648"/>
          </a:xfrm>
        </p:spPr>
        <p:txBody>
          <a:bodyPr/>
          <a:lstStyle/>
          <a:p>
            <a:pPr marL="13716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472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Литература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0236"/>
            <a:ext cx="8229600" cy="4251051"/>
          </a:xfrm>
        </p:spPr>
        <p:txBody>
          <a:bodyPr>
            <a:normAutofit/>
          </a:bodyPr>
          <a:lstStyle/>
          <a:p>
            <a:pPr>
              <a:buFontTx/>
              <a:buChar char="•"/>
            </a:pPr>
            <a:r>
              <a:rPr lang="ru-RU" sz="2000" dirty="0"/>
              <a:t>Белинский В.Г. О детских книгах // Собр. соч. – М., 1978</a:t>
            </a:r>
          </a:p>
          <a:p>
            <a:pPr>
              <a:buFontTx/>
              <a:buChar char="•"/>
            </a:pPr>
            <a:r>
              <a:rPr lang="ru-RU" sz="2000" dirty="0"/>
              <a:t>Грищенко З.А. Ты детям сказку расскажи. Методика приобщения детей к чтению. –М.. 2003</a:t>
            </a:r>
          </a:p>
          <a:p>
            <a:pPr>
              <a:buFontTx/>
              <a:buChar char="•"/>
            </a:pPr>
            <a:r>
              <a:rPr lang="ru-RU" sz="2000" dirty="0"/>
              <a:t>Гурович Л.М. Ребенок и книга – </a:t>
            </a:r>
            <a:r>
              <a:rPr lang="ru-RU" sz="2000" dirty="0" err="1"/>
              <a:t>Спб</a:t>
            </a:r>
            <a:r>
              <a:rPr lang="ru-RU" sz="2000" dirty="0"/>
              <a:t>., 1996</a:t>
            </a:r>
          </a:p>
          <a:p>
            <a:pPr>
              <a:buFontTx/>
              <a:buChar char="•"/>
            </a:pPr>
            <a:r>
              <a:rPr lang="ru-RU" sz="2000" dirty="0"/>
              <a:t>Дунаева Н. О значении </a:t>
            </a:r>
            <a:r>
              <a:rPr lang="ru-RU" sz="2000" dirty="0" err="1"/>
              <a:t>худ.литературы</a:t>
            </a:r>
            <a:r>
              <a:rPr lang="ru-RU" sz="2000" dirty="0"/>
              <a:t> в формировании личности ребенка.//Дошкольное воспитание. – 2009 №1</a:t>
            </a:r>
          </a:p>
          <a:p>
            <a:pPr>
              <a:buFontTx/>
              <a:buChar char="•"/>
            </a:pPr>
            <a:r>
              <a:rPr lang="ru-RU" sz="2000" dirty="0"/>
              <a:t>Ушакова О.С. Развитие речи дошкольников. –  М., 2001</a:t>
            </a:r>
          </a:p>
          <a:p>
            <a:pPr>
              <a:buFontTx/>
              <a:buChar char="•"/>
            </a:pPr>
            <a:r>
              <a:rPr lang="ru-RU" sz="2000" dirty="0" err="1"/>
              <a:t>Флерина</a:t>
            </a:r>
            <a:r>
              <a:rPr lang="ru-RU" sz="2000" dirty="0"/>
              <a:t> Е.А. Живое слово дошкольнику. Учебное пособие для </a:t>
            </a:r>
            <a:r>
              <a:rPr lang="ru-RU" sz="2000" dirty="0" err="1"/>
              <a:t>дошк</a:t>
            </a:r>
            <a:r>
              <a:rPr lang="ru-RU" sz="2000" dirty="0"/>
              <a:t>. педучилищ и воспитателей детских садов. М.: </a:t>
            </a:r>
            <a:r>
              <a:rPr lang="ru-RU" sz="2000" dirty="0" err="1"/>
              <a:t>Учпедгиз</a:t>
            </a:r>
            <a:r>
              <a:rPr lang="ru-RU" sz="2000" dirty="0"/>
              <a:t>, </a:t>
            </a:r>
            <a:r>
              <a:rPr lang="ru-RU" sz="2000" dirty="0" smtClean="0"/>
              <a:t>1945</a:t>
            </a:r>
          </a:p>
          <a:p>
            <a:pPr>
              <a:buFontTx/>
              <a:buChar char="•"/>
            </a:pPr>
            <a:r>
              <a:rPr lang="en-US" sz="2000" dirty="0" smtClean="0"/>
              <a:t>http</a:t>
            </a:r>
            <a:r>
              <a:rPr lang="en-US" sz="2000" dirty="0"/>
              <a:t>://</a:t>
            </a:r>
            <a:r>
              <a:rPr lang="en-US" sz="2000" dirty="0" smtClean="0"/>
              <a:t>www.nanya.ru</a:t>
            </a:r>
            <a:endParaRPr lang="ru-RU" sz="2000" dirty="0" smtClean="0"/>
          </a:p>
          <a:p>
            <a:pPr>
              <a:buFontTx/>
              <a:buChar char="•"/>
            </a:pPr>
            <a:r>
              <a:rPr lang="en-US" sz="2000" dirty="0"/>
              <a:t>http</a:t>
            </a:r>
            <a:r>
              <a:rPr lang="en-US" sz="2000"/>
              <a:t>://</a:t>
            </a:r>
            <a:r>
              <a:rPr lang="en-US" sz="2000" smtClean="0"/>
              <a:t>doshvozrast.ru</a:t>
            </a:r>
            <a:endParaRPr lang="ru-RU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0"/>
            <a:ext cx="2060575" cy="172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617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6727" y="620688"/>
            <a:ext cx="8229600" cy="1930226"/>
          </a:xfrm>
        </p:spPr>
        <p:txBody>
          <a:bodyPr>
            <a:normAutofit/>
          </a:bodyPr>
          <a:lstStyle/>
          <a:p>
            <a:r>
              <a:rPr lang="ru-RU" sz="5400" dirty="0" smtClean="0"/>
              <a:t>Спасибо за внимание!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52320" y="5805264"/>
            <a:ext cx="1234480" cy="648072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clrChange>
              <a:clrFrom>
                <a:srgbClr val="EDEFEE"/>
              </a:clrFrom>
              <a:clrTo>
                <a:srgbClr val="EDEFE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2204864"/>
            <a:ext cx="3435438" cy="4621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13">
      <a:dk1>
        <a:srgbClr val="FFA3FF"/>
      </a:dk1>
      <a:lt1>
        <a:srgbClr val="FFCBF5"/>
      </a:lt1>
      <a:dk2>
        <a:srgbClr val="FFC1FF"/>
      </a:dk2>
      <a:lt2>
        <a:srgbClr val="FF9999"/>
      </a:lt2>
      <a:accent1>
        <a:srgbClr val="FFFF00"/>
      </a:accent1>
      <a:accent2>
        <a:srgbClr val="FFFF00"/>
      </a:accent2>
      <a:accent3>
        <a:srgbClr val="6666FF"/>
      </a:accent3>
      <a:accent4>
        <a:srgbClr val="68007F"/>
      </a:accent4>
      <a:accent5>
        <a:srgbClr val="FFC1FF"/>
      </a:accent5>
      <a:accent6>
        <a:srgbClr val="F1B2FF"/>
      </a:accent6>
      <a:hlink>
        <a:srgbClr val="FFD4F7"/>
      </a:hlink>
      <a:folHlink>
        <a:srgbClr val="FFB2F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115</TotalTime>
  <Words>452</Words>
  <Application>Microsoft Office PowerPoint</Application>
  <PresentationFormat>Экран (4:3)</PresentationFormat>
  <Paragraphs>41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Проект «Роль книги в становлении личности ребёнка»</vt:lpstr>
      <vt:lpstr>Актуальность</vt:lpstr>
      <vt:lpstr>Проблема</vt:lpstr>
      <vt:lpstr> </vt:lpstr>
      <vt:lpstr>Предполагаемые результаты</vt:lpstr>
      <vt:lpstr>Фотоматериалы</vt:lpstr>
      <vt:lpstr> </vt:lpstr>
      <vt:lpstr>Литература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«Роль книги в становлении личности ребёнка»</dc:title>
  <dc:creator>VIN</dc:creator>
  <cp:lastModifiedBy>VIN</cp:lastModifiedBy>
  <cp:revision>14</cp:revision>
  <dcterms:created xsi:type="dcterms:W3CDTF">2013-09-21T17:59:01Z</dcterms:created>
  <dcterms:modified xsi:type="dcterms:W3CDTF">2013-09-21T19:54:31Z</dcterms:modified>
</cp:coreProperties>
</file>