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7" r:id="rId4"/>
    <p:sldId id="281" r:id="rId5"/>
    <p:sldId id="287" r:id="rId6"/>
    <p:sldId id="288" r:id="rId7"/>
    <p:sldId id="289" r:id="rId8"/>
    <p:sldId id="290" r:id="rId9"/>
    <p:sldId id="278" r:id="rId10"/>
    <p:sldId id="260" r:id="rId11"/>
    <p:sldId id="285" r:id="rId12"/>
    <p:sldId id="291" r:id="rId13"/>
    <p:sldId id="294" r:id="rId14"/>
    <p:sldId id="292" r:id="rId15"/>
    <p:sldId id="276" r:id="rId16"/>
    <p:sldId id="275" r:id="rId17"/>
    <p:sldId id="295" r:id="rId18"/>
    <p:sldId id="296" r:id="rId19"/>
    <p:sldId id="297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Май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Артистические способности</c:v>
                </c:pt>
                <c:pt idx="1">
                  <c:v>Творческие способности</c:v>
                </c:pt>
                <c:pt idx="2">
                  <c:v>Эмоциональное развитие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6.6</c:v>
                </c:pt>
                <c:pt idx="1">
                  <c:v>26.6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Артистические способности</c:v>
                </c:pt>
                <c:pt idx="1">
                  <c:v>Творческие способности</c:v>
                </c:pt>
                <c:pt idx="2">
                  <c:v>Эмоциональное развитие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26.6</c:v>
                </c:pt>
                <c:pt idx="1">
                  <c:v>13.4</c:v>
                </c:pt>
                <c:pt idx="2">
                  <c:v>13.4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Артистические способности</c:v>
                </c:pt>
                <c:pt idx="1">
                  <c:v>Творческие способности</c:v>
                </c:pt>
                <c:pt idx="2">
                  <c:v>Эмоциональное развитие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66.599999999999994</c:v>
                </c:pt>
                <c:pt idx="1">
                  <c:v>60</c:v>
                </c:pt>
                <c:pt idx="2">
                  <c:v>66.599999999999994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765056"/>
        <c:axId val="30766592"/>
      </c:barChart>
      <c:catAx>
        <c:axId val="30765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30766592"/>
        <c:crosses val="autoZero"/>
        <c:auto val="1"/>
        <c:lblAlgn val="ctr"/>
        <c:lblOffset val="100"/>
        <c:noMultiLvlLbl val="0"/>
      </c:catAx>
      <c:valAx>
        <c:axId val="30766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7650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12/16/2014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97152"/>
            <a:ext cx="4839072" cy="172819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buClrTx/>
              <a:buSzPct val="65000"/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Музыкальный руководитель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МДОБУ Детский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сад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№4  «Алёнушка»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SzPct val="65000"/>
              <a:defRPr/>
            </a:pP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Серга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Юлия Сергеевна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5229200"/>
          </a:xfrm>
        </p:spPr>
        <p:txBody>
          <a:bodyPr/>
          <a:lstStyle/>
          <a:p>
            <a:pPr lvl="0" defTabSz="449263" fontAlgn="base">
              <a:lnSpc>
                <a:spcPct val="135000"/>
              </a:lnSpc>
              <a:spcAft>
                <a:spcPct val="0"/>
              </a:spcAft>
              <a:defRPr/>
            </a:pPr>
            <a:r>
              <a:rPr lang="ru-RU" sz="3200" b="1" spc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  <a:ea typeface="SimSun" charset="-122"/>
                <a:cs typeface="+mn-cs"/>
              </a:rPr>
              <a:t>РАЗВИТИЕ ТВОРЧЕСКИХ СПОСОБНОСТЕЙ ДЕТЕЙ СРЕДСТВАМИ ТЕАТРАЛИЗОВАННОЙ </a:t>
            </a:r>
            <a:r>
              <a:rPr lang="ru-RU" sz="32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  <a:ea typeface="SimSun" charset="-122"/>
                <a:cs typeface="+mn-cs"/>
              </a:rPr>
              <a:t>ДЕЯТЕЛЬНОСТИ.</a:t>
            </a:r>
            <a:r>
              <a:rPr lang="ru-RU" sz="3200" b="1" spc="0" dirty="0">
                <a:ln>
                  <a:noFill/>
                </a:ln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  <a:ea typeface="SimSun" charset="-122"/>
                <a:cs typeface="+mn-cs"/>
              </a:rPr>
              <a:t/>
            </a:r>
            <a:br>
              <a:rPr lang="ru-RU" sz="3200" b="1" spc="0" dirty="0">
                <a:ln>
                  <a:noFill/>
                </a:ln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  <a:ea typeface="SimSun" charset="-122"/>
                <a:cs typeface="+mn-cs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3304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4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49712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«ребенок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такой, каков он есть»: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проявлять терпимость, поддерживать ребенка, проявлять к нему свою любовь;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«каждый ребенок неповторим и уникален»: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создавать такие условия, чтобы малыш мог проявить свою уникальность, показать свои способности;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каждый ребенок - творческая личность»: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стимулировать творческие проявления, формировать способы творческой деятельности;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ребенок успешный, желающий, умелый»: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создавать ситуацию успешности, вызывать желание творить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;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«от простого - к сложному»: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от первых проявлений - к яркому расцвету способностей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;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праздник среди будней»: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театр - всегда праздник, радость, веселье. Ощущение праздничности освещает повседневную жизнь яркими впечатлениями и наполняет ее новыми чувствами и мыслями.</a:t>
            </a:r>
          </a:p>
          <a:p>
            <a:pPr>
              <a:lnSpc>
                <a:spcPct val="8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charset="2"/>
              <a:buChar char=""/>
              <a:defRPr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79208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     </a:t>
            </a:r>
            <a:br>
              <a:rPr lang="ru-RU" sz="4400" b="1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ru-RU" sz="4400" b="1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/>
            </a:r>
            <a:br>
              <a:rPr lang="ru-RU" sz="4400" b="1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ru-RU" sz="4400" b="1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/>
            </a:r>
            <a:br>
              <a:rPr lang="ru-RU" sz="4400" b="1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ru-RU" sz="4400" b="1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/>
            </a:r>
            <a:br>
              <a:rPr lang="ru-RU" sz="4400" b="1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ru-RU" sz="4400" b="1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/>
            </a:r>
            <a:br>
              <a:rPr lang="ru-RU" sz="4400" b="1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ru-RU" sz="4400" b="1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 </a:t>
            </a:r>
            <a:r>
              <a:rPr lang="ru-RU" sz="4400" b="1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    </a:t>
            </a:r>
            <a:r>
              <a:rPr lang="en-US" sz="4400" b="1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/>
            </a:r>
            <a:br>
              <a:rPr lang="en-US" sz="4400" b="1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en-US" sz="4400" b="1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/>
            </a:r>
            <a:br>
              <a:rPr lang="en-US" sz="4400" b="1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en-US" sz="4400" b="1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   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Концептуальные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идеи</a:t>
            </a: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:</a:t>
            </a:r>
            <a:r>
              <a:rPr lang="ru-RU" sz="4400" i="1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/>
            </a:r>
            <a:br>
              <a:rPr lang="ru-RU" sz="4400" i="1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en-US" sz="4400" i="1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7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960440" cy="108012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endParaRPr lang="ru-RU" sz="2800" dirty="0"/>
          </a:p>
          <a:p>
            <a:pPr algn="ctr">
              <a:lnSpc>
                <a:spcPct val="60000"/>
              </a:lnSpc>
            </a:pPr>
            <a:r>
              <a:rPr lang="ru-RU" sz="2800" dirty="0">
                <a:solidFill>
                  <a:srgbClr val="0033CC"/>
                </a:solidFill>
                <a:latin typeface="Times New Roman" pitchFamily="18" charset="0"/>
              </a:rPr>
              <a:t>Воспитатель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3970784" cy="34066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kern="0" dirty="0" smtClean="0">
                <a:solidFill>
                  <a:srgbClr val="0033CC"/>
                </a:solidFill>
                <a:latin typeface="Times New Roman" pitchFamily="18" charset="0"/>
              </a:rPr>
              <a:t>Создание предметно пространственной среды;</a:t>
            </a:r>
            <a:endParaRPr lang="ru-RU" sz="2000" b="1" kern="0" dirty="0">
              <a:solidFill>
                <a:srgbClr val="0033CC"/>
              </a:solidFill>
              <a:latin typeface="Times New Roman" pitchFamily="18" charset="0"/>
            </a:endParaRPr>
          </a:p>
          <a:p>
            <a:pPr lv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kern="0" dirty="0" smtClean="0">
                <a:solidFill>
                  <a:srgbClr val="0033CC"/>
                </a:solidFill>
                <a:latin typeface="Times New Roman" pitchFamily="18" charset="0"/>
              </a:rPr>
              <a:t>Знакомство с художественным произведением</a:t>
            </a:r>
            <a:r>
              <a:rPr lang="ru-RU" sz="2000" b="1" kern="0" dirty="0">
                <a:solidFill>
                  <a:srgbClr val="0033CC"/>
                </a:solidFill>
                <a:latin typeface="Times New Roman" pitchFamily="18" charset="0"/>
              </a:rPr>
              <a:t>,  </a:t>
            </a:r>
            <a:r>
              <a:rPr lang="ru-RU" sz="2000" b="1" kern="0" dirty="0" smtClean="0">
                <a:solidFill>
                  <a:srgbClr val="0033CC"/>
                </a:solidFill>
                <a:latin typeface="Times New Roman" pitchFamily="18" charset="0"/>
              </a:rPr>
              <a:t>разучивание текста;</a:t>
            </a:r>
            <a:endParaRPr lang="ru-RU" sz="2000" b="1" kern="0" dirty="0">
              <a:solidFill>
                <a:srgbClr val="0033CC"/>
              </a:solidFill>
              <a:latin typeface="Times New Roman" pitchFamily="18" charset="0"/>
            </a:endParaRPr>
          </a:p>
          <a:p>
            <a:pPr lv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kern="0" dirty="0" smtClean="0">
                <a:solidFill>
                  <a:srgbClr val="0033CC"/>
                </a:solidFill>
                <a:latin typeface="Times New Roman" pitchFamily="18" charset="0"/>
              </a:rPr>
              <a:t>Помощь в изготовление </a:t>
            </a:r>
            <a:r>
              <a:rPr lang="ru-RU" sz="2000" b="1" kern="0" dirty="0">
                <a:solidFill>
                  <a:srgbClr val="0033CC"/>
                </a:solidFill>
                <a:latin typeface="Times New Roman" pitchFamily="18" charset="0"/>
              </a:rPr>
              <a:t>атрибутов, </a:t>
            </a:r>
            <a:r>
              <a:rPr lang="ru-RU" sz="2000" b="1" kern="0" dirty="0" smtClean="0">
                <a:solidFill>
                  <a:srgbClr val="0033CC"/>
                </a:solidFill>
                <a:latin typeface="Times New Roman" pitchFamily="18" charset="0"/>
              </a:rPr>
              <a:t>декораций,</a:t>
            </a:r>
            <a:r>
              <a:rPr lang="ru-RU" sz="2000" kern="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33CC"/>
                </a:solidFill>
                <a:latin typeface="Times New Roman" pitchFamily="18" charset="0"/>
              </a:rPr>
              <a:t>пригласительных билетов;</a:t>
            </a:r>
            <a:endParaRPr lang="ru-RU" sz="2000" b="1" kern="0" dirty="0">
              <a:solidFill>
                <a:srgbClr val="0033CC"/>
              </a:solidFill>
              <a:latin typeface="Times New Roman" pitchFamily="18" charset="0"/>
            </a:endParaRPr>
          </a:p>
          <a:p>
            <a:pPr lv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kern="0" dirty="0" smtClean="0">
                <a:solidFill>
                  <a:srgbClr val="0033CC"/>
                </a:solidFill>
                <a:latin typeface="Times New Roman" pitchFamily="18" charset="0"/>
              </a:rPr>
              <a:t>Экскурсия </a:t>
            </a:r>
            <a:r>
              <a:rPr lang="ru-RU" sz="2000" b="1" kern="0" dirty="0">
                <a:solidFill>
                  <a:srgbClr val="0033CC"/>
                </a:solidFill>
                <a:latin typeface="Times New Roman" pitchFamily="18" charset="0"/>
              </a:rPr>
              <a:t>в </a:t>
            </a:r>
            <a:r>
              <a:rPr lang="ru-RU" sz="2000" b="1" kern="0" dirty="0" smtClean="0">
                <a:solidFill>
                  <a:srgbClr val="0033CC"/>
                </a:solidFill>
                <a:latin typeface="Times New Roman" pitchFamily="18" charset="0"/>
              </a:rPr>
              <a:t>театр. Ознакомительная беседа</a:t>
            </a:r>
            <a:r>
              <a:rPr lang="ru-RU" sz="2000" b="1" kern="0" dirty="0">
                <a:solidFill>
                  <a:srgbClr val="0033CC"/>
                </a:solidFill>
                <a:latin typeface="Times New Roman" pitchFamily="18" charset="0"/>
              </a:rPr>
              <a:t>. Обсуждение </a:t>
            </a:r>
            <a:r>
              <a:rPr lang="ru-RU" sz="2000" b="1" kern="0" dirty="0" smtClean="0">
                <a:solidFill>
                  <a:srgbClr val="0033CC"/>
                </a:solidFill>
                <a:latin typeface="Times New Roman" pitchFamily="18" charset="0"/>
              </a:rPr>
              <a:t>спектакля.</a:t>
            </a:r>
            <a:r>
              <a:rPr lang="ru-RU" sz="2000" kern="0" dirty="0" smtClean="0">
                <a:solidFill>
                  <a:srgbClr val="0033CC"/>
                </a:solidFill>
                <a:latin typeface="Arial"/>
              </a:rPr>
              <a:t>  </a:t>
            </a:r>
            <a:endParaRPr lang="ru-RU" sz="2000" b="1" kern="0" dirty="0">
              <a:solidFill>
                <a:srgbClr val="0033CC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16016" y="2708920"/>
            <a:ext cx="3972372" cy="340660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45720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Техника речи: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Работа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над речевым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   дыханием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Над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связной речью;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Грамматическим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строем,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    темпом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ритмом</a:t>
            </a:r>
            <a:r>
              <a:rPr lang="ru-RU" sz="2000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речи;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  над интонационной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выразительностью.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kern="0" spc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Взаимодействие </a:t>
            </a:r>
            <a:br>
              <a:rPr lang="ru-RU" sz="2800" b="1" kern="0" spc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2800" b="1" kern="0" spc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музыкального руководителя с</a:t>
            </a:r>
            <a:br>
              <a:rPr lang="ru-RU" sz="2800" b="1" kern="0" spc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2800" b="1" kern="0" spc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педагогическим коллективом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484784"/>
            <a:ext cx="4028256" cy="10081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800" dirty="0">
                <a:solidFill>
                  <a:srgbClr val="0033CC"/>
                </a:solidFill>
                <a:latin typeface="Times New Roman" pitchFamily="18" charset="0"/>
              </a:rPr>
              <a:t>Учитель-логопед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0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5240" cy="972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Сотрудничество с родителями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2058" y="1844824"/>
            <a:ext cx="3527425" cy="774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itchFamily="18" charset="0"/>
              </a:rPr>
              <a:t>Выступление на родительских собраниях</a:t>
            </a:r>
            <a:endParaRPr lang="ru-RU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41719" y="3021346"/>
            <a:ext cx="35274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itchFamily="18" charset="0"/>
              </a:rPr>
              <a:t>Индивидуальное консультирование</a:t>
            </a:r>
            <a:endParaRPr lang="ru-RU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2058" y="4488182"/>
            <a:ext cx="3527425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itchFamily="18" charset="0"/>
              </a:rPr>
              <a:t>Папки-передвижки</a:t>
            </a:r>
            <a:endParaRPr lang="ru-RU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20072" y="1827362"/>
            <a:ext cx="3543300" cy="792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</a:rPr>
              <a:t>Изготовление атрибутов, костюмов, декораций</a:t>
            </a:r>
            <a:endParaRPr lang="ru-RU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220072" y="2996951"/>
            <a:ext cx="3529012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itchFamily="18" charset="0"/>
              </a:rPr>
              <a:t>Тематические выставки</a:t>
            </a:r>
            <a:endParaRPr lang="ru-RU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234160" y="4075431"/>
            <a:ext cx="3615308" cy="10817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itchFamily="18" charset="0"/>
              </a:rPr>
              <a:t>Участие в праздниках, развлечениях театрализованных представлениях, досугах</a:t>
            </a:r>
            <a:endParaRPr lang="ru-RU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72000" y="1268760"/>
            <a:ext cx="561776" cy="1007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924244" y="1268760"/>
            <a:ext cx="647756" cy="1007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72001" y="1268760"/>
            <a:ext cx="561775" cy="35051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572000" y="1268760"/>
            <a:ext cx="561776" cy="2088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891288" y="1228398"/>
            <a:ext cx="692518" cy="20553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869144" y="1210478"/>
            <a:ext cx="694096" cy="35051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11560" y="2835772"/>
            <a:ext cx="33843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Настольный театр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«Репка»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88371" y="2782088"/>
            <a:ext cx="33843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Кукольный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театр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«Теремок»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467544" y="6272057"/>
            <a:ext cx="2952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Театр на фланели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«Колобок»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5471549" y="6272056"/>
            <a:ext cx="2989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Пальчиковый театр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32" y="153055"/>
            <a:ext cx="3576956" cy="268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478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39" y="3429000"/>
            <a:ext cx="3547449" cy="26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3" y="3393008"/>
            <a:ext cx="3643425" cy="273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400"/>
            <a:ext cx="7632848" cy="6123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Русская народная сказка «Курочка Ряба»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4098" name="Picture 2" descr="C:\Users\Администратор\Desktop\Новая папка (3)\P4211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4" y="1088462"/>
            <a:ext cx="3602848" cy="27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Новая папка (3)\P4211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88462"/>
            <a:ext cx="3696781" cy="277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Новая папка (3)\P42114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38136"/>
            <a:ext cx="3623232" cy="27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Desktop\Новая папка (3)\ц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67596"/>
            <a:ext cx="3583952" cy="268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SzPct val="65000"/>
              <a:buNone/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Педагогический анализ деятельности  проводится 2 раза в год (вводный - в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сентябрь, 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итоговый - в мае). 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buSzPct val="65000"/>
              <a:buNone/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Цель: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выявление уровня развития музыкально-театрализованной деятельности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детей.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SzPct val="65000"/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Метод диагностического обследования: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наблюдение за детьми в процессе музыкально-театрализованной деятельности и посредством специально подобранных заданий.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49263" fontAlgn="base">
              <a:spcAft>
                <a:spcPct val="0"/>
              </a:spcAft>
              <a:defRPr/>
            </a:pPr>
            <a:r>
              <a:rPr lang="ru-RU" sz="2800" b="1" spc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  <a:ea typeface="SimSun" pitchFamily="2" charset="-122"/>
                <a:cs typeface="Arial" charset="0"/>
              </a:rPr>
              <a:t> </a:t>
            </a:r>
            <a:r>
              <a:rPr lang="ru-RU" sz="28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  <a:ea typeface="SimSun" pitchFamily="2" charset="-122"/>
                <a:cs typeface="Arial" charset="0"/>
              </a:rPr>
              <a:t>        Отслеживание </a:t>
            </a:r>
            <a:r>
              <a:rPr lang="ru-RU" sz="2800" b="1" spc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  <a:ea typeface="SimSun" pitchFamily="2" charset="-122"/>
                <a:cs typeface="Arial" charset="0"/>
              </a:rPr>
              <a:t>результатов</a:t>
            </a:r>
            <a:r>
              <a:rPr lang="ru-RU" sz="2800" b="1" spc="0" dirty="0">
                <a:ln>
                  <a:noFill/>
                </a:ln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  <a:ea typeface="SimSun" pitchFamily="2" charset="-122"/>
                <a:cs typeface="Arial" charset="0"/>
              </a:rPr>
              <a:t/>
            </a:r>
            <a:br>
              <a:rPr lang="ru-RU" sz="2800" b="1" spc="0" dirty="0">
                <a:ln>
                  <a:noFill/>
                </a:ln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  <a:ea typeface="SimSun" pitchFamily="2" charset="-122"/>
                <a:cs typeface="Arial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1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>
            <a:noAutofit/>
          </a:bodyPr>
          <a:lstStyle/>
          <a:p>
            <a:pPr lvl="0" algn="ctr" defTabSz="449263" fontAlgn="base">
              <a:spcAft>
                <a:spcPct val="0"/>
              </a:spcAft>
              <a:defRPr/>
            </a:pPr>
            <a:r>
              <a:rPr lang="en-US" sz="28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 </a:t>
            </a:r>
            <a:r>
              <a:rPr lang="ru-RU" sz="20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Определение уровня развития театральных навыков и умений детей </a:t>
            </a:r>
            <a:r>
              <a:rPr lang="en-US" sz="20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/>
            </a:r>
            <a:br>
              <a:rPr lang="en-US" sz="20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</a:br>
            <a:r>
              <a:rPr lang="en-US" sz="2000" b="1" spc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 </a:t>
            </a:r>
            <a:r>
              <a:rPr lang="en-US" sz="20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 </a:t>
            </a:r>
            <a:r>
              <a:rPr lang="ru-RU" sz="20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за 201</a:t>
            </a:r>
            <a:r>
              <a:rPr lang="en-US" sz="20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3</a:t>
            </a:r>
            <a:r>
              <a:rPr lang="ru-RU" sz="20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 </a:t>
            </a:r>
            <a:r>
              <a:rPr lang="ru-RU" sz="2000" b="1" spc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– </a:t>
            </a:r>
            <a:r>
              <a:rPr lang="ru-RU" sz="20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201</a:t>
            </a:r>
            <a:r>
              <a:rPr lang="en-US" sz="20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4</a:t>
            </a:r>
            <a:r>
              <a:rPr lang="ru-RU" sz="20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 </a:t>
            </a:r>
            <a:r>
              <a:rPr lang="ru-RU" sz="2000" b="1" spc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учебный год</a:t>
            </a:r>
            <a:r>
              <a:rPr lang="ru-RU" sz="2000" b="1" spc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>. </a:t>
            </a:r>
            <a:r>
              <a:rPr lang="ru-RU" sz="4400" b="1" spc="0" dirty="0">
                <a:ln>
                  <a:noFill/>
                </a:ln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  <a:t/>
            </a:r>
            <a:br>
              <a:rPr lang="ru-RU" sz="4400" b="1" spc="0" dirty="0">
                <a:ln>
                  <a:noFill/>
                </a:ln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SimSun" pitchFamily="2" charset="-122"/>
                <a:cs typeface="Arial" charset="0"/>
              </a:rPr>
            </a:br>
            <a:endParaRPr lang="ru-RU" sz="40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02" y="1412776"/>
            <a:ext cx="63618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06934858"/>
              </p:ext>
            </p:extLst>
          </p:nvPr>
        </p:nvGraphicFramePr>
        <p:xfrm>
          <a:off x="1979712" y="3717032"/>
          <a:ext cx="5976664" cy="315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1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976664"/>
          </a:xfrm>
        </p:spPr>
        <p:txBody>
          <a:bodyPr>
            <a:normAutofit/>
          </a:bodyPr>
          <a:lstStyle/>
          <a:p>
            <a:pPr marL="6350" indent="22225" algn="just">
              <a:lnSpc>
                <a:spcPct val="8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в процессе театрализованной деятельности </a:t>
            </a:r>
          </a:p>
          <a:p>
            <a:pPr marL="463550" indent="-457200" algn="just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расширились и углубились знания детей об окружающем мире;</a:t>
            </a:r>
          </a:p>
          <a:p>
            <a:pPr marL="463550" indent="-457200" algn="just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расширился словарный запас детей, появились навыки выразительной и связной речи;</a:t>
            </a:r>
          </a:p>
          <a:p>
            <a:pPr marL="463550" indent="-457200" algn="just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дети стали более раскованными, появилось желание участвовать в играх-драматизациях, в театральных постановках;</a:t>
            </a:r>
          </a:p>
          <a:p>
            <a:pPr marL="463550" indent="-457200" algn="just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между детьми установились отношения сотрудничества и взаимопомощи, появилось чувство коллективизма;</a:t>
            </a:r>
          </a:p>
          <a:p>
            <a:pPr marL="463550" indent="-457200" algn="just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привлечение родителей к созданию атрибутов, костюмов, декораций также сыграло положительную роль: взрослые и дети стали ощущать себя единым коллективом, увлечённым важным делом.</a:t>
            </a:r>
          </a:p>
          <a:p>
            <a:pPr marL="0" indent="0">
              <a:buClr>
                <a:srgbClr val="002060"/>
              </a:buCl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Достигнуты следующие результаты: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Продолжить </a:t>
            </a:r>
            <a:r>
              <a:rPr lang="ru-RU" sz="2800" dirty="0">
                <a:solidFill>
                  <a:srgbClr val="002060"/>
                </a:solidFill>
              </a:rPr>
              <a:t>знакомство детей с различными видами театра.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Поэтапное освоение детьми различных видов творчества.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Разнообразить </a:t>
            </a:r>
            <a:r>
              <a:rPr lang="ru-RU" sz="2800" dirty="0">
                <a:solidFill>
                  <a:srgbClr val="002060"/>
                </a:solidFill>
              </a:rPr>
              <a:t>методы и приемы обучения с учетом индивидуальных особенностей детей.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Совершенствование </a:t>
            </a:r>
            <a:r>
              <a:rPr lang="ru-RU" sz="2800" dirty="0">
                <a:solidFill>
                  <a:srgbClr val="002060"/>
                </a:solidFill>
              </a:rPr>
              <a:t>артистических навыков детей посредством переживания и воплощения образов в сказках.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Создание </a:t>
            </a:r>
            <a:r>
              <a:rPr lang="ru-RU" sz="2800" dirty="0">
                <a:solidFill>
                  <a:srgbClr val="002060"/>
                </a:solidFill>
              </a:rPr>
              <a:t>театрального коллектива.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Работать </a:t>
            </a:r>
            <a:r>
              <a:rPr lang="ru-RU" sz="2800" dirty="0">
                <a:solidFill>
                  <a:srgbClr val="002060"/>
                </a:solidFill>
              </a:rPr>
              <a:t>над повышением своего профессионального и творческого уровня.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Привлечение </a:t>
            </a:r>
            <a:r>
              <a:rPr lang="ru-RU" sz="2800" dirty="0">
                <a:solidFill>
                  <a:srgbClr val="002060"/>
                </a:solidFill>
              </a:rPr>
              <a:t>родителей воспитанников к активному участию в процессе подготовки и показа спектакля (родители – исполнители взрослых ролей).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Перспектива на будущее: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24800" cy="1080120"/>
          </a:xfrm>
        </p:spPr>
        <p:txBody>
          <a:bodyPr/>
          <a:lstStyle/>
          <a:p>
            <a:pPr algn="ctr"/>
            <a:r>
              <a:rPr lang="ru-RU" sz="4000" b="1" kern="0" spc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Трудности: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7783016" cy="4176464"/>
          </a:xfrm>
        </p:spPr>
        <p:txBody>
          <a:bodyPr/>
          <a:lstStyle/>
          <a:p>
            <a:pPr marL="463550" lvl="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</a:pPr>
            <a:r>
              <a:rPr lang="ru-RU" sz="2800" kern="0" spc="0" dirty="0">
                <a:solidFill>
                  <a:srgbClr val="002060"/>
                </a:solidFill>
                <a:latin typeface="Times New Roman" pitchFamily="18" charset="0"/>
              </a:rPr>
              <a:t>недостаточное оснащение предметно-развивающей среды;</a:t>
            </a:r>
          </a:p>
          <a:p>
            <a:pPr marL="463550" lvl="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</a:pPr>
            <a:r>
              <a:rPr lang="ru-RU" sz="2800" kern="0" spc="0" dirty="0">
                <a:solidFill>
                  <a:srgbClr val="002060"/>
                </a:solidFill>
                <a:latin typeface="Times New Roman" pitchFamily="18" charset="0"/>
              </a:rPr>
              <a:t>индивидуальные особенности детей;</a:t>
            </a:r>
          </a:p>
          <a:p>
            <a:pPr marL="463550" lvl="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</a:pPr>
            <a:r>
              <a:rPr lang="ru-RU" sz="2800" kern="0" spc="0" dirty="0">
                <a:solidFill>
                  <a:srgbClr val="002060"/>
                </a:solidFill>
                <a:latin typeface="Times New Roman" pitchFamily="18" charset="0"/>
              </a:rPr>
              <a:t>различный уровень психического развития, коммуникативных способностей;</a:t>
            </a:r>
          </a:p>
          <a:p>
            <a:pPr marL="463550" lvl="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</a:pPr>
            <a:r>
              <a:rPr lang="ru-RU" sz="2800" kern="0" spc="0" dirty="0">
                <a:solidFill>
                  <a:srgbClr val="002060"/>
                </a:solidFill>
                <a:latin typeface="Times New Roman" pitchFamily="18" charset="0"/>
              </a:rPr>
              <a:t>некоторые дети предпочитают оставаться зрителями.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89512" y="188640"/>
            <a:ext cx="4830960" cy="572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"Театр – искусство прекрасное.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но 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облагораживает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,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воспитывает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человека.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Тот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, кто любит театр по - настоящему,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всегда уносит из него запас мудрости и  доброты”. 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                    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К.С.Станиславский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3200" dirty="0"/>
          </a:p>
        </p:txBody>
      </p:sp>
      <p:pic>
        <p:nvPicPr>
          <p:cNvPr id="1026" name="Picture 2" descr="C:\Users\Администратор\Downloads\pho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81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12603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истратор\Desktop\Новая папка (3)\P4211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964155" cy="44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2060"/>
                </a:solidFill>
              </a:rPr>
              <a:t>Театрализованная деятельность позволяет развивать чувства, глубокие переживания и открытия ребёнка, приобщает его к духовным ценностям. Развивает память, мышление, воображение, внимание; позволяет обогащать и активизировать словарь детей, что является важным средством для подготовки детей к обучению в школе.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555555"/>
                </a:solidFill>
                <a:latin typeface="Arial"/>
                <a:ea typeface="Times New Roman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                     </a:t>
            </a:r>
            <a:br>
              <a:rPr lang="en-US" sz="4400" b="1" dirty="0" smtClean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/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400" b="1" dirty="0" smtClean="0">
                <a:solidFill>
                  <a:srgbClr val="0070C0"/>
                </a:solidFill>
              </a:rPr>
              <a:t>                     </a:t>
            </a:r>
            <a:r>
              <a:rPr lang="ru-RU" sz="4400" b="1" dirty="0" smtClean="0">
                <a:solidFill>
                  <a:srgbClr val="002060"/>
                </a:solidFill>
              </a:rPr>
              <a:t>Актуальность </a:t>
            </a:r>
            <a:r>
              <a:rPr lang="ru-RU" sz="4400" b="1" dirty="0">
                <a:solidFill>
                  <a:srgbClr val="FF0000"/>
                </a:solidFill>
              </a:rPr>
              <a:t/>
            </a:r>
            <a:br>
              <a:rPr lang="ru-RU" sz="4400" b="1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6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75240" cy="1584176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6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Цель: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spc="0" dirty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/>
            </a:r>
            <a:br>
              <a:rPr lang="ru-RU" sz="3200" spc="0" dirty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3963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Создание  оптимальных условий для развития  эмоционально-волевой, познавательной, двигательной сферы, речи,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развитие позитивных качеств личности каждого ребенка.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4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32859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20000"/>
              </a:lnSpc>
              <a:buClr>
                <a:srgbClr val="00206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/>
                <a:cs typeface="Times New Roman"/>
              </a:rPr>
              <a:t>Создавать условия для реализации творческих способностей (музыкальных, танцевальных, артистических);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206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/>
                <a:cs typeface="Times New Roman"/>
              </a:rPr>
              <a:t>Формирование основных навыков актерского мастерства (навыков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/>
                <a:cs typeface="Times New Roman"/>
              </a:rPr>
              <a:t>кукловождения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/>
                <a:cs typeface="Times New Roman"/>
              </a:rPr>
              <a:t>, умение принимать на себя роль и действовать в соответствии со сценарием, строить монолог, диалог от имени своего героя, формирование чувства сцены).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206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/>
                <a:cs typeface="Times New Roman"/>
              </a:rPr>
              <a:t>Обогащение словарного запаса детей;</a:t>
            </a:r>
          </a:p>
          <a:p>
            <a:pPr marL="342900" lvl="0" indent="-342900">
              <a:buClr>
                <a:srgbClr val="00206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/>
                <a:cs typeface="Times New Roman"/>
              </a:rPr>
              <a:t>Развитие нравственно-коммуникативных и волевых качеств личности: общительности, доброты, отзывчивости, вежливости, умения довести дело до конца;</a:t>
            </a:r>
          </a:p>
          <a:p>
            <a:pPr marL="342900" lvl="0" indent="-342900">
              <a:buClr>
                <a:srgbClr val="00206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/>
                <a:cs typeface="Times New Roman"/>
              </a:rPr>
              <a:t>Поддерживание желания участвовать в праздниках и развлечениях, чувствовать себя свободно и раскованно в любой обстановке;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206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/>
                <a:cs typeface="Times New Roman"/>
              </a:rPr>
              <a:t> Воспитывать у дошкольников интерес к музыкально-театрализованной деятельности.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Задачи: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139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47260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рассматривание иллюстраций, открыток, посвящённых театру, рассказ о театре, о театральных профессиях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просмотр кукольных спектаклей, поставленных силами воспитателей и родителей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отражение </a:t>
            </a:r>
            <a:r>
              <a:rPr lang="ru-RU" dirty="0">
                <a:solidFill>
                  <a:srgbClr val="002060"/>
                </a:solidFill>
              </a:rPr>
              <a:t>своих впечатлений в самостоятельном художественном творчестве: рисовании, лепке, разыгрывании сценок в детском саду и дома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выполнение </a:t>
            </a:r>
            <a:r>
              <a:rPr lang="ru-RU" dirty="0">
                <a:solidFill>
                  <a:srgbClr val="002060"/>
                </a:solidFill>
              </a:rPr>
              <a:t>различных творческих заданий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элементы </a:t>
            </a:r>
            <a:r>
              <a:rPr lang="ru-RU" dirty="0" err="1">
                <a:solidFill>
                  <a:srgbClr val="002060"/>
                </a:solidFill>
              </a:rPr>
              <a:t>психогимнастики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работа </a:t>
            </a:r>
            <a:r>
              <a:rPr lang="ru-RU" dirty="0">
                <a:solidFill>
                  <a:srgbClr val="002060"/>
                </a:solidFill>
              </a:rPr>
              <a:t>с пиктограммами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игры </a:t>
            </a:r>
            <a:r>
              <a:rPr lang="ru-RU" dirty="0">
                <a:solidFill>
                  <a:srgbClr val="002060"/>
                </a:solidFill>
              </a:rPr>
              <a:t>с элементами театрализации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игры </a:t>
            </a:r>
            <a:r>
              <a:rPr lang="ru-RU" dirty="0">
                <a:solidFill>
                  <a:srgbClr val="002060"/>
                </a:solidFill>
              </a:rPr>
              <a:t>– этюды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обыгрывание </a:t>
            </a:r>
            <a:r>
              <a:rPr lang="ru-RU" dirty="0">
                <a:solidFill>
                  <a:srgbClr val="002060"/>
                </a:solidFill>
              </a:rPr>
              <a:t>стихотворений;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обыгрывание </a:t>
            </a:r>
            <a:r>
              <a:rPr lang="ru-RU" dirty="0">
                <a:solidFill>
                  <a:srgbClr val="002060"/>
                </a:solidFill>
              </a:rPr>
              <a:t>ситуативных игр-историй с элементами театрализации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пересказ </a:t>
            </a:r>
            <a:r>
              <a:rPr lang="ru-RU" dirty="0">
                <a:solidFill>
                  <a:srgbClr val="002060"/>
                </a:solidFill>
              </a:rPr>
              <a:t>сказок с использованием </a:t>
            </a:r>
            <a:r>
              <a:rPr lang="ru-RU" dirty="0" err="1" smtClean="0">
                <a:solidFill>
                  <a:srgbClr val="002060"/>
                </a:solidFill>
              </a:rPr>
              <a:t>мнемотаблиц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</a:rPr>
              <a:t>Методы и приёмы: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400"/>
            <a:ext cx="7632848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Мнемотаблицы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Picture 3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052736"/>
            <a:ext cx="2159000" cy="2209800"/>
          </a:xfrm>
          <a:prstGeom prst="rect">
            <a:avLst/>
          </a:prstGeom>
          <a:ln>
            <a:solidFill>
              <a:srgbClr val="D7FF65"/>
            </a:solidFill>
          </a:ln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3526" y="3213100"/>
            <a:ext cx="2808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«У страха глаза велики»</a:t>
            </a:r>
          </a:p>
        </p:txBody>
      </p:sp>
      <p:pic>
        <p:nvPicPr>
          <p:cNvPr id="14" name="Picture 10" descr="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47973"/>
            <a:ext cx="2159000" cy="2214563"/>
          </a:xfrm>
          <a:prstGeom prst="rect">
            <a:avLst/>
          </a:prstGeom>
          <a:noFill/>
          <a:ln w="9525">
            <a:solidFill>
              <a:srgbClr val="D7FF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491880" y="3141663"/>
            <a:ext cx="245718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«Петушок и бобовое</a:t>
            </a:r>
          </a:p>
          <a:p>
            <a:pPr algn="ctr"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зернышко»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444209" y="3288952"/>
            <a:ext cx="252028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Заюшкина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избушка»</a:t>
            </a:r>
          </a:p>
        </p:txBody>
      </p:sp>
      <p:pic>
        <p:nvPicPr>
          <p:cNvPr id="3080" name="Picture 8" descr="C:\Users\Администратор\Downloads\69105024d31eef760d5b35bb14004fe8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6" y="1052737"/>
            <a:ext cx="2180002" cy="21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Администратор\Downloads\c66d8688086ac49391313d458d3db3ea.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93" y="3794037"/>
            <a:ext cx="2210446" cy="22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979713" y="6073540"/>
            <a:ext cx="21124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«Курочка Ряба»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083" name="Picture 11" descr="C:\Users\Администратор\Downloads\imgpre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96" y="3765494"/>
            <a:ext cx="2289599" cy="22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084167" y="6073540"/>
            <a:ext cx="1631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«Репка»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ru-RU" sz="32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</a:rPr>
              <a:t>Наглядно-дидактические пособия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12" descr="DSC02626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40053"/>
            <a:ext cx="45243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DSC02656"/>
          <p:cNvPicPr>
            <a:picLocks noChangeAspect="1" noChangeArrowheads="1"/>
          </p:cNvPicPr>
          <p:nvPr/>
        </p:nvPicPr>
        <p:blipFill>
          <a:blip r:embed="rId3">
            <a:lum bright="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96219">
            <a:off x="512706" y="1477965"/>
            <a:ext cx="3254261" cy="2440294"/>
          </a:xfrm>
          <a:prstGeom prst="rect">
            <a:avLst/>
          </a:prstGeom>
          <a:noFill/>
        </p:spPr>
      </p:pic>
      <p:pic>
        <p:nvPicPr>
          <p:cNvPr id="5" name="Picture 7" descr="DSC02658"/>
          <p:cNvPicPr>
            <a:picLocks noChangeAspect="1" noChangeArrowheads="1"/>
          </p:cNvPicPr>
          <p:nvPr/>
        </p:nvPicPr>
        <p:blipFill>
          <a:blip r:embed="rId4">
            <a:lum bright="-12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01873">
            <a:off x="5439106" y="1598623"/>
            <a:ext cx="3224212" cy="2417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552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Clr>
                <a:srgbClr val="002060"/>
              </a:buCl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Этапы:</a:t>
            </a: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I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этап - Организационный (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сентябрь 20</a:t>
            </a:r>
            <a:r>
              <a:rPr lang="en-US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13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 г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.) </a:t>
            </a:r>
            <a:endParaRPr lang="ru-RU" sz="3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II этап - Диагностический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(октябрь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– декабрь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20</a:t>
            </a:r>
            <a:r>
              <a:rPr lang="en-US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13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г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.) </a:t>
            </a:r>
            <a:endParaRPr lang="ru-RU" sz="3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III этап - Практический (январь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20</a:t>
            </a:r>
            <a:r>
              <a:rPr lang="en-US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13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г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. – апрель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20</a:t>
            </a:r>
            <a:r>
              <a:rPr lang="en-US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15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г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.) </a:t>
            </a:r>
            <a:endParaRPr lang="ru-RU" sz="2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IV этап – Обобщающий (май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20</a:t>
            </a:r>
            <a:r>
              <a:rPr lang="en-US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15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г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.) </a:t>
            </a:r>
            <a:endParaRPr lang="ru-RU" sz="3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555555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  <a:ea typeface="Times New Roman"/>
                <a:cs typeface="Times New Roman"/>
              </a:rPr>
              <a:t>Продолжительность работы</a:t>
            </a:r>
            <a:r>
              <a:rPr lang="ru-RU" sz="4800" dirty="0">
                <a:latin typeface="Calibri"/>
                <a:ea typeface="Calibri"/>
                <a:cs typeface="Times New Roman"/>
              </a:rPr>
              <a:t/>
            </a:r>
            <a:br>
              <a:rPr lang="ru-RU" sz="4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3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2676</TotalTime>
  <Words>879</Words>
  <Application>Microsoft Office PowerPoint</Application>
  <PresentationFormat>Экран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РАЗВИТИЕ ТВОРЧЕСКИХ СПОСОБНОСТЕЙ ДЕТЕЙ СРЕДСТВАМИ ТЕАТРАЛИЗОВАННОЙ ДЕЯТЕЛЬНОСТИ. </vt:lpstr>
      <vt:lpstr>Презентация PowerPoint</vt:lpstr>
      <vt:lpstr>                                            Актуальность  </vt:lpstr>
      <vt:lpstr>Цель:   </vt:lpstr>
      <vt:lpstr> Задачи:</vt:lpstr>
      <vt:lpstr>Методы и приёмы: </vt:lpstr>
      <vt:lpstr>Мнемотаблицы</vt:lpstr>
      <vt:lpstr>Наглядно-дидактические пособия</vt:lpstr>
      <vt:lpstr> Продолжительность работы </vt:lpstr>
      <vt:lpstr>                     Концептуальные идеи:  </vt:lpstr>
      <vt:lpstr>Взаимодействие  музыкального руководителя с  педагогическим коллективом</vt:lpstr>
      <vt:lpstr>Сотрудничество с родителями</vt:lpstr>
      <vt:lpstr>Презентация PowerPoint</vt:lpstr>
      <vt:lpstr>Русская народная сказка «Курочка Ряба»</vt:lpstr>
      <vt:lpstr>         Отслеживание результатов </vt:lpstr>
      <vt:lpstr> Определение уровня развития театральных навыков и умений детей    за 2013 – 2014 учебный год.  </vt:lpstr>
      <vt:lpstr>Достигнуты следующие результаты:</vt:lpstr>
      <vt:lpstr>Перспектива на будущее:</vt:lpstr>
      <vt:lpstr>Трудности: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88</cp:revision>
  <dcterms:created xsi:type="dcterms:W3CDTF">2014-12-03T02:21:32Z</dcterms:created>
  <dcterms:modified xsi:type="dcterms:W3CDTF">2014-12-16T12:02:45Z</dcterms:modified>
</cp:coreProperties>
</file>