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97" r:id="rId4"/>
    <p:sldId id="298" r:id="rId5"/>
    <p:sldId id="289" r:id="rId6"/>
    <p:sldId id="299" r:id="rId7"/>
    <p:sldId id="308" r:id="rId8"/>
    <p:sldId id="326" r:id="rId9"/>
    <p:sldId id="325" r:id="rId10"/>
    <p:sldId id="293" r:id="rId11"/>
    <p:sldId id="294" r:id="rId12"/>
    <p:sldId id="296" r:id="rId13"/>
    <p:sldId id="309" r:id="rId14"/>
    <p:sldId id="302" r:id="rId15"/>
    <p:sldId id="311" r:id="rId16"/>
    <p:sldId id="317" r:id="rId17"/>
    <p:sldId id="316" r:id="rId18"/>
    <p:sldId id="313" r:id="rId19"/>
    <p:sldId id="319" r:id="rId20"/>
    <p:sldId id="318" r:id="rId21"/>
    <p:sldId id="323" r:id="rId22"/>
    <p:sldId id="320" r:id="rId23"/>
    <p:sldId id="321" r:id="rId24"/>
    <p:sldId id="324" r:id="rId25"/>
    <p:sldId id="32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8"/>
    <p:penClr>
      <a:srgbClr val="FF0000"/>
    </p:penClr>
  </p:showPr>
  <p:clrMru>
    <a:srgbClr val="2297D8"/>
    <a:srgbClr val="5AABCC"/>
    <a:srgbClr val="946A2C"/>
    <a:srgbClr val="BD9E61"/>
    <a:srgbClr val="AC8846"/>
    <a:srgbClr val="ECCEA6"/>
    <a:srgbClr val="000000"/>
    <a:srgbClr val="99CC00"/>
    <a:srgbClr val="1966B3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76" autoAdjust="0"/>
    <p:restoredTop sz="94709" autoAdjust="0"/>
  </p:normalViewPr>
  <p:slideViewPr>
    <p:cSldViewPr>
      <p:cViewPr>
        <p:scale>
          <a:sx n="66" d="100"/>
          <a:sy n="66" d="100"/>
        </p:scale>
        <p:origin x="-39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AngAx val="1"/>
    </c:view3D>
    <c:plotArea>
      <c:layout>
        <c:manualLayout>
          <c:layoutTarget val="inner"/>
          <c:xMode val="edge"/>
          <c:yMode val="edge"/>
          <c:x val="6.2008098116889343E-2"/>
          <c:y val="4.7309758002802037E-2"/>
          <c:w val="0.58373285876706749"/>
          <c:h val="0.484873246797687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I - "хороший"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Предложения</c:v>
                </c:pt>
                <c:pt idx="1">
                  <c:v>Пересказ</c:v>
                </c:pt>
                <c:pt idx="2">
                  <c:v>Рассказ по серии картинок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- "удовлетворительный"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Предложения</c:v>
                </c:pt>
                <c:pt idx="1">
                  <c:v>Пересказ</c:v>
                </c:pt>
                <c:pt idx="2">
                  <c:v>Рассказ по серии картинок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 - "недостаточный"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Предложения</c:v>
                </c:pt>
                <c:pt idx="1">
                  <c:v>Пересказ</c:v>
                </c:pt>
                <c:pt idx="2">
                  <c:v>Рассказ по серии картинок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IV - "низкий"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Предложения</c:v>
                </c:pt>
                <c:pt idx="1">
                  <c:v>Пересказ</c:v>
                </c:pt>
                <c:pt idx="2">
                  <c:v>Рассказ по серии картинок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shape val="box"/>
        <c:axId val="78083584"/>
        <c:axId val="78107392"/>
        <c:axId val="0"/>
      </c:bar3DChart>
      <c:catAx>
        <c:axId val="78083584"/>
        <c:scaling>
          <c:orientation val="minMax"/>
        </c:scaling>
        <c:axPos val="b"/>
        <c:tickLblPos val="nextTo"/>
        <c:crossAx val="78107392"/>
        <c:crosses val="autoZero"/>
        <c:auto val="1"/>
        <c:lblAlgn val="ctr"/>
        <c:lblOffset val="100"/>
      </c:catAx>
      <c:valAx>
        <c:axId val="78107392"/>
        <c:scaling>
          <c:orientation val="minMax"/>
        </c:scaling>
        <c:axPos val="l"/>
        <c:majorGridlines/>
        <c:numFmt formatCode="General" sourceLinked="1"/>
        <c:tickLblPos val="nextTo"/>
        <c:crossAx val="78083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84175547234847"/>
          <c:y val="5.6445866141732283E-2"/>
          <c:w val="0.38158244527651608"/>
          <c:h val="0.8871082677165356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AngAx val="1"/>
    </c:view3D>
    <c:plotArea>
      <c:layout>
        <c:manualLayout>
          <c:layoutTarget val="inner"/>
          <c:xMode val="edge"/>
          <c:yMode val="edge"/>
          <c:x val="7.3711065320100674E-2"/>
          <c:y val="7.4825810493014927E-2"/>
          <c:w val="0.55285651691567073"/>
          <c:h val="0.5179659722416640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I - уровень ("очень низкий")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Пересказ</c:v>
                </c:pt>
                <c:pt idx="1">
                  <c:v>Рассказ по серии картинок</c:v>
                </c:pt>
                <c:pt idx="2">
                  <c:v>Продолжение рассказа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- уровень ("Низкий")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Пересказ</c:v>
                </c:pt>
                <c:pt idx="1">
                  <c:v>Рассказ по серии картинок</c:v>
                </c:pt>
                <c:pt idx="2">
                  <c:v>Продолжение рассказа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 - уровень ("Удовлетворительный")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Пересказ</c:v>
                </c:pt>
                <c:pt idx="1">
                  <c:v>Рассказ по серии картинок</c:v>
                </c:pt>
                <c:pt idx="2">
                  <c:v>Продолжение рассказа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IV - уровень ("Достаточный")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Пересказ</c:v>
                </c:pt>
                <c:pt idx="1">
                  <c:v>Рассказ по серии картинок</c:v>
                </c:pt>
                <c:pt idx="2">
                  <c:v>Продолжение рассказа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hape val="box"/>
        <c:axId val="78479744"/>
        <c:axId val="78482816"/>
        <c:axId val="0"/>
      </c:bar3DChart>
      <c:catAx>
        <c:axId val="78479744"/>
        <c:scaling>
          <c:orientation val="minMax"/>
        </c:scaling>
        <c:axPos val="b"/>
        <c:tickLblPos val="nextTo"/>
        <c:crossAx val="78482816"/>
        <c:crosses val="autoZero"/>
        <c:auto val="1"/>
        <c:lblAlgn val="ctr"/>
        <c:lblOffset val="100"/>
      </c:catAx>
      <c:valAx>
        <c:axId val="78482816"/>
        <c:scaling>
          <c:orientation val="minMax"/>
        </c:scaling>
        <c:axPos val="l"/>
        <c:majorGridlines/>
        <c:numFmt formatCode="General" sourceLinked="1"/>
        <c:tickLblPos val="nextTo"/>
        <c:crossAx val="78479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301366051006567"/>
          <c:y val="0.15416121321985488"/>
          <c:w val="0.37841879570692094"/>
          <c:h val="0.7083441235756896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Осознание низкой педагогической компетентности</a:t>
            </a:r>
          </a:p>
        </c:rich>
      </c:tx>
      <c:layout>
        <c:manualLayout>
          <c:xMode val="edge"/>
          <c:yMode val="edge"/>
          <c:x val="0.14449336608911806"/>
          <c:y val="3.6897016386289998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Осознание низкой педагогической компетентности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Осознают</c:v>
                </c:pt>
                <c:pt idx="1">
                  <c:v>Не осознают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0.83000000000000063</c:v>
                </c:pt>
                <c:pt idx="1">
                  <c:v>0.17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/>
              <a:t>Оценка уровня развития речи у своих детей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уровня развития речи у своих детей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"Хороший"</c:v>
                </c:pt>
                <c:pt idx="1">
                  <c:v>"Средний"</c:v>
                </c:pt>
                <c:pt idx="2">
                  <c:v>"Низкий"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0.75000000000000233</c:v>
                </c:pt>
                <c:pt idx="2" formatCode="General">
                  <c:v>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C3333-8838-4792-B8E2-BEAAAA1BF59A}" type="datetimeFigureOut">
              <a:rPr lang="ru-RU" smtClean="0"/>
              <a:pPr/>
              <a:t>23.09.2009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CB2A4-3897-4F3F-830F-49388477C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B2A4-3897-4F3F-830F-49388477C05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B2A4-3897-4F3F-830F-49388477C05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B2A4-3897-4F3F-830F-49388477C05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3104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05" name="Group 33"/>
            <p:cNvGrpSpPr>
              <a:grpSpLocks/>
            </p:cNvGrpSpPr>
            <p:nvPr userDrawn="1"/>
          </p:nvGrpSpPr>
          <p:grpSpPr bwMode="auto">
            <a:xfrm rot="56277">
              <a:off x="1311" y="1224"/>
              <a:ext cx="266" cy="218"/>
              <a:chOff x="3452" y="878"/>
              <a:chExt cx="402" cy="342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09" name="Group 37"/>
            <p:cNvGrpSpPr>
              <a:grpSpLocks/>
            </p:cNvGrpSpPr>
            <p:nvPr userDrawn="1"/>
          </p:nvGrpSpPr>
          <p:grpSpPr bwMode="auto">
            <a:xfrm rot="-23983151">
              <a:off x="1390" y="942"/>
              <a:ext cx="265" cy="219"/>
              <a:chOff x="3452" y="878"/>
              <a:chExt cx="402" cy="342"/>
            </a:xfrm>
          </p:grpSpPr>
          <p:sp>
            <p:nvSpPr>
              <p:cNvPr id="3110" name="Oval 3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Oval 4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3" name="Group 41"/>
            <p:cNvGrpSpPr>
              <a:grpSpLocks/>
            </p:cNvGrpSpPr>
            <p:nvPr userDrawn="1"/>
          </p:nvGrpSpPr>
          <p:grpSpPr bwMode="auto">
            <a:xfrm rot="-4925197">
              <a:off x="1293" y="630"/>
              <a:ext cx="257" cy="226"/>
              <a:chOff x="3452" y="878"/>
              <a:chExt cx="402" cy="342"/>
            </a:xfrm>
          </p:grpSpPr>
          <p:sp>
            <p:nvSpPr>
              <p:cNvPr id="3114" name="Oval 4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6" name="Oval 4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7" name="Group 45"/>
            <p:cNvGrpSpPr>
              <a:grpSpLocks/>
            </p:cNvGrpSpPr>
            <p:nvPr userDrawn="1"/>
          </p:nvGrpSpPr>
          <p:grpSpPr bwMode="auto">
            <a:xfrm rot="3149186">
              <a:off x="985" y="1383"/>
              <a:ext cx="257" cy="226"/>
              <a:chOff x="3452" y="878"/>
              <a:chExt cx="402" cy="342"/>
            </a:xfrm>
          </p:grpSpPr>
          <p:sp>
            <p:nvSpPr>
              <p:cNvPr id="3118" name="Oval 46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1" name="Group 49"/>
            <p:cNvGrpSpPr>
              <a:grpSpLocks/>
            </p:cNvGrpSpPr>
            <p:nvPr userDrawn="1"/>
          </p:nvGrpSpPr>
          <p:grpSpPr bwMode="auto">
            <a:xfrm rot="-29276986">
              <a:off x="966" y="498"/>
              <a:ext cx="257" cy="226"/>
              <a:chOff x="3452" y="878"/>
              <a:chExt cx="402" cy="342"/>
            </a:xfrm>
          </p:grpSpPr>
          <p:sp>
            <p:nvSpPr>
              <p:cNvPr id="3122" name="Oval 50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5" name="Group 53"/>
            <p:cNvGrpSpPr>
              <a:grpSpLocks/>
            </p:cNvGrpSpPr>
            <p:nvPr userDrawn="1"/>
          </p:nvGrpSpPr>
          <p:grpSpPr bwMode="auto">
            <a:xfrm rot="-10348150">
              <a:off x="628" y="649"/>
              <a:ext cx="266" cy="219"/>
              <a:chOff x="3452" y="878"/>
              <a:chExt cx="402" cy="342"/>
            </a:xfrm>
          </p:grpSpPr>
          <p:sp>
            <p:nvSpPr>
              <p:cNvPr id="3126" name="Oval 5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7" name="Oval 5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8" name="Oval 5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9" name="Group 57"/>
            <p:cNvGrpSpPr>
              <a:grpSpLocks/>
            </p:cNvGrpSpPr>
            <p:nvPr userDrawn="1"/>
          </p:nvGrpSpPr>
          <p:grpSpPr bwMode="auto">
            <a:xfrm rot="-34593241">
              <a:off x="521" y="973"/>
              <a:ext cx="265" cy="218"/>
              <a:chOff x="3452" y="878"/>
              <a:chExt cx="402" cy="342"/>
            </a:xfrm>
          </p:grpSpPr>
          <p:sp>
            <p:nvSpPr>
              <p:cNvPr id="3130" name="Oval 5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1" name="Oval 5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2" name="Oval 6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33" name="Group 61"/>
            <p:cNvGrpSpPr>
              <a:grpSpLocks/>
            </p:cNvGrpSpPr>
            <p:nvPr userDrawn="1"/>
          </p:nvGrpSpPr>
          <p:grpSpPr bwMode="auto">
            <a:xfrm rot="-15320246">
              <a:off x="654" y="1263"/>
              <a:ext cx="257" cy="226"/>
              <a:chOff x="3452" y="878"/>
              <a:chExt cx="402" cy="342"/>
            </a:xfrm>
          </p:grpSpPr>
          <p:sp>
            <p:nvSpPr>
              <p:cNvPr id="3134" name="Oval 6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5" name="Oval 6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6" name="Oval 6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A77FEE-5683-49A1-B876-79B4FD9E8B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26F9DC-B75E-444E-8516-8B6A77D42D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 advClick="0" advTm="7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429000" y="633888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638A4B4-9724-449D-8DCA-D402B5A13F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3246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011E48-3B33-4C70-ABE1-B5FE1B5584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3B8C75-A748-41BF-9CE2-B2939ADA90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4FD944-7F32-467B-B799-8E82036743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4EC50A-D75E-439D-AF7C-03D9E4C0CC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DEB5F7-F4FC-4ABF-BEA0-78A5BABA6D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B1ADCE-316D-40D2-BDAE-22F84F0916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423D85-B315-4A16-9946-532EF93AD9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8A61F8-00E9-4A0E-8CE8-5DEA941E71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8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30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4" name="Group 110"/>
            <p:cNvGrpSpPr>
              <a:grpSpLocks/>
            </p:cNvGrpSpPr>
            <p:nvPr userDrawn="1"/>
          </p:nvGrpSpPr>
          <p:grpSpPr bwMode="auto">
            <a:xfrm rot="-237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8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2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6" name="Group 122"/>
            <p:cNvGrpSpPr>
              <a:grpSpLocks/>
            </p:cNvGrpSpPr>
            <p:nvPr userDrawn="1"/>
          </p:nvGrpSpPr>
          <p:grpSpPr bwMode="auto">
            <a:xfrm rot="-294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0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4" name="Group 130"/>
            <p:cNvGrpSpPr>
              <a:grpSpLocks/>
            </p:cNvGrpSpPr>
            <p:nvPr userDrawn="1"/>
          </p:nvGrpSpPr>
          <p:grpSpPr bwMode="auto">
            <a:xfrm rot="-34314642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8" name="Group 134"/>
            <p:cNvGrpSpPr>
              <a:grpSpLocks/>
            </p:cNvGrpSpPr>
            <p:nvPr userDrawn="1"/>
          </p:nvGrpSpPr>
          <p:grpSpPr bwMode="auto">
            <a:xfrm rot="-15041649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7000"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2">
                <a:lumMod val="20000"/>
                <a:lumOff val="80000"/>
              </a:schemeClr>
            </a:gs>
            <a:gs pos="100000">
              <a:schemeClr val="accent3">
                <a:lumMod val="65000"/>
                <a:shade val="100000"/>
                <a:satMod val="11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643050"/>
            <a:ext cx="6391300" cy="3643338"/>
          </a:xfrm>
        </p:spPr>
        <p:txBody>
          <a:bodyPr/>
          <a:lstStyle/>
          <a:p>
            <a:r>
              <a:rPr lang="ru-RU" sz="3200" dirty="0" smtClean="0"/>
              <a:t>Создание модели оптимизации развития связной монологической речи у старших дошкольников с ОНР</a:t>
            </a:r>
            <a:r>
              <a:rPr lang="en-US" sz="3200" dirty="0" smtClean="0"/>
              <a:t> </a:t>
            </a:r>
            <a:endParaRPr lang="en-US" sz="7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786322"/>
            <a:ext cx="5791200" cy="785818"/>
          </a:xfrm>
        </p:spPr>
        <p:txBody>
          <a:bodyPr/>
          <a:lstStyle/>
          <a:p>
            <a:r>
              <a:rPr lang="ru-RU" sz="1600" dirty="0" smtClean="0"/>
              <a:t>Автор: учитель - логопед МДОУ №281 Шилова Ольга Валерьевна, первая квалификационная категория  </a:t>
            </a:r>
            <a:endParaRPr lang="en-US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642918"/>
            <a:ext cx="40446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>
                <a:latin typeface="+mj-lt"/>
              </a:rPr>
              <a:t>Проект</a:t>
            </a:r>
            <a:endParaRPr lang="ru-RU" sz="6600" b="1" i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 воспитателей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00108"/>
            <a:ext cx="8023225" cy="5149867"/>
          </a:xfrm>
        </p:spPr>
        <p:txBody>
          <a:bodyPr/>
          <a:lstStyle/>
          <a:p>
            <a:r>
              <a:rPr lang="ru-RU" sz="2000" dirty="0" smtClean="0"/>
              <a:t>Анкетирование воспитателей показало их невысокую компетентность в вопросах развития связной речи</a:t>
            </a:r>
          </a:p>
          <a:p>
            <a:r>
              <a:rPr lang="ru-RU" sz="2000" dirty="0" smtClean="0"/>
              <a:t>Большинство воспитателей осознают свою некомпетентность и хотели бы её повысить: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457200" y="6324600"/>
            <a:ext cx="2133600" cy="244475"/>
          </a:xfrm>
        </p:spPr>
        <p:txBody>
          <a:bodyPr/>
          <a:lstStyle/>
          <a:p>
            <a:r>
              <a:rPr lang="ru-RU" sz="1400" dirty="0" smtClean="0"/>
              <a:t>Приложение 3</a:t>
            </a:r>
            <a:endParaRPr lang="en-US" sz="14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357290" y="2643182"/>
          <a:ext cx="647702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ransition advClick="0" advTm="16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Большинство родителей недостаточно чётко представляют, что такое связная речь </a:t>
            </a:r>
          </a:p>
          <a:p>
            <a:r>
              <a:rPr lang="ru-RU" sz="2000" dirty="0" smtClean="0"/>
              <a:t>Никто из родителей не указал, что речь его ребёнка находится на низком уровне развития: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457200" y="6324600"/>
            <a:ext cx="2133600" cy="244475"/>
          </a:xfrm>
        </p:spPr>
        <p:txBody>
          <a:bodyPr/>
          <a:lstStyle/>
          <a:p>
            <a:r>
              <a:rPr lang="ru-RU" sz="1400" dirty="0" smtClean="0"/>
              <a:t>Приложение 4</a:t>
            </a:r>
            <a:endParaRPr lang="en-US" sz="14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643042" y="2643182"/>
          <a:ext cx="6000792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ransition advClick="0" advTm="18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15304" cy="349272"/>
          </a:xfrm>
        </p:spPr>
        <p:txBody>
          <a:bodyPr/>
          <a:lstStyle/>
          <a:p>
            <a:r>
              <a:rPr lang="ru-RU" dirty="0" smtClean="0"/>
              <a:t> Вывод на основе анализа реальной ситуации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Очевидно, что развитие связной речи у дошкольников в ДОУ и оптимизация развития связной монологической речи у старших дошкольников с ОНР требуют особого внимания.</a:t>
            </a:r>
          </a:p>
          <a:p>
            <a:pPr lvl="1"/>
            <a:r>
              <a:rPr lang="ru-RU" sz="2000" dirty="0" smtClean="0"/>
              <a:t>По своей природе«связная речь, являясь самостоятельным видом речемыслительной деятельности, выполняет важную роль в процессе воспитания и обучения детей, т.к. она выступает в виде средства получения знаний» (В.К.Воробьёва), поэтому очень важно формировать и развивать её в дошкольном детстве, обеспечивая тем самым успешное обучение детей в школе.</a:t>
            </a:r>
          </a:p>
          <a:p>
            <a:r>
              <a:rPr lang="ru-RU" sz="2000" dirty="0" smtClean="0"/>
              <a:t>Назрела необходимость создания единой модели по формированию и развитию связной речи у дошкольников в ДОУ с учётом общеобразовательной и коррекционной программ.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Click="0" advTm="48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проекта, основные направления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8023225" cy="5357850"/>
          </a:xfrm>
        </p:spPr>
        <p:txBody>
          <a:bodyPr/>
          <a:lstStyle/>
          <a:p>
            <a:pPr algn="ctr">
              <a:buNone/>
            </a:pPr>
            <a:r>
              <a:rPr lang="ru-RU" sz="2000" b="1" i="1" dirty="0" smtClean="0"/>
              <a:t>   Цель: </a:t>
            </a:r>
            <a:r>
              <a:rPr lang="ru-RU" sz="1800" b="1" dirty="0" smtClean="0"/>
              <a:t>создание модели оптимизации развития связной монологической речи старших дошкольников с ОНР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701895" y="2478076"/>
            <a:ext cx="3671888" cy="36417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3602008" y="3389301"/>
            <a:ext cx="1870075" cy="1960563"/>
            <a:chOff x="2016" y="1920"/>
            <a:chExt cx="1680" cy="1680"/>
          </a:xfrm>
        </p:grpSpPr>
        <p:sp>
          <p:nvSpPr>
            <p:cNvPr id="53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549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660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Text Box 8"/>
          <p:cNvSpPr txBox="1">
            <a:spLocks noChangeArrowheads="1"/>
          </p:cNvSpPr>
          <p:nvPr/>
        </p:nvSpPr>
        <p:spPr bwMode="gray">
          <a:xfrm>
            <a:off x="3571845" y="4000488"/>
            <a:ext cx="19859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Работа </a:t>
            </a:r>
          </a:p>
          <a:p>
            <a:pPr algn="ctr" eaLnBrk="0" hangingPunct="0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логопеда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156045" y="2127238"/>
            <a:ext cx="623888" cy="606425"/>
            <a:chOff x="2640" y="1088"/>
            <a:chExt cx="432" cy="415"/>
          </a:xfrm>
        </p:grpSpPr>
        <p:grpSp>
          <p:nvGrpSpPr>
            <p:cNvPr id="49" name="Group 10"/>
            <p:cNvGrpSpPr>
              <a:grpSpLocks/>
            </p:cNvGrpSpPr>
            <p:nvPr/>
          </p:nvGrpSpPr>
          <p:grpSpPr bwMode="auto">
            <a:xfrm>
              <a:off x="2640" y="1088"/>
              <a:ext cx="432" cy="415"/>
              <a:chOff x="2016" y="1920"/>
              <a:chExt cx="1680" cy="1680"/>
            </a:xfrm>
          </p:grpSpPr>
          <p:sp>
            <p:nvSpPr>
              <p:cNvPr id="51" name="Oval 1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Freeform 1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0" name="Text Box 13"/>
            <p:cNvSpPr txBox="1">
              <a:spLocks noChangeArrowheads="1"/>
            </p:cNvSpPr>
            <p:nvPr/>
          </p:nvSpPr>
          <p:spPr bwMode="gray">
            <a:xfrm>
              <a:off x="2721" y="1152"/>
              <a:ext cx="280" cy="3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2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3573433" y="5143488"/>
            <a:ext cx="290513" cy="255588"/>
            <a:chOff x="2236" y="3191"/>
            <a:chExt cx="201" cy="176"/>
          </a:xfrm>
        </p:grpSpPr>
        <p:sp>
          <p:nvSpPr>
            <p:cNvPr id="47" name="Oval 15"/>
            <p:cNvSpPr>
              <a:spLocks noChangeArrowheads="1"/>
            </p:cNvSpPr>
            <p:nvPr/>
          </p:nvSpPr>
          <p:spPr bwMode="gray">
            <a:xfrm rot="18227093">
              <a:off x="2239" y="3282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Oval 16"/>
            <p:cNvSpPr>
              <a:spLocks noChangeArrowheads="1"/>
            </p:cNvSpPr>
            <p:nvPr/>
          </p:nvSpPr>
          <p:spPr bwMode="gray">
            <a:xfrm rot="18227093">
              <a:off x="2353" y="3188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2978120" y="5414951"/>
            <a:ext cx="623888" cy="630238"/>
            <a:chOff x="1824" y="3357"/>
            <a:chExt cx="432" cy="432"/>
          </a:xfrm>
        </p:grpSpPr>
        <p:grpSp>
          <p:nvGrpSpPr>
            <p:cNvPr id="43" name="Group 18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</p:grpSpPr>
          <p:sp>
            <p:nvSpPr>
              <p:cNvPr id="45" name="Oval 1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Freeform 2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" name="Text Box 21"/>
            <p:cNvSpPr txBox="1">
              <a:spLocks noChangeArrowheads="1"/>
            </p:cNvSpPr>
            <p:nvPr/>
          </p:nvSpPr>
          <p:spPr bwMode="gray">
            <a:xfrm>
              <a:off x="1899" y="3438"/>
              <a:ext cx="280" cy="3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5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6029296" y="3389301"/>
            <a:ext cx="620713" cy="636588"/>
            <a:chOff x="3938" y="1968"/>
            <a:chExt cx="430" cy="437"/>
          </a:xfrm>
        </p:grpSpPr>
        <p:grpSp>
          <p:nvGrpSpPr>
            <p:cNvPr id="39" name="Group 23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41" name="Oval 2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5764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Freeform 2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" name="Text Box 26"/>
            <p:cNvSpPr txBox="1">
              <a:spLocks noChangeArrowheads="1"/>
            </p:cNvSpPr>
            <p:nvPr/>
          </p:nvSpPr>
          <p:spPr bwMode="gray">
            <a:xfrm>
              <a:off x="4007" y="2028"/>
              <a:ext cx="280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3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5472083" y="5419713"/>
            <a:ext cx="595313" cy="571500"/>
            <a:chOff x="3552" y="3339"/>
            <a:chExt cx="412" cy="392"/>
          </a:xfrm>
        </p:grpSpPr>
        <p:grpSp>
          <p:nvGrpSpPr>
            <p:cNvPr id="35" name="Group 28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37" name="Oval 2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bg2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6" name="Text Box 31"/>
            <p:cNvSpPr txBox="1">
              <a:spLocks noChangeArrowheads="1"/>
            </p:cNvSpPr>
            <p:nvPr/>
          </p:nvSpPr>
          <p:spPr bwMode="gray">
            <a:xfrm>
              <a:off x="3628" y="3360"/>
              <a:ext cx="280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4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2493933" y="3389301"/>
            <a:ext cx="623888" cy="630238"/>
            <a:chOff x="1488" y="1968"/>
            <a:chExt cx="432" cy="432"/>
          </a:xfrm>
        </p:grpSpPr>
        <p:grpSp>
          <p:nvGrpSpPr>
            <p:cNvPr id="31" name="Group 33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33" name="Oval 3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" name="Text Box 36"/>
            <p:cNvSpPr txBox="1">
              <a:spLocks noChangeArrowheads="1"/>
            </p:cNvSpPr>
            <p:nvPr/>
          </p:nvSpPr>
          <p:spPr bwMode="gray">
            <a:xfrm>
              <a:off x="1567" y="2016"/>
              <a:ext cx="280" cy="3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1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16" name="Oval 37"/>
          <p:cNvSpPr>
            <a:spLocks noChangeArrowheads="1"/>
          </p:cNvSpPr>
          <p:nvPr/>
        </p:nvSpPr>
        <p:spPr bwMode="gray">
          <a:xfrm rot="18227093">
            <a:off x="5406996" y="5276838"/>
            <a:ext cx="119063" cy="125413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38"/>
          <p:cNvSpPr>
            <a:spLocks noChangeArrowheads="1"/>
          </p:cNvSpPr>
          <p:nvPr/>
        </p:nvSpPr>
        <p:spPr bwMode="gray">
          <a:xfrm rot="18227093">
            <a:off x="5267296" y="5137138"/>
            <a:ext cx="119063" cy="125413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8" name="Group 39"/>
          <p:cNvGrpSpPr>
            <a:grpSpLocks/>
          </p:cNvGrpSpPr>
          <p:nvPr/>
        </p:nvGrpSpPr>
        <p:grpSpPr bwMode="auto">
          <a:xfrm>
            <a:off x="3186083" y="3808401"/>
            <a:ext cx="333375" cy="190500"/>
            <a:chOff x="2016" y="2304"/>
            <a:chExt cx="231" cy="130"/>
          </a:xfrm>
        </p:grpSpPr>
        <p:sp>
          <p:nvSpPr>
            <p:cNvPr id="29" name="Oval 40"/>
            <p:cNvSpPr>
              <a:spLocks noChangeArrowheads="1"/>
            </p:cNvSpPr>
            <p:nvPr/>
          </p:nvSpPr>
          <p:spPr bwMode="gray">
            <a:xfrm rot="18227093">
              <a:off x="2019" y="230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64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41"/>
            <p:cNvSpPr>
              <a:spLocks noChangeArrowheads="1"/>
            </p:cNvSpPr>
            <p:nvPr/>
          </p:nvSpPr>
          <p:spPr bwMode="gray">
            <a:xfrm rot="18227093">
              <a:off x="216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42"/>
          <p:cNvGrpSpPr>
            <a:grpSpLocks/>
          </p:cNvGrpSpPr>
          <p:nvPr/>
        </p:nvGrpSpPr>
        <p:grpSpPr bwMode="auto">
          <a:xfrm>
            <a:off x="4433858" y="2859076"/>
            <a:ext cx="125413" cy="377825"/>
            <a:chOff x="2832" y="1612"/>
            <a:chExt cx="87" cy="260"/>
          </a:xfrm>
        </p:grpSpPr>
        <p:sp>
          <p:nvSpPr>
            <p:cNvPr id="27" name="Oval 43"/>
            <p:cNvSpPr>
              <a:spLocks noChangeArrowheads="1"/>
            </p:cNvSpPr>
            <p:nvPr/>
          </p:nvSpPr>
          <p:spPr bwMode="gray">
            <a:xfrm rot="18227093">
              <a:off x="2835" y="1609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549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44"/>
            <p:cNvSpPr>
              <a:spLocks noChangeArrowheads="1"/>
            </p:cNvSpPr>
            <p:nvPr/>
          </p:nvSpPr>
          <p:spPr bwMode="gray">
            <a:xfrm rot="18227093">
              <a:off x="2835" y="1787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" name="Oval 45"/>
          <p:cNvSpPr>
            <a:spLocks noChangeArrowheads="1"/>
          </p:cNvSpPr>
          <p:nvPr/>
        </p:nvSpPr>
        <p:spPr bwMode="gray">
          <a:xfrm rot="18227093">
            <a:off x="5770533" y="3832213"/>
            <a:ext cx="119063" cy="1254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75686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Oval 46"/>
          <p:cNvSpPr>
            <a:spLocks noChangeArrowheads="1"/>
          </p:cNvSpPr>
          <p:nvPr/>
        </p:nvSpPr>
        <p:spPr bwMode="gray">
          <a:xfrm rot="18227093">
            <a:off x="5545108" y="3946513"/>
            <a:ext cx="119063" cy="1254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75686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Text Box 47"/>
          <p:cNvSpPr txBox="1">
            <a:spLocks noChangeArrowheads="1"/>
          </p:cNvSpPr>
          <p:nvPr/>
        </p:nvSpPr>
        <p:spPr bwMode="auto">
          <a:xfrm>
            <a:off x="285720" y="3529001"/>
            <a:ext cx="257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 по самообразованию</a:t>
            </a:r>
            <a:endParaRPr lang="en-US" b="1" dirty="0"/>
          </a:p>
        </p:txBody>
      </p:sp>
      <p:sp>
        <p:nvSpPr>
          <p:cNvPr id="23" name="Text Box 48"/>
          <p:cNvSpPr txBox="1">
            <a:spLocks noChangeArrowheads="1"/>
          </p:cNvSpPr>
          <p:nvPr/>
        </p:nvSpPr>
        <p:spPr bwMode="auto">
          <a:xfrm>
            <a:off x="2571736" y="1785926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/>
              <a:t>с воспитателями</a:t>
            </a:r>
            <a:endParaRPr lang="en-US" b="1" dirty="0"/>
          </a:p>
        </p:txBody>
      </p:sp>
      <p:sp>
        <p:nvSpPr>
          <p:cNvPr id="24" name="Text Box 49"/>
          <p:cNvSpPr txBox="1">
            <a:spLocks noChangeArrowheads="1"/>
          </p:cNvSpPr>
          <p:nvPr/>
        </p:nvSpPr>
        <p:spPr bwMode="auto">
          <a:xfrm>
            <a:off x="6650008" y="3541701"/>
            <a:ext cx="192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с родителями</a:t>
            </a:r>
            <a:endParaRPr lang="en-US" b="1" dirty="0"/>
          </a:p>
        </p:txBody>
      </p:sp>
      <p:sp>
        <p:nvSpPr>
          <p:cNvPr id="25" name="Text Box 50"/>
          <p:cNvSpPr txBox="1">
            <a:spLocks noChangeArrowheads="1"/>
          </p:cNvSpPr>
          <p:nvPr/>
        </p:nvSpPr>
        <p:spPr bwMode="auto">
          <a:xfrm>
            <a:off x="642908" y="5629263"/>
            <a:ext cx="235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с детьми</a:t>
            </a:r>
            <a:endParaRPr lang="en-US" b="1" dirty="0"/>
          </a:p>
        </p:txBody>
      </p:sp>
      <p:sp>
        <p:nvSpPr>
          <p:cNvPr id="26" name="Text Box 51"/>
          <p:cNvSpPr txBox="1">
            <a:spLocks noChangeArrowheads="1"/>
          </p:cNvSpPr>
          <p:nvPr/>
        </p:nvSpPr>
        <p:spPr bwMode="auto">
          <a:xfrm>
            <a:off x="6095971" y="5629263"/>
            <a:ext cx="2119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со специалистами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ransition advClick="0" advTm="2818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714356"/>
            <a:ext cx="8034366" cy="5857916"/>
          </a:xfrm>
        </p:spPr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Font typeface="+mj-lt"/>
              <a:buAutoNum type="arabicPeriod"/>
            </a:pPr>
            <a:r>
              <a:rPr lang="ru-RU" sz="1600" dirty="0" smtClean="0"/>
              <a:t>Разработать и реализовать систему комплексной диагностики развития связной речи во всех речевых группах.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С учётом новинок программно - методического обеспечения разработать новую систему перспективного планирования занятий по развитию связной речи во всех возрастных группах.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Разработать и реализовать цикл лекций, семинаров, практикумов для воспитателей по разделу «Развитие связной речи».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Разработать и провести цикл открытых итоговых занятий, с включением в них раздела «Развитие связной речи», во всех возрастных группах, начиная со второй младшей.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Разработать и реализовать цикл консультаций для родителей по вопросу «Развитие связной речи» во всех возрастных группах.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Разработать критерии формирования развивающей речевой среды в группах (в том числе в речевых) и преобразовать среду в группах.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Сформировать по окончании проекта аудио и видеотеку оригинальных творческих детских рассказов, сказок, стихов, загадок, драматизаций.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Провести на базе ДОУ районные и городские семинары для логопедов и воспитателей по обмену опытом работы по разделу «Развитие связной речи».</a:t>
            </a:r>
          </a:p>
          <a:p>
            <a:pPr marL="914400" lvl="1" indent="-457200">
              <a:buNone/>
            </a:pPr>
            <a:endParaRPr lang="ru-RU" sz="1600" dirty="0" smtClean="0"/>
          </a:p>
          <a:p>
            <a:pPr lvl="2"/>
            <a:endParaRPr lang="ru-RU" sz="1400" dirty="0" smtClean="0"/>
          </a:p>
          <a:p>
            <a:pPr lvl="2"/>
            <a:endParaRPr lang="ru-RU" sz="1400" dirty="0" smtClean="0"/>
          </a:p>
          <a:p>
            <a:pPr lvl="1"/>
            <a:endParaRPr lang="ru-RU" sz="1400" dirty="0"/>
          </a:p>
        </p:txBody>
      </p:sp>
    </p:spTree>
  </p:cSld>
  <p:clrMapOvr>
    <a:masterClrMapping/>
  </p:clrMapOvr>
  <p:transition advClick="0" advTm="6229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>
          <a:xfrm>
            <a:off x="1000100" y="0"/>
            <a:ext cx="6705600" cy="685800"/>
          </a:xfrm>
        </p:spPr>
        <p:txBody>
          <a:bodyPr/>
          <a:lstStyle/>
          <a:p>
            <a:r>
              <a:rPr lang="ru-RU" dirty="0" smtClean="0"/>
              <a:t>Стратегия достижения поставленных задач</a:t>
            </a:r>
            <a:endParaRPr lang="en-US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714348" y="1828800"/>
            <a:ext cx="2428892" cy="4243406"/>
            <a:chOff x="714348" y="1828800"/>
            <a:chExt cx="2428892" cy="4243406"/>
          </a:xfrm>
        </p:grpSpPr>
        <p:sp>
          <p:nvSpPr>
            <p:cNvPr id="90115" name="AutoShape 3"/>
            <p:cNvSpPr>
              <a:spLocks noChangeArrowheads="1"/>
            </p:cNvSpPr>
            <p:nvPr/>
          </p:nvSpPr>
          <p:spPr bwMode="auto">
            <a:xfrm>
              <a:off x="714348" y="3657600"/>
              <a:ext cx="2428892" cy="2414606"/>
            </a:xfrm>
            <a:prstGeom prst="roundRect">
              <a:avLst>
                <a:gd name="adj" fmla="val 13745"/>
              </a:avLst>
            </a:prstGeom>
            <a:gradFill flip="none" rotWithShape="1">
              <a:gsLst>
                <a:gs pos="0">
                  <a:srgbClr val="946A2C"/>
                </a:gs>
                <a:gs pos="50000">
                  <a:srgbClr val="BD9E61">
                    <a:tint val="44500"/>
                    <a:satMod val="160000"/>
                  </a:srgbClr>
                </a:gs>
                <a:gs pos="100000">
                  <a:srgbClr val="BD9E6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381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eaLnBrk="0" hangingPunct="0"/>
              <a:r>
                <a:rPr lang="ru-RU" sz="1400" b="1" dirty="0" smtClean="0">
                  <a:solidFill>
                    <a:schemeClr val="tx2"/>
                  </a:solidFill>
                  <a:latin typeface="Verdana" pitchFamily="34" charset="0"/>
                </a:rPr>
                <a:t>Подготовительный:</a:t>
              </a:r>
            </a:p>
            <a:p>
              <a:pPr eaLnBrk="0" hangingPunct="0">
                <a:buFontTx/>
                <a:buChar char="-"/>
              </a:pPr>
              <a:r>
                <a:rPr lang="ru-RU" sz="1400" dirty="0" smtClean="0">
                  <a:solidFill>
                    <a:schemeClr val="tx2"/>
                  </a:solidFill>
                  <a:latin typeface="Verdana" pitchFamily="34" charset="0"/>
                </a:rPr>
                <a:t>создание творческой группы,</a:t>
              </a:r>
            </a:p>
            <a:p>
              <a:pPr eaLnBrk="0" hangingPunct="0">
                <a:buFontTx/>
                <a:buChar char="-"/>
              </a:pPr>
              <a:r>
                <a:rPr lang="ru-RU" sz="1400" dirty="0" smtClean="0">
                  <a:solidFill>
                    <a:schemeClr val="tx2"/>
                  </a:solidFill>
                  <a:latin typeface="Verdana" pitchFamily="34" charset="0"/>
                </a:rPr>
                <a:t> диагностика,</a:t>
              </a:r>
            </a:p>
            <a:p>
              <a:pPr eaLnBrk="0" hangingPunct="0">
                <a:buFontTx/>
                <a:buChar char="-"/>
              </a:pPr>
              <a:r>
                <a:rPr lang="ru-RU" sz="1400" dirty="0" smtClean="0">
                  <a:solidFill>
                    <a:schemeClr val="tx2"/>
                  </a:solidFill>
                  <a:latin typeface="Verdana" pitchFamily="34" charset="0"/>
                </a:rPr>
                <a:t>анкетирование.</a:t>
              </a:r>
              <a:endParaRPr lang="en-US" sz="1400" dirty="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90125" name="Oval 13"/>
            <p:cNvSpPr>
              <a:spLocks noChangeArrowheads="1"/>
            </p:cNvSpPr>
            <p:nvPr/>
          </p:nvSpPr>
          <p:spPr bwMode="gray">
            <a:xfrm>
              <a:off x="1295400" y="1828800"/>
              <a:ext cx="1703388" cy="168751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126" name="Oval 14"/>
            <p:cNvSpPr>
              <a:spLocks noChangeArrowheads="1"/>
            </p:cNvSpPr>
            <p:nvPr/>
          </p:nvSpPr>
          <p:spPr bwMode="gray">
            <a:xfrm>
              <a:off x="1295400" y="1828800"/>
              <a:ext cx="1703388" cy="168751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127" name="Oval 15"/>
            <p:cNvSpPr>
              <a:spLocks noChangeArrowheads="1"/>
            </p:cNvSpPr>
            <p:nvPr/>
          </p:nvSpPr>
          <p:spPr bwMode="gray">
            <a:xfrm>
              <a:off x="1406525" y="1938338"/>
              <a:ext cx="1481138" cy="146685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0128" name="Oval 16"/>
            <p:cNvSpPr>
              <a:spLocks noChangeArrowheads="1"/>
            </p:cNvSpPr>
            <p:nvPr/>
          </p:nvSpPr>
          <p:spPr bwMode="gray">
            <a:xfrm>
              <a:off x="1408113" y="1941513"/>
              <a:ext cx="1481137" cy="146685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0129" name="Oval 17"/>
            <p:cNvSpPr>
              <a:spLocks noChangeArrowheads="1"/>
            </p:cNvSpPr>
            <p:nvPr/>
          </p:nvSpPr>
          <p:spPr bwMode="gray">
            <a:xfrm>
              <a:off x="1481138" y="2012950"/>
              <a:ext cx="1333500" cy="132080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" name="Group 18"/>
            <p:cNvGrpSpPr>
              <a:grpSpLocks/>
            </p:cNvGrpSpPr>
            <p:nvPr/>
          </p:nvGrpSpPr>
          <p:grpSpPr bwMode="auto">
            <a:xfrm>
              <a:off x="1501775" y="2032000"/>
              <a:ext cx="1290638" cy="1277938"/>
              <a:chOff x="4166" y="1706"/>
              <a:chExt cx="1252" cy="1252"/>
            </a:xfrm>
          </p:grpSpPr>
          <p:sp>
            <p:nvSpPr>
              <p:cNvPr id="9013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13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13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13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0150" name="Text Box 38"/>
            <p:cNvSpPr txBox="1">
              <a:spLocks noChangeArrowheads="1"/>
            </p:cNvSpPr>
            <p:nvPr/>
          </p:nvSpPr>
          <p:spPr bwMode="gray">
            <a:xfrm>
              <a:off x="1285853" y="2505075"/>
              <a:ext cx="164619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000000"/>
                  </a:solidFill>
                </a:rPr>
                <a:t>I</a:t>
              </a:r>
              <a:r>
                <a:rPr lang="ru-RU" sz="2400" dirty="0" smtClean="0">
                  <a:solidFill>
                    <a:srgbClr val="000000"/>
                  </a:solidFill>
                </a:rPr>
                <a:t> - этап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151188" y="1833563"/>
            <a:ext cx="2860675" cy="4667271"/>
            <a:chOff x="3151188" y="1833563"/>
            <a:chExt cx="2860675" cy="4667271"/>
          </a:xfrm>
        </p:grpSpPr>
        <p:sp>
          <p:nvSpPr>
            <p:cNvPr id="90114" name="AutoShape 2"/>
            <p:cNvSpPr>
              <a:spLocks noChangeArrowheads="1"/>
            </p:cNvSpPr>
            <p:nvPr/>
          </p:nvSpPr>
          <p:spPr bwMode="auto">
            <a:xfrm>
              <a:off x="3286116" y="3657600"/>
              <a:ext cx="2714644" cy="2843234"/>
            </a:xfrm>
            <a:prstGeom prst="roundRect">
              <a:avLst>
                <a:gd name="adj" fmla="val 13745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381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eaLnBrk="0" hangingPunct="0"/>
              <a:r>
                <a:rPr lang="ru-RU" sz="1400" b="1" dirty="0" smtClean="0">
                  <a:solidFill>
                    <a:schemeClr val="tx2"/>
                  </a:solidFill>
                  <a:latin typeface="Verdana" pitchFamily="34" charset="0"/>
                </a:rPr>
                <a:t>Основной - развивающий:</a:t>
              </a:r>
            </a:p>
            <a:p>
              <a:pPr eaLnBrk="0" hangingPunct="0">
                <a:buFontTx/>
                <a:buChar char="-"/>
              </a:pPr>
              <a:r>
                <a:rPr lang="ru-RU" sz="1400" dirty="0" smtClean="0">
                  <a:solidFill>
                    <a:schemeClr val="tx2"/>
                  </a:solidFill>
                  <a:latin typeface="Verdana" pitchFamily="34" charset="0"/>
                </a:rPr>
                <a:t>повышение компетентности воспитателей;</a:t>
              </a:r>
            </a:p>
            <a:p>
              <a:pPr eaLnBrk="0" hangingPunct="0">
                <a:buFontTx/>
                <a:buChar char="-"/>
              </a:pPr>
              <a:r>
                <a:rPr lang="ru-RU" sz="1400" dirty="0" smtClean="0">
                  <a:solidFill>
                    <a:schemeClr val="tx2"/>
                  </a:solidFill>
                  <a:latin typeface="Verdana" pitchFamily="34" charset="0"/>
                </a:rPr>
                <a:t> повышение компетентности родителей;</a:t>
              </a:r>
            </a:p>
            <a:p>
              <a:pPr eaLnBrk="0" hangingPunct="0">
                <a:buFontTx/>
                <a:buChar char="-"/>
              </a:pPr>
              <a:r>
                <a:rPr lang="ru-RU" sz="1400" dirty="0" smtClean="0">
                  <a:solidFill>
                    <a:schemeClr val="tx2"/>
                  </a:solidFill>
                  <a:latin typeface="Verdana" pitchFamily="34" charset="0"/>
                </a:rPr>
                <a:t>создание развивающей речевой среды; </a:t>
              </a:r>
            </a:p>
            <a:p>
              <a:pPr eaLnBrk="0" hangingPunct="0">
                <a:buFontTx/>
                <a:buChar char="-"/>
              </a:pPr>
              <a:r>
                <a:rPr lang="ru-RU" sz="1400" dirty="0" smtClean="0">
                  <a:solidFill>
                    <a:schemeClr val="tx2"/>
                  </a:solidFill>
                  <a:latin typeface="Verdana" pitchFamily="34" charset="0"/>
                </a:rPr>
                <a:t> оптимизация развития связной речи у детей.</a:t>
              </a:r>
            </a:p>
            <a:p>
              <a:pPr eaLnBrk="0" hangingPunct="0"/>
              <a:endParaRPr lang="en-US" sz="1400" dirty="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90118" name="AutoShape 6"/>
            <p:cNvSpPr>
              <a:spLocks noChangeArrowheads="1"/>
            </p:cNvSpPr>
            <p:nvPr/>
          </p:nvSpPr>
          <p:spPr bwMode="gray">
            <a:xfrm>
              <a:off x="3151188" y="2452688"/>
              <a:ext cx="400050" cy="449262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19" name="AutoShape 7"/>
            <p:cNvSpPr>
              <a:spLocks noChangeArrowheads="1"/>
            </p:cNvSpPr>
            <p:nvPr/>
          </p:nvSpPr>
          <p:spPr bwMode="gray">
            <a:xfrm>
              <a:off x="5613400" y="2452688"/>
              <a:ext cx="398463" cy="449262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35" name="Oval 23"/>
            <p:cNvSpPr>
              <a:spLocks noChangeArrowheads="1"/>
            </p:cNvSpPr>
            <p:nvPr/>
          </p:nvSpPr>
          <p:spPr bwMode="gray">
            <a:xfrm>
              <a:off x="3759200" y="1833563"/>
              <a:ext cx="1703388" cy="168751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136" name="Oval 24"/>
            <p:cNvSpPr>
              <a:spLocks noChangeArrowheads="1"/>
            </p:cNvSpPr>
            <p:nvPr/>
          </p:nvSpPr>
          <p:spPr bwMode="gray">
            <a:xfrm>
              <a:off x="3759200" y="1833563"/>
              <a:ext cx="1703388" cy="168751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137" name="Oval 25"/>
            <p:cNvSpPr>
              <a:spLocks noChangeArrowheads="1"/>
            </p:cNvSpPr>
            <p:nvPr/>
          </p:nvSpPr>
          <p:spPr bwMode="gray">
            <a:xfrm>
              <a:off x="3870325" y="1944688"/>
              <a:ext cx="1481138" cy="146685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0138" name="Oval 26"/>
            <p:cNvSpPr>
              <a:spLocks noChangeArrowheads="1"/>
            </p:cNvSpPr>
            <p:nvPr/>
          </p:nvSpPr>
          <p:spPr bwMode="gray">
            <a:xfrm>
              <a:off x="3871913" y="1946275"/>
              <a:ext cx="1481137" cy="146685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0139" name="Oval 27"/>
            <p:cNvSpPr>
              <a:spLocks noChangeArrowheads="1"/>
            </p:cNvSpPr>
            <p:nvPr/>
          </p:nvSpPr>
          <p:spPr bwMode="gray">
            <a:xfrm>
              <a:off x="3943350" y="2016125"/>
              <a:ext cx="1333500" cy="132080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3965575" y="2032000"/>
              <a:ext cx="1290638" cy="1277938"/>
              <a:chOff x="4166" y="1706"/>
              <a:chExt cx="1252" cy="1252"/>
            </a:xfrm>
          </p:grpSpPr>
          <p:sp>
            <p:nvSpPr>
              <p:cNvPr id="90141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142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143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144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0151" name="Text Box 39"/>
            <p:cNvSpPr txBox="1">
              <a:spLocks noChangeArrowheads="1"/>
            </p:cNvSpPr>
            <p:nvPr/>
          </p:nvSpPr>
          <p:spPr bwMode="gray">
            <a:xfrm>
              <a:off x="3786183" y="2505075"/>
              <a:ext cx="164307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000000"/>
                  </a:solidFill>
                </a:rPr>
                <a:t>II – </a:t>
              </a:r>
              <a:r>
                <a:rPr lang="ru-RU" sz="2400" dirty="0" smtClean="0">
                  <a:solidFill>
                    <a:srgbClr val="000000"/>
                  </a:solidFill>
                </a:rPr>
                <a:t>этап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143636" y="1833563"/>
            <a:ext cx="2357454" cy="4238643"/>
            <a:chOff x="6143636" y="1833563"/>
            <a:chExt cx="2357454" cy="4238643"/>
          </a:xfrm>
        </p:grpSpPr>
        <p:sp>
          <p:nvSpPr>
            <p:cNvPr id="90116" name="AutoShape 4"/>
            <p:cNvSpPr>
              <a:spLocks noChangeArrowheads="1"/>
            </p:cNvSpPr>
            <p:nvPr/>
          </p:nvSpPr>
          <p:spPr bwMode="auto">
            <a:xfrm>
              <a:off x="6143636" y="3657600"/>
              <a:ext cx="2357454" cy="2414606"/>
            </a:xfrm>
            <a:prstGeom prst="roundRect">
              <a:avLst>
                <a:gd name="adj" fmla="val 13745"/>
              </a:avLst>
            </a:prstGeom>
            <a:gradFill flip="none" rotWithShape="1">
              <a:gsLst>
                <a:gs pos="0">
                  <a:srgbClr val="2297D8"/>
                </a:gs>
                <a:gs pos="50000">
                  <a:srgbClr val="5AABCC">
                    <a:tint val="44500"/>
                    <a:satMod val="160000"/>
                  </a:srgbClr>
                </a:gs>
                <a:gs pos="100000">
                  <a:srgbClr val="5AABCC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381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eaLnBrk="0" hangingPunct="0"/>
              <a:r>
                <a:rPr lang="ru-RU" sz="1400" b="1" dirty="0" smtClean="0">
                  <a:solidFill>
                    <a:schemeClr val="tx2"/>
                  </a:solidFill>
                  <a:latin typeface="Verdana" pitchFamily="34" charset="0"/>
                </a:rPr>
                <a:t>Заключительный:</a:t>
              </a:r>
            </a:p>
            <a:p>
              <a:pPr eaLnBrk="0" hangingPunct="0">
                <a:buFontTx/>
                <a:buChar char="-"/>
              </a:pPr>
              <a:r>
                <a:rPr lang="ru-RU" sz="1400" dirty="0" smtClean="0">
                  <a:solidFill>
                    <a:schemeClr val="tx2"/>
                  </a:solidFill>
                  <a:latin typeface="Verdana" pitchFamily="34" charset="0"/>
                </a:rPr>
                <a:t>диагностика,</a:t>
              </a:r>
            </a:p>
            <a:p>
              <a:pPr eaLnBrk="0" hangingPunct="0">
                <a:buFontTx/>
                <a:buChar char="-"/>
              </a:pPr>
              <a:r>
                <a:rPr lang="ru-RU" sz="1400" dirty="0" smtClean="0">
                  <a:solidFill>
                    <a:schemeClr val="tx2"/>
                  </a:solidFill>
                  <a:latin typeface="Verdana" pitchFamily="34" charset="0"/>
                </a:rPr>
                <a:t>анкетирование,</a:t>
              </a:r>
            </a:p>
            <a:p>
              <a:pPr eaLnBrk="0" hangingPunct="0"/>
              <a:r>
                <a:rPr lang="ru-RU" sz="1400" dirty="0" smtClean="0">
                  <a:solidFill>
                    <a:schemeClr val="tx2"/>
                  </a:solidFill>
                  <a:latin typeface="Verdana" pitchFamily="34" charset="0"/>
                </a:rPr>
                <a:t>- подведение итогов.</a:t>
              </a:r>
              <a:endParaRPr lang="en-US" sz="1400" dirty="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90120" name="Oval 8"/>
            <p:cNvSpPr>
              <a:spLocks noChangeArrowheads="1"/>
            </p:cNvSpPr>
            <p:nvPr/>
          </p:nvSpPr>
          <p:spPr bwMode="gray">
            <a:xfrm>
              <a:off x="6221413" y="1833563"/>
              <a:ext cx="1703387" cy="16875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121" name="Oval 9"/>
            <p:cNvSpPr>
              <a:spLocks noChangeArrowheads="1"/>
            </p:cNvSpPr>
            <p:nvPr/>
          </p:nvSpPr>
          <p:spPr bwMode="gray">
            <a:xfrm>
              <a:off x="6221413" y="1833563"/>
              <a:ext cx="1703387" cy="16875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0122" name="Oval 10"/>
            <p:cNvSpPr>
              <a:spLocks noChangeArrowheads="1"/>
            </p:cNvSpPr>
            <p:nvPr/>
          </p:nvSpPr>
          <p:spPr bwMode="gray">
            <a:xfrm>
              <a:off x="6332538" y="1944688"/>
              <a:ext cx="1481137" cy="146685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0123" name="Oval 11"/>
            <p:cNvSpPr>
              <a:spLocks noChangeArrowheads="1"/>
            </p:cNvSpPr>
            <p:nvPr/>
          </p:nvSpPr>
          <p:spPr bwMode="gray">
            <a:xfrm>
              <a:off x="6357938" y="1952625"/>
              <a:ext cx="1481137" cy="146685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0124" name="Oval 12"/>
            <p:cNvSpPr>
              <a:spLocks noChangeArrowheads="1"/>
            </p:cNvSpPr>
            <p:nvPr/>
          </p:nvSpPr>
          <p:spPr bwMode="gray">
            <a:xfrm>
              <a:off x="6411913" y="2016125"/>
              <a:ext cx="1335087" cy="132080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6435725" y="2032000"/>
              <a:ext cx="1292225" cy="1277938"/>
              <a:chOff x="4166" y="1706"/>
              <a:chExt cx="1252" cy="1252"/>
            </a:xfrm>
          </p:grpSpPr>
          <p:sp>
            <p:nvSpPr>
              <p:cNvPr id="90146" name="Oval 3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147" name="Oval 3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148" name="Oval 3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149" name="Oval 3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0152" name="Text Box 40"/>
            <p:cNvSpPr txBox="1">
              <a:spLocks noChangeArrowheads="1"/>
            </p:cNvSpPr>
            <p:nvPr/>
          </p:nvSpPr>
          <p:spPr bwMode="gray">
            <a:xfrm>
              <a:off x="6286512" y="2505075"/>
              <a:ext cx="1571635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000000"/>
                  </a:solidFill>
                </a:rPr>
                <a:t>III</a:t>
              </a:r>
              <a:r>
                <a:rPr lang="ru-RU" sz="2400" dirty="0" smtClean="0">
                  <a:solidFill>
                    <a:srgbClr val="000000"/>
                  </a:solidFill>
                </a:rPr>
                <a:t> - этап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 advTm="2785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Структура связного высказывания</a:t>
            </a:r>
            <a:endParaRPr lang="en-US" sz="1600" dirty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571715" y="1857527"/>
            <a:ext cx="2325932" cy="2400165"/>
            <a:chOff x="2113" y="960"/>
            <a:chExt cx="1615" cy="1615"/>
          </a:xfrm>
        </p:grpSpPr>
        <p:sp>
          <p:nvSpPr>
            <p:cNvPr id="71687" name="AutoShape 7"/>
            <p:cNvSpPr>
              <a:spLocks noChangeArrowheads="1"/>
            </p:cNvSpPr>
            <p:nvPr/>
          </p:nvSpPr>
          <p:spPr bwMode="gray">
            <a:xfrm rot="10800000" flipH="1">
              <a:off x="2709" y="1296"/>
              <a:ext cx="308" cy="481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88" name="Oval 8"/>
            <p:cNvSpPr>
              <a:spLocks noChangeArrowheads="1"/>
            </p:cNvSpPr>
            <p:nvPr/>
          </p:nvSpPr>
          <p:spPr bwMode="gray">
            <a:xfrm>
              <a:off x="2113" y="96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89" name="Oval 9"/>
            <p:cNvSpPr>
              <a:spLocks noChangeArrowheads="1"/>
            </p:cNvSpPr>
            <p:nvPr/>
          </p:nvSpPr>
          <p:spPr bwMode="gray">
            <a:xfrm>
              <a:off x="2195" y="1032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1" name="Oval 11"/>
            <p:cNvSpPr>
              <a:spLocks noChangeArrowheads="1"/>
            </p:cNvSpPr>
            <p:nvPr/>
          </p:nvSpPr>
          <p:spPr bwMode="gray">
            <a:xfrm>
              <a:off x="2279" y="1117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693" name="Oval 13"/>
            <p:cNvSpPr>
              <a:spLocks noChangeArrowheads="1"/>
            </p:cNvSpPr>
            <p:nvPr/>
          </p:nvSpPr>
          <p:spPr bwMode="gray">
            <a:xfrm>
              <a:off x="2362" y="1200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71694" name="AutoShape 14"/>
          <p:cNvSpPr>
            <a:spLocks noChangeArrowheads="1"/>
          </p:cNvSpPr>
          <p:nvPr/>
        </p:nvSpPr>
        <p:spPr bwMode="gray">
          <a:xfrm>
            <a:off x="928939" y="5641317"/>
            <a:ext cx="1929875" cy="87535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95" name="AutoShape 15"/>
          <p:cNvSpPr>
            <a:spLocks noChangeArrowheads="1"/>
          </p:cNvSpPr>
          <p:nvPr/>
        </p:nvSpPr>
        <p:spPr bwMode="gray">
          <a:xfrm>
            <a:off x="930379" y="4285929"/>
            <a:ext cx="1893870" cy="87535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97" name="AutoShape 17"/>
          <p:cNvSpPr>
            <a:spLocks noChangeArrowheads="1"/>
          </p:cNvSpPr>
          <p:nvPr/>
        </p:nvSpPr>
        <p:spPr bwMode="gray">
          <a:xfrm>
            <a:off x="6692640" y="5641317"/>
            <a:ext cx="1893870" cy="87535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98" name="AutoShape 18"/>
          <p:cNvSpPr>
            <a:spLocks noChangeArrowheads="1"/>
          </p:cNvSpPr>
          <p:nvPr/>
        </p:nvSpPr>
        <p:spPr bwMode="gray">
          <a:xfrm>
            <a:off x="6715684" y="4285929"/>
            <a:ext cx="1893870" cy="87535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99" name="AutoShape 19"/>
          <p:cNvSpPr>
            <a:spLocks noChangeArrowheads="1"/>
          </p:cNvSpPr>
          <p:nvPr/>
        </p:nvSpPr>
        <p:spPr bwMode="gray">
          <a:xfrm>
            <a:off x="6717124" y="2932028"/>
            <a:ext cx="1893870" cy="87535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gray">
          <a:xfrm>
            <a:off x="4023940" y="2827996"/>
            <a:ext cx="1371075" cy="4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</a:rPr>
              <a:t>Текст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1701" name="AutoShape 21"/>
          <p:cNvSpPr>
            <a:spLocks noChangeArrowheads="1"/>
          </p:cNvSpPr>
          <p:nvPr/>
        </p:nvSpPr>
        <p:spPr bwMode="auto">
          <a:xfrm>
            <a:off x="928662" y="928670"/>
            <a:ext cx="7643170" cy="866437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latin typeface="Verdana" pitchFamily="34" charset="0"/>
              </a:rPr>
              <a:t>Связная речь – вид речемыслительной деятельности,</a:t>
            </a:r>
          </a:p>
          <a:p>
            <a:pPr algn="ctr" eaLnBrk="0" hangingPunct="0"/>
            <a:r>
              <a:rPr lang="ru-RU" b="1" dirty="0" smtClean="0">
                <a:latin typeface="Verdana" pitchFamily="34" charset="0"/>
              </a:rPr>
              <a:t>результатом которой является текстовое сообщение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gray">
          <a:xfrm>
            <a:off x="714348" y="4568302"/>
            <a:ext cx="2357616" cy="37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</a:rPr>
              <a:t>Содержание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1704" name="Text Box 24"/>
          <p:cNvSpPr txBox="1">
            <a:spLocks noChangeArrowheads="1"/>
          </p:cNvSpPr>
          <p:nvPr/>
        </p:nvSpPr>
        <p:spPr bwMode="gray">
          <a:xfrm>
            <a:off x="786358" y="5928147"/>
            <a:ext cx="2164629" cy="37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</a:rPr>
              <a:t>Цельность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1705" name="Text Box 25"/>
          <p:cNvSpPr txBox="1">
            <a:spLocks noChangeArrowheads="1"/>
          </p:cNvSpPr>
          <p:nvPr/>
        </p:nvSpPr>
        <p:spPr bwMode="gray">
          <a:xfrm>
            <a:off x="6858264" y="3143064"/>
            <a:ext cx="1602949" cy="64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</a:rPr>
              <a:t>Внешний</a:t>
            </a:r>
          </a:p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</a:rPr>
              <a:t>план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1706" name="Text Box 26"/>
          <p:cNvSpPr txBox="1">
            <a:spLocks noChangeArrowheads="1"/>
          </p:cNvSpPr>
          <p:nvPr/>
        </p:nvSpPr>
        <p:spPr bwMode="gray">
          <a:xfrm>
            <a:off x="6858264" y="4639638"/>
            <a:ext cx="1571264" cy="37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</a:rPr>
              <a:t>Форма</a:t>
            </a:r>
          </a:p>
        </p:txBody>
      </p:sp>
      <p:sp>
        <p:nvSpPr>
          <p:cNvPr id="71707" name="Text Box 27"/>
          <p:cNvSpPr txBox="1">
            <a:spLocks noChangeArrowheads="1"/>
          </p:cNvSpPr>
          <p:nvPr/>
        </p:nvSpPr>
        <p:spPr bwMode="gray">
          <a:xfrm>
            <a:off x="6430523" y="5928147"/>
            <a:ext cx="2428186" cy="37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</a:rPr>
              <a:t>Связность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1696" name="AutoShape 16"/>
          <p:cNvSpPr>
            <a:spLocks noChangeArrowheads="1"/>
          </p:cNvSpPr>
          <p:nvPr/>
        </p:nvSpPr>
        <p:spPr bwMode="gray">
          <a:xfrm>
            <a:off x="928939" y="2927569"/>
            <a:ext cx="1893870" cy="87386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gray">
          <a:xfrm>
            <a:off x="786358" y="3143064"/>
            <a:ext cx="2202074" cy="64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</a:rPr>
              <a:t>Внутренний</a:t>
            </a:r>
          </a:p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</a:rPr>
              <a:t>план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gray">
          <a:xfrm rot="10800000" flipH="1">
            <a:off x="1714480" y="3929066"/>
            <a:ext cx="357190" cy="571504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gray">
          <a:xfrm rot="10800000" flipH="1">
            <a:off x="7500958" y="5286387"/>
            <a:ext cx="357190" cy="571504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gray">
          <a:xfrm rot="10800000" flipH="1">
            <a:off x="7500957" y="3929066"/>
            <a:ext cx="357190" cy="571504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gray">
          <a:xfrm rot="10800000" flipH="1">
            <a:off x="1714479" y="5286388"/>
            <a:ext cx="357190" cy="571504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Стрелка углом вверх 39"/>
          <p:cNvSpPr/>
          <p:nvPr/>
        </p:nvSpPr>
        <p:spPr>
          <a:xfrm rot="10800000">
            <a:off x="1714480" y="2428868"/>
            <a:ext cx="1857388" cy="642942"/>
          </a:xfrm>
          <a:prstGeom prst="bentUpArrow">
            <a:avLst>
              <a:gd name="adj1" fmla="val 25000"/>
              <a:gd name="adj2" fmla="val 20626"/>
              <a:gd name="adj3" fmla="val 50000"/>
            </a:avLst>
          </a:prstGeom>
          <a:gradFill flip="none" rotWithShape="1">
            <a:gsLst>
              <a:gs pos="0">
                <a:schemeClr val="accent3">
                  <a:lumMod val="65000"/>
                  <a:shade val="30000"/>
                  <a:satMod val="115000"/>
                </a:schemeClr>
              </a:gs>
              <a:gs pos="50000">
                <a:schemeClr val="accent3">
                  <a:lumMod val="65000"/>
                  <a:shade val="67500"/>
                  <a:satMod val="115000"/>
                </a:schemeClr>
              </a:gs>
              <a:gs pos="100000">
                <a:schemeClr val="accent3">
                  <a:lumMod val="6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углом вверх 40"/>
          <p:cNvSpPr/>
          <p:nvPr/>
        </p:nvSpPr>
        <p:spPr>
          <a:xfrm rot="10800000">
            <a:off x="5929322" y="2428869"/>
            <a:ext cx="1857388" cy="642942"/>
          </a:xfrm>
          <a:prstGeom prst="bentUpArrow">
            <a:avLst>
              <a:gd name="adj1" fmla="val 25000"/>
              <a:gd name="adj2" fmla="val 20626"/>
              <a:gd name="adj3" fmla="val 50000"/>
            </a:avLst>
          </a:prstGeom>
          <a:gradFill flip="none" rotWithShape="1">
            <a:gsLst>
              <a:gs pos="0">
                <a:schemeClr val="accent3">
                  <a:lumMod val="65000"/>
                  <a:shade val="30000"/>
                  <a:satMod val="115000"/>
                </a:schemeClr>
              </a:gs>
              <a:gs pos="50000">
                <a:schemeClr val="accent3">
                  <a:lumMod val="65000"/>
                  <a:shade val="67500"/>
                  <a:satMod val="115000"/>
                </a:schemeClr>
              </a:gs>
              <a:gs pos="100000">
                <a:schemeClr val="accent3">
                  <a:lumMod val="6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 advTm="3115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196166" cy="785794"/>
          </a:xfrm>
        </p:spPr>
        <p:txBody>
          <a:bodyPr/>
          <a:lstStyle/>
          <a:p>
            <a:r>
              <a:rPr lang="ru-RU" dirty="0" smtClean="0"/>
              <a:t>Условия оптимизации  развития связной речи у дошкольников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28736"/>
            <a:ext cx="8023225" cy="521497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Единый комплексный подход к развитию связной речи в ДОУ.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Развитие </a:t>
            </a:r>
            <a:r>
              <a:rPr lang="ru-RU" sz="2400" dirty="0" err="1" smtClean="0"/>
              <a:t>мотивационно-потребностной</a:t>
            </a:r>
            <a:r>
              <a:rPr lang="ru-RU" sz="2400" dirty="0" smtClean="0"/>
              <a:t> сферы: формирование мотивов связной речи.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Формирование ориентировочной основы действий по узнаванию образцов связной речи.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Поэтапное формирование связных высказываний в направлении от плана содержания к плану выражения (от цельности к связности).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advClick="0" advTm="3840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ата 5"/>
          <p:cNvSpPr>
            <a:spLocks noGrp="1"/>
          </p:cNvSpPr>
          <p:nvPr>
            <p:ph type="dt" sz="half" idx="4294967295"/>
          </p:nvPr>
        </p:nvSpPr>
        <p:spPr>
          <a:xfrm>
            <a:off x="457200" y="6357958"/>
            <a:ext cx="2900354" cy="214314"/>
          </a:xfrm>
        </p:spPr>
        <p:txBody>
          <a:bodyPr/>
          <a:lstStyle/>
          <a:p>
            <a:r>
              <a:rPr lang="ru-RU" sz="1400" dirty="0" smtClean="0"/>
              <a:t>Приложение к проекту</a:t>
            </a:r>
            <a:endParaRPr lang="en-US" sz="1400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работы с детьми на основном этапе</a:t>
            </a:r>
            <a:endParaRPr lang="en-US" sz="1600" dirty="0"/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gray">
          <a:xfrm>
            <a:off x="3572207" y="4568216"/>
            <a:ext cx="2214954" cy="1690052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gray">
          <a:xfrm>
            <a:off x="2802247" y="5214301"/>
            <a:ext cx="3846284" cy="64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</a:rPr>
              <a:t>Связное </a:t>
            </a:r>
          </a:p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</a:rPr>
              <a:t>высказывание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gray">
          <a:xfrm>
            <a:off x="2928815" y="4357907"/>
            <a:ext cx="590654" cy="2169405"/>
          </a:xfrm>
          <a:prstGeom prst="leftArrow">
            <a:avLst>
              <a:gd name="adj1" fmla="val 65583"/>
              <a:gd name="adj2" fmla="val 65181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  <a:alpha val="12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7" name="AutoShape 11"/>
          <p:cNvSpPr>
            <a:spLocks noChangeArrowheads="1"/>
          </p:cNvSpPr>
          <p:nvPr/>
        </p:nvSpPr>
        <p:spPr bwMode="auto">
          <a:xfrm>
            <a:off x="641788" y="1705359"/>
            <a:ext cx="2214954" cy="443922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499398" y="1983876"/>
            <a:ext cx="2499733" cy="433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1D3A"/>
                </a:solidFill>
                <a:latin typeface="Verdana" pitchFamily="34" charset="0"/>
              </a:rPr>
              <a:t>Повествование</a:t>
            </a:r>
            <a:endParaRPr lang="en-US" b="1" dirty="0">
              <a:solidFill>
                <a:srgbClr val="001D3A"/>
              </a:solidFill>
              <a:latin typeface="Verdana" pitchFamily="34" charset="0"/>
            </a:endParaRPr>
          </a:p>
          <a:p>
            <a:pPr algn="ctr" eaLnBrk="0" hangingPunct="0"/>
            <a:endParaRPr lang="en-US" dirty="0">
              <a:solidFill>
                <a:srgbClr val="001D3A"/>
              </a:solidFill>
              <a:latin typeface="Verdana" pitchFamily="34" charset="0"/>
            </a:endParaRPr>
          </a:p>
          <a:p>
            <a:pPr algn="ctr" eaLnBrk="0" hangingPunct="0">
              <a:buSzPct val="60000"/>
              <a:buFontTx/>
              <a:buChar char="•"/>
            </a:pPr>
            <a:r>
              <a:rPr lang="ru-RU" sz="1400" dirty="0" smtClean="0">
                <a:solidFill>
                  <a:srgbClr val="001D3A"/>
                </a:solidFill>
                <a:latin typeface="Verdana" pitchFamily="34" charset="0"/>
              </a:rPr>
              <a:t> Пересказ</a:t>
            </a:r>
            <a:endParaRPr lang="en-US" sz="1400" dirty="0">
              <a:solidFill>
                <a:srgbClr val="001D3A"/>
              </a:solidFill>
              <a:latin typeface="Verdana" pitchFamily="34" charset="0"/>
            </a:endParaRPr>
          </a:p>
          <a:p>
            <a:pPr algn="ctr" eaLnBrk="0" hangingPunct="0">
              <a:buSzPct val="60000"/>
              <a:buFontTx/>
              <a:buChar char="•"/>
            </a:pPr>
            <a:r>
              <a:rPr lang="ru-RU" sz="1400" dirty="0" smtClean="0">
                <a:solidFill>
                  <a:srgbClr val="001D3A"/>
                </a:solidFill>
                <a:latin typeface="Verdana" pitchFamily="34" charset="0"/>
              </a:rPr>
              <a:t> Рассказывание по</a:t>
            </a:r>
          </a:p>
          <a:p>
            <a:pPr algn="ctr" eaLnBrk="0" hangingPunct="0">
              <a:buSzPct val="60000"/>
            </a:pPr>
            <a:r>
              <a:rPr lang="ru-RU" sz="1400" dirty="0" smtClean="0">
                <a:solidFill>
                  <a:srgbClr val="001D3A"/>
                </a:solidFill>
                <a:latin typeface="Verdana" pitchFamily="34" charset="0"/>
              </a:rPr>
              <a:t>серии сюжетных </a:t>
            </a:r>
          </a:p>
          <a:p>
            <a:pPr algn="ctr" eaLnBrk="0" hangingPunct="0">
              <a:buSzPct val="60000"/>
            </a:pPr>
            <a:r>
              <a:rPr lang="ru-RU" sz="1400" dirty="0" smtClean="0">
                <a:solidFill>
                  <a:srgbClr val="001D3A"/>
                </a:solidFill>
                <a:latin typeface="Verdana" pitchFamily="34" charset="0"/>
              </a:rPr>
              <a:t>картин</a:t>
            </a:r>
            <a:endParaRPr lang="en-US" sz="1400" dirty="0">
              <a:solidFill>
                <a:srgbClr val="001D3A"/>
              </a:solidFill>
              <a:latin typeface="Verdana" pitchFamily="34" charset="0"/>
            </a:endParaRPr>
          </a:p>
          <a:p>
            <a:pPr algn="ctr" eaLnBrk="0" hangingPunct="0">
              <a:buSzPct val="60000"/>
              <a:buFontTx/>
              <a:buChar char="•"/>
            </a:pPr>
            <a:r>
              <a:rPr lang="ru-RU" sz="1400" dirty="0" smtClean="0">
                <a:solidFill>
                  <a:srgbClr val="001D3A"/>
                </a:solidFill>
                <a:latin typeface="Verdana" pitchFamily="34" charset="0"/>
              </a:rPr>
              <a:t> Рассказывание по одной сюжетной картине</a:t>
            </a:r>
            <a:endParaRPr lang="en-US" sz="1400" dirty="0">
              <a:solidFill>
                <a:srgbClr val="001D3A"/>
              </a:solidFill>
              <a:latin typeface="Verdana" pitchFamily="34" charset="0"/>
            </a:endParaRPr>
          </a:p>
          <a:p>
            <a:pPr algn="ctr" eaLnBrk="0" hangingPunct="0">
              <a:buSzPct val="60000"/>
              <a:buFontTx/>
              <a:buChar char="•"/>
            </a:pPr>
            <a:r>
              <a:rPr lang="ru-RU" sz="1400" dirty="0" smtClean="0">
                <a:solidFill>
                  <a:srgbClr val="001D3A"/>
                </a:solidFill>
                <a:latin typeface="Verdana" pitchFamily="34" charset="0"/>
              </a:rPr>
              <a:t> Творческое рассказывание</a:t>
            </a:r>
            <a:endParaRPr lang="en-US" sz="1400" dirty="0">
              <a:solidFill>
                <a:srgbClr val="001D3A"/>
              </a:solidFill>
              <a:latin typeface="Verdana" pitchFamily="34" charset="0"/>
            </a:endParaRPr>
          </a:p>
          <a:p>
            <a:pPr algn="ctr" eaLnBrk="0" hangingPunct="0">
              <a:buSzPct val="60000"/>
              <a:buFontTx/>
              <a:buChar char="•"/>
            </a:pPr>
            <a:r>
              <a:rPr lang="ru-RU" sz="1400" dirty="0" smtClean="0">
                <a:solidFill>
                  <a:srgbClr val="001D3A"/>
                </a:solidFill>
                <a:latin typeface="Verdana" pitchFamily="34" charset="0"/>
              </a:rPr>
              <a:t> Рассказы из личного опыта</a:t>
            </a:r>
          </a:p>
          <a:p>
            <a:pPr algn="ctr" eaLnBrk="0" hangingPunct="0">
              <a:buSzPct val="60000"/>
              <a:buFontTx/>
              <a:buChar char="•"/>
            </a:pPr>
            <a:r>
              <a:rPr lang="ru-RU" sz="1400" dirty="0" smtClean="0">
                <a:solidFill>
                  <a:srgbClr val="001D3A"/>
                </a:solidFill>
                <a:latin typeface="Verdana" pitchFamily="34" charset="0"/>
              </a:rPr>
              <a:t> Инсценировка, драматизация, театрализация</a:t>
            </a:r>
            <a:endParaRPr lang="en-US" sz="1400" dirty="0">
              <a:solidFill>
                <a:srgbClr val="001D3A"/>
              </a:solidFill>
              <a:latin typeface="Verdana" pitchFamily="34" charset="0"/>
            </a:endParaRPr>
          </a:p>
        </p:txBody>
      </p:sp>
      <p:sp>
        <p:nvSpPr>
          <p:cNvPr id="70669" name="AutoShape 13"/>
          <p:cNvSpPr>
            <a:spLocks noChangeArrowheads="1"/>
          </p:cNvSpPr>
          <p:nvPr/>
        </p:nvSpPr>
        <p:spPr bwMode="auto">
          <a:xfrm>
            <a:off x="6500867" y="1711043"/>
            <a:ext cx="2142880" cy="4433544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6680173" y="1983876"/>
            <a:ext cx="1856342" cy="280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1D3A"/>
                </a:solidFill>
                <a:latin typeface="Verdana" pitchFamily="34" charset="0"/>
              </a:rPr>
              <a:t>Описание</a:t>
            </a:r>
            <a:endParaRPr lang="en-US" b="1" dirty="0">
              <a:solidFill>
                <a:srgbClr val="001D3A"/>
              </a:solidFill>
              <a:latin typeface="Verdana" pitchFamily="34" charset="0"/>
            </a:endParaRPr>
          </a:p>
          <a:p>
            <a:pPr algn="ctr" eaLnBrk="0" hangingPunct="0"/>
            <a:endParaRPr lang="en-US" dirty="0">
              <a:solidFill>
                <a:srgbClr val="001D3A"/>
              </a:solidFill>
              <a:latin typeface="Verdana" pitchFamily="34" charset="0"/>
            </a:endParaRPr>
          </a:p>
          <a:p>
            <a:pPr algn="ctr" eaLnBrk="0" hangingPunct="0">
              <a:buSzPct val="60000"/>
              <a:buFontTx/>
              <a:buChar char="•"/>
            </a:pPr>
            <a:r>
              <a:rPr lang="ru-RU" sz="1400" dirty="0" smtClean="0">
                <a:solidFill>
                  <a:srgbClr val="001D3A"/>
                </a:solidFill>
                <a:latin typeface="Verdana" pitchFamily="34" charset="0"/>
              </a:rPr>
              <a:t> Отгадывание загадок </a:t>
            </a:r>
          </a:p>
          <a:p>
            <a:pPr algn="ctr" eaLnBrk="0" hangingPunct="0">
              <a:buSzPct val="60000"/>
              <a:buFontTx/>
              <a:buChar char="•"/>
            </a:pPr>
            <a:r>
              <a:rPr lang="ru-RU" sz="1400" dirty="0" smtClean="0">
                <a:solidFill>
                  <a:srgbClr val="001D3A"/>
                </a:solidFill>
                <a:latin typeface="Verdana" pitchFamily="34" charset="0"/>
              </a:rPr>
              <a:t>Пересказ описательных рассказов</a:t>
            </a:r>
            <a:endParaRPr lang="en-US" sz="1400" dirty="0">
              <a:solidFill>
                <a:srgbClr val="001D3A"/>
              </a:solidFill>
              <a:latin typeface="Verdana" pitchFamily="34" charset="0"/>
            </a:endParaRPr>
          </a:p>
          <a:p>
            <a:pPr algn="ctr" eaLnBrk="0" hangingPunct="0">
              <a:buSzPct val="60000"/>
              <a:buFontTx/>
              <a:buChar char="•"/>
            </a:pPr>
            <a:r>
              <a:rPr lang="ru-RU" sz="1400" dirty="0" smtClean="0">
                <a:solidFill>
                  <a:srgbClr val="001D3A"/>
                </a:solidFill>
                <a:latin typeface="Verdana" pitchFamily="34" charset="0"/>
              </a:rPr>
              <a:t> Описание:</a:t>
            </a:r>
          </a:p>
          <a:p>
            <a:pPr lvl="1" eaLnBrk="0" hangingPunct="0">
              <a:buSzPct val="60000"/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1D3A"/>
                </a:solidFill>
                <a:latin typeface="Verdana" pitchFamily="34" charset="0"/>
              </a:rPr>
              <a:t> предметов,</a:t>
            </a:r>
          </a:p>
          <a:p>
            <a:pPr lvl="1" eaLnBrk="0" hangingPunct="0">
              <a:buSzPct val="60000"/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1D3A"/>
                </a:solidFill>
                <a:latin typeface="Verdana" pitchFamily="34" charset="0"/>
              </a:rPr>
              <a:t> объектов,</a:t>
            </a:r>
          </a:p>
          <a:p>
            <a:pPr lvl="1" eaLnBrk="0" hangingPunct="0">
              <a:buSzPct val="60000"/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1D3A"/>
                </a:solidFill>
                <a:latin typeface="Verdana" pitchFamily="34" charset="0"/>
              </a:rPr>
              <a:t> людей,</a:t>
            </a:r>
          </a:p>
          <a:p>
            <a:pPr lvl="1" eaLnBrk="0" hangingPunct="0">
              <a:buSzPct val="60000"/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1D3A"/>
                </a:solidFill>
                <a:latin typeface="Verdana" pitchFamily="34" charset="0"/>
              </a:rPr>
              <a:t> явлений.</a:t>
            </a:r>
            <a:endParaRPr lang="en-US" sz="1400" dirty="0">
              <a:solidFill>
                <a:srgbClr val="001D3A"/>
              </a:solidFill>
              <a:latin typeface="Verdana" pitchFamily="34" charset="0"/>
            </a:endParaRPr>
          </a:p>
        </p:txBody>
      </p:sp>
      <p:sp>
        <p:nvSpPr>
          <p:cNvPr id="70671" name="AutoShape 15"/>
          <p:cNvSpPr>
            <a:spLocks noChangeArrowheads="1"/>
          </p:cNvSpPr>
          <p:nvPr/>
        </p:nvSpPr>
        <p:spPr bwMode="gray">
          <a:xfrm>
            <a:off x="5857476" y="4429904"/>
            <a:ext cx="587138" cy="2070882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  <a:alpha val="12000"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72" name="AutoShape 16"/>
          <p:cNvSpPr>
            <a:spLocks noChangeArrowheads="1"/>
          </p:cNvSpPr>
          <p:nvPr/>
        </p:nvSpPr>
        <p:spPr bwMode="gray">
          <a:xfrm>
            <a:off x="3014952" y="1428736"/>
            <a:ext cx="3375167" cy="727556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73" name="AutoShape 17"/>
          <p:cNvSpPr>
            <a:spLocks noChangeArrowheads="1"/>
          </p:cNvSpPr>
          <p:nvPr/>
        </p:nvSpPr>
        <p:spPr bwMode="gray">
          <a:xfrm rot="10800000">
            <a:off x="3786670" y="2199870"/>
            <a:ext cx="1940721" cy="636611"/>
          </a:xfrm>
          <a:prstGeom prst="upArrow">
            <a:avLst>
              <a:gd name="adj1" fmla="val 68380"/>
              <a:gd name="adj2" fmla="val 70833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63529"/>
                  <a:invGamma/>
                  <a:alpha val="12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gray">
          <a:xfrm>
            <a:off x="2928815" y="1693991"/>
            <a:ext cx="3572052" cy="36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</a:rPr>
              <a:t>Ориентировка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0675" name="AutoShape 19"/>
          <p:cNvSpPr>
            <a:spLocks noChangeArrowheads="1"/>
          </p:cNvSpPr>
          <p:nvPr/>
        </p:nvSpPr>
        <p:spPr bwMode="gray">
          <a:xfrm>
            <a:off x="3287427" y="2961530"/>
            <a:ext cx="2911082" cy="718083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gray">
          <a:xfrm>
            <a:off x="3371806" y="3240047"/>
            <a:ext cx="2824945" cy="4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</a:rPr>
              <a:t>Планирование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0677" name="AutoShape 21"/>
          <p:cNvSpPr>
            <a:spLocks noChangeArrowheads="1"/>
          </p:cNvSpPr>
          <p:nvPr/>
        </p:nvSpPr>
        <p:spPr bwMode="gray">
          <a:xfrm>
            <a:off x="3786670" y="3806556"/>
            <a:ext cx="1944237" cy="627138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bg2">
                  <a:gamma/>
                  <a:tint val="63529"/>
                  <a:invGamma/>
                  <a:alpha val="12000"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advClick="0" advTm="5823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Пересказы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70672" y="3214686"/>
            <a:ext cx="254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по серии картинок</a:t>
            </a:r>
          </a:p>
          <a:p>
            <a:r>
              <a:rPr lang="ru-RU" dirty="0" smtClean="0"/>
              <a:t>плоскостного театра</a:t>
            </a:r>
            <a:endParaRPr lang="ru-RU" dirty="0"/>
          </a:p>
        </p:txBody>
      </p:sp>
      <p:pic>
        <p:nvPicPr>
          <p:cNvPr id="7" name="Содержимое 5" descr="100-IMGA0043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 bwMode="gray">
          <a:xfrm>
            <a:off x="1928794" y="4572008"/>
            <a:ext cx="2500330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5" descr="100-IMGA0038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20000" contrast="20000"/>
          </a:blip>
          <a:stretch>
            <a:fillRect/>
          </a:stretch>
        </p:blipFill>
        <p:spPr>
          <a:xfrm>
            <a:off x="642910" y="3000372"/>
            <a:ext cx="2457447" cy="1843085"/>
          </a:xfrm>
        </p:spPr>
      </p:pic>
      <p:pic>
        <p:nvPicPr>
          <p:cNvPr id="9" name="Рисунок 8" descr="100-IMGA0051.JPG"/>
          <p:cNvPicPr>
            <a:picLocks noChangeAspect="1"/>
          </p:cNvPicPr>
          <p:nvPr/>
        </p:nvPicPr>
        <p:blipFill>
          <a:blip r:embed="rId5" cstate="print">
            <a:lum bright="20000" contrast="20000"/>
          </a:blip>
          <a:stretch>
            <a:fillRect/>
          </a:stretch>
        </p:blipFill>
        <p:spPr>
          <a:xfrm>
            <a:off x="4786314" y="4572008"/>
            <a:ext cx="2476517" cy="1857388"/>
          </a:xfrm>
          <a:prstGeom prst="rect">
            <a:avLst/>
          </a:prstGeom>
        </p:spPr>
      </p:pic>
      <p:pic>
        <p:nvPicPr>
          <p:cNvPr id="10" name="Рисунок 9" descr="100-IMGA0047.JPG"/>
          <p:cNvPicPr>
            <a:picLocks noChangeAspect="1"/>
          </p:cNvPicPr>
          <p:nvPr/>
        </p:nvPicPr>
        <p:blipFill>
          <a:blip r:embed="rId6" cstate="print">
            <a:lum bright="20000" contrast="20000"/>
          </a:blip>
          <a:stretch>
            <a:fillRect/>
          </a:stretch>
        </p:blipFill>
        <p:spPr>
          <a:xfrm>
            <a:off x="5857884" y="3143248"/>
            <a:ext cx="2694450" cy="20208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6248" y="385762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творческий  -</a:t>
            </a:r>
          </a:p>
          <a:p>
            <a:r>
              <a:rPr lang="ru-RU" dirty="0" smtClean="0"/>
              <a:t>пересказ</a:t>
            </a:r>
            <a:endParaRPr lang="ru-RU" dirty="0"/>
          </a:p>
        </p:txBody>
      </p:sp>
      <p:pic>
        <p:nvPicPr>
          <p:cNvPr id="13" name="Рисунок 12" descr="100-IMGA0058.JPG"/>
          <p:cNvPicPr>
            <a:picLocks noChangeAspect="1"/>
          </p:cNvPicPr>
          <p:nvPr/>
        </p:nvPicPr>
        <p:blipFill>
          <a:blip r:embed="rId7" cstate="print">
            <a:lum bright="20000" contrast="20000"/>
          </a:blip>
          <a:stretch>
            <a:fillRect/>
          </a:stretch>
        </p:blipFill>
        <p:spPr>
          <a:xfrm>
            <a:off x="6072198" y="1071546"/>
            <a:ext cx="2563802" cy="1922852"/>
          </a:xfrm>
          <a:prstGeom prst="rect">
            <a:avLst/>
          </a:prstGeom>
        </p:spPr>
      </p:pic>
      <p:pic>
        <p:nvPicPr>
          <p:cNvPr id="14" name="Рисунок 13" descr="100-IMGA0077.JPG"/>
          <p:cNvPicPr>
            <a:picLocks noChangeAspect="1"/>
          </p:cNvPicPr>
          <p:nvPr/>
        </p:nvPicPr>
        <p:blipFill>
          <a:blip r:embed="rId8" cstate="print">
            <a:lum bright="20000" contrast="20000"/>
          </a:blip>
          <a:stretch>
            <a:fillRect/>
          </a:stretch>
        </p:blipFill>
        <p:spPr>
          <a:xfrm>
            <a:off x="571472" y="1071546"/>
            <a:ext cx="2381267" cy="17859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28926" y="1000108"/>
            <a:ext cx="1885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с опорой </a:t>
            </a:r>
          </a:p>
          <a:p>
            <a:r>
              <a:rPr lang="ru-RU" dirty="0" smtClean="0"/>
              <a:t>на графический</a:t>
            </a:r>
          </a:p>
          <a:p>
            <a:r>
              <a:rPr lang="ru-RU" dirty="0" smtClean="0"/>
              <a:t> план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286248" y="2285992"/>
            <a:ext cx="1877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с элементами - </a:t>
            </a:r>
          </a:p>
          <a:p>
            <a:r>
              <a:rPr lang="ru-RU" dirty="0" smtClean="0"/>
              <a:t> драматизации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Click="0" advTm="1557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проблемы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357298"/>
            <a:ext cx="7629525" cy="49323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«Связная речь вбирает в себя все достижения ребёнка в овладении родным языком: его звуковым строем, словарным составом, грамматическим строем»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Н.М.Алексеева</a:t>
            </a:r>
            <a:endParaRPr lang="en-US" sz="2400" b="1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r>
              <a:rPr lang="ru-RU" sz="2400" b="1" dirty="0" smtClean="0">
                <a:solidFill>
                  <a:schemeClr val="accent1"/>
                </a:solidFill>
              </a:rPr>
              <a:t>Формирование и развитие связной речи традиционно относится к числу важнейших задач дошкольной педагогики</a:t>
            </a:r>
            <a:r>
              <a:rPr lang="en-US" sz="2400" b="1" dirty="0" smtClean="0">
                <a:solidFill>
                  <a:schemeClr val="accent1"/>
                </a:solidFill>
              </a:rPr>
              <a:t>.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 </a:t>
            </a:r>
            <a:r>
              <a:rPr lang="ru-RU" sz="2400" b="1" dirty="0" smtClean="0"/>
              <a:t>В условиях коррекционной группы ДОУ хорошее владение ребёнком связной контекстной речью является одним из показателей успешной работы логопеда</a:t>
            </a:r>
            <a:r>
              <a:rPr lang="en-US" sz="2400" b="1" dirty="0" smtClean="0"/>
              <a:t>.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1">
              <a:lnSpc>
                <a:spcPct val="80000"/>
              </a:lnSpc>
            </a:pPr>
            <a:endParaRPr lang="en-US" sz="2900" dirty="0"/>
          </a:p>
        </p:txBody>
      </p:sp>
    </p:spTree>
    <p:custDataLst>
      <p:tags r:id="rId1"/>
    </p:custDataLst>
  </p:cSld>
  <p:clrMapOvr>
    <a:masterClrMapping/>
  </p:clrMapOvr>
  <p:transition advClick="0" advTm="2656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00-IMGA0096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4357686" y="3429000"/>
            <a:ext cx="3778248" cy="28336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рассказов по сюжетным картинам</a:t>
            </a:r>
            <a:endParaRPr lang="ru-RU" dirty="0"/>
          </a:p>
        </p:txBody>
      </p:sp>
      <p:pic>
        <p:nvPicPr>
          <p:cNvPr id="13" name="Рисунок 12" descr="100-IMGA0089.JPG"/>
          <p:cNvPicPr>
            <a:picLocks noChangeAspect="1"/>
          </p:cNvPicPr>
          <p:nvPr/>
        </p:nvPicPr>
        <p:blipFill>
          <a:blip r:embed="rId4" cstate="print">
            <a:lum bright="20000" contrast="30000"/>
          </a:blip>
          <a:stretch>
            <a:fillRect/>
          </a:stretch>
        </p:blipFill>
        <p:spPr>
          <a:xfrm>
            <a:off x="3071801" y="2143116"/>
            <a:ext cx="3254369" cy="2440777"/>
          </a:xfrm>
          <a:prstGeom prst="rect">
            <a:avLst/>
          </a:prstGeom>
        </p:spPr>
      </p:pic>
      <p:pic>
        <p:nvPicPr>
          <p:cNvPr id="12" name="Содержимое 11" descr="100-IMGA0081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bright="20000" contrast="20000"/>
          </a:blip>
          <a:stretch>
            <a:fillRect/>
          </a:stretch>
        </p:blipFill>
        <p:spPr>
          <a:xfrm>
            <a:off x="1357290" y="1285860"/>
            <a:ext cx="2805108" cy="2103831"/>
          </a:xfrm>
        </p:spPr>
      </p:pic>
      <p:sp>
        <p:nvSpPr>
          <p:cNvPr id="8" name="TextBox 7"/>
          <p:cNvSpPr txBox="1"/>
          <p:nvPr/>
        </p:nvSpPr>
        <p:spPr>
          <a:xfrm>
            <a:off x="4929190" y="1428736"/>
            <a:ext cx="277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Планирование рассказа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5000636"/>
            <a:ext cx="3238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Составление рассказа</a:t>
            </a:r>
          </a:p>
          <a:p>
            <a:r>
              <a:rPr lang="ru-RU" dirty="0" smtClean="0"/>
              <a:t>с опорой на картинный план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Click="0" advTm="1307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0-IMGA0160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2357422" y="1071546"/>
            <a:ext cx="4643470" cy="34826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рассказов – </a:t>
            </a:r>
            <a:br>
              <a:rPr lang="ru-RU" dirty="0" smtClean="0"/>
            </a:br>
            <a:r>
              <a:rPr lang="ru-RU" dirty="0" smtClean="0"/>
              <a:t>описаний</a:t>
            </a:r>
            <a:endParaRPr lang="ru-RU" dirty="0"/>
          </a:p>
        </p:txBody>
      </p:sp>
      <p:pic>
        <p:nvPicPr>
          <p:cNvPr id="5" name="Содержимое 4" descr="100-IMGA0157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20000" contrast="20000"/>
          </a:blip>
          <a:stretch>
            <a:fillRect/>
          </a:stretch>
        </p:blipFill>
        <p:spPr>
          <a:xfrm>
            <a:off x="5000628" y="3857628"/>
            <a:ext cx="3600455" cy="2700341"/>
          </a:xfrm>
        </p:spPr>
      </p:pic>
      <p:pic>
        <p:nvPicPr>
          <p:cNvPr id="6" name="Рисунок 5" descr="100-IMGA0159.JPG"/>
          <p:cNvPicPr>
            <a:picLocks noChangeAspect="1"/>
          </p:cNvPicPr>
          <p:nvPr/>
        </p:nvPicPr>
        <p:blipFill>
          <a:blip r:embed="rId5" cstate="print">
            <a:lum bright="20000" contrast="20000"/>
          </a:blip>
          <a:stretch>
            <a:fillRect/>
          </a:stretch>
        </p:blipFill>
        <p:spPr>
          <a:xfrm>
            <a:off x="642910" y="3857628"/>
            <a:ext cx="3540121" cy="2655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2143116"/>
            <a:ext cx="1214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Старшая </a:t>
            </a:r>
          </a:p>
          <a:p>
            <a:r>
              <a:rPr lang="ru-RU" dirty="0" smtClean="0"/>
              <a:t>группа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768" y="2786058"/>
            <a:ext cx="1372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Подготови</a:t>
            </a:r>
            <a:r>
              <a:rPr lang="ru-RU" dirty="0" smtClean="0"/>
              <a:t>-</a:t>
            </a:r>
          </a:p>
          <a:p>
            <a:r>
              <a:rPr lang="ru-RU" dirty="0" smtClean="0"/>
              <a:t>тельная</a:t>
            </a:r>
          </a:p>
          <a:p>
            <a:r>
              <a:rPr lang="ru-RU" dirty="0" smtClean="0"/>
              <a:t>группа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Click="0" advTm="2192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Речевые уголки в группах</a:t>
            </a:r>
            <a:endParaRPr lang="ru-RU" dirty="0"/>
          </a:p>
        </p:txBody>
      </p:sp>
      <p:pic>
        <p:nvPicPr>
          <p:cNvPr id="16" name="Рисунок 15" descr="100-IMGA0045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642910" y="1000108"/>
            <a:ext cx="3571900" cy="2678925"/>
          </a:xfrm>
          <a:prstGeom prst="rect">
            <a:avLst/>
          </a:prstGeom>
        </p:spPr>
      </p:pic>
      <p:pic>
        <p:nvPicPr>
          <p:cNvPr id="17" name="Рисунок 16" descr="100-IMGA0044.JPG"/>
          <p:cNvPicPr>
            <a:picLocks noChangeAspect="1"/>
          </p:cNvPicPr>
          <p:nvPr/>
        </p:nvPicPr>
        <p:blipFill>
          <a:blip r:embed="rId4" cstate="print">
            <a:lum bright="20000" contrast="30000"/>
          </a:blip>
          <a:stretch>
            <a:fillRect/>
          </a:stretch>
        </p:blipFill>
        <p:spPr>
          <a:xfrm>
            <a:off x="2928926" y="2143116"/>
            <a:ext cx="3349620" cy="2512215"/>
          </a:xfrm>
          <a:prstGeom prst="rect">
            <a:avLst/>
          </a:prstGeom>
        </p:spPr>
      </p:pic>
      <p:pic>
        <p:nvPicPr>
          <p:cNvPr id="15" name="Рисунок 14" descr="100-IMGA0062.JPG"/>
          <p:cNvPicPr>
            <a:picLocks noChangeAspect="1"/>
          </p:cNvPicPr>
          <p:nvPr/>
        </p:nvPicPr>
        <p:blipFill>
          <a:blip r:embed="rId5" cstate="print">
            <a:lum bright="20000" contrast="30000"/>
          </a:blip>
          <a:stretch>
            <a:fillRect/>
          </a:stretch>
        </p:blipFill>
        <p:spPr>
          <a:xfrm>
            <a:off x="5214942" y="4000504"/>
            <a:ext cx="3397244" cy="25479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43504" y="1285860"/>
            <a:ext cx="3018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Сюжетные картины</a:t>
            </a:r>
          </a:p>
          <a:p>
            <a:r>
              <a:rPr lang="ru-RU" dirty="0" smtClean="0"/>
              <a:t>для автоматизации звуков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214546" y="5000636"/>
            <a:ext cx="2416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Наборы кукольных,</a:t>
            </a:r>
          </a:p>
          <a:p>
            <a:r>
              <a:rPr lang="ru-RU" dirty="0" smtClean="0"/>
              <a:t>пальчиковых ,</a:t>
            </a:r>
          </a:p>
          <a:p>
            <a:r>
              <a:rPr lang="ru-RU" dirty="0" smtClean="0"/>
              <a:t>плоскостных,</a:t>
            </a:r>
          </a:p>
          <a:p>
            <a:r>
              <a:rPr lang="ru-RU" dirty="0" smtClean="0"/>
              <a:t>настольных театров.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572264" y="2500306"/>
            <a:ext cx="1694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Библиотека и </a:t>
            </a:r>
          </a:p>
          <a:p>
            <a:r>
              <a:rPr lang="ru-RU" dirty="0" err="1" smtClean="0"/>
              <a:t>аудиотека</a:t>
            </a:r>
            <a:endParaRPr lang="ru-RU" dirty="0" smtClean="0"/>
          </a:p>
          <a:p>
            <a:r>
              <a:rPr lang="ru-RU" dirty="0" smtClean="0"/>
              <a:t>детской </a:t>
            </a:r>
          </a:p>
          <a:p>
            <a:r>
              <a:rPr lang="ru-RU" dirty="0" smtClean="0"/>
              <a:t>литературы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Click="0" advTm="1312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 проекта, бюджет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dirty="0" smtClean="0"/>
              <a:t>   </a:t>
            </a:r>
            <a:r>
              <a:rPr lang="ru-RU" sz="2000" b="1" dirty="0" smtClean="0"/>
              <a:t>В результате внедрения данного проекта в жизнедеятельность ДОУ мы ожидаем:</a:t>
            </a:r>
          </a:p>
          <a:p>
            <a:r>
              <a:rPr lang="ru-RU" sz="2000" dirty="0" smtClean="0"/>
              <a:t>- повышения уровня развития связной речи у детей всех возрастных групп ДОУ;</a:t>
            </a:r>
          </a:p>
          <a:p>
            <a:r>
              <a:rPr lang="ru-RU" sz="2000" dirty="0" smtClean="0"/>
              <a:t>- повышения уровня развития связной монологической речи у старших дошкольников с ОНР;</a:t>
            </a:r>
          </a:p>
          <a:p>
            <a:r>
              <a:rPr lang="ru-RU" sz="2000" dirty="0" smtClean="0"/>
              <a:t>- повышение уровня педагогической компетентности по разделу программы «Развитие связной речи» у воспитателей, логопеда, ст. воспитателя ДОУ;</a:t>
            </a:r>
          </a:p>
          <a:p>
            <a:r>
              <a:rPr lang="ru-RU" sz="2000" dirty="0" smtClean="0"/>
              <a:t>- повышение уровня педагогической культуры родителей по проблеме развития связной речи у детей.</a:t>
            </a:r>
          </a:p>
          <a:p>
            <a:endParaRPr lang="ru-RU" sz="2000" dirty="0" smtClean="0"/>
          </a:p>
          <a:p>
            <a:pPr algn="ctr">
              <a:buNone/>
            </a:pPr>
            <a:r>
              <a:rPr lang="ru-RU" sz="2000" b="1" dirty="0" smtClean="0"/>
              <a:t>Проект рассчитан на один учебный год.</a:t>
            </a:r>
          </a:p>
          <a:p>
            <a:pPr algn="ctr">
              <a:buNone/>
            </a:pPr>
            <a:r>
              <a:rPr lang="ru-RU" sz="2000" b="1" dirty="0" smtClean="0"/>
              <a:t>Общая стоимость проекта–87.000 рублей, запрашиваемая сумма–29.900 рублей.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3482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проекта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Проект получил диплом лауреата на городском конкурсе инновационных проектов</a:t>
            </a:r>
          </a:p>
          <a:p>
            <a:pPr algn="r">
              <a:buNone/>
            </a:pPr>
            <a:endParaRPr lang="ru-RU" sz="2000" b="1" dirty="0" smtClean="0"/>
          </a:p>
          <a:p>
            <a:pPr algn="r">
              <a:buNone/>
            </a:pPr>
            <a:endParaRPr lang="ru-RU" sz="2000" b="1" dirty="0" smtClean="0"/>
          </a:p>
          <a:p>
            <a:pPr algn="r"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/>
          </a:p>
        </p:txBody>
      </p:sp>
      <p:pic>
        <p:nvPicPr>
          <p:cNvPr id="1027" name="Picture 3" descr="C:\Documents and Settings\Admin\Рабочий стол\логопед\100_0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3108958" cy="4144963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Мои рисунки\Мои сканированные изображения\2009-09 (сен)\сканирование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7334" y="2071678"/>
            <a:ext cx="280512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2">
                <a:lumMod val="20000"/>
                <a:lumOff val="80000"/>
              </a:schemeClr>
            </a:gs>
            <a:gs pos="100000">
              <a:schemeClr val="accent3">
                <a:lumMod val="65000"/>
                <a:shade val="100000"/>
                <a:satMod val="11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WordArt 4"/>
          <p:cNvSpPr>
            <a:spLocks noChangeArrowheads="1" noChangeShapeType="1" noTextEdit="1"/>
          </p:cNvSpPr>
          <p:nvPr/>
        </p:nvSpPr>
        <p:spPr bwMode="gray">
          <a:xfrm>
            <a:off x="1285852" y="2895600"/>
            <a:ext cx="6715172" cy="153353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7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  <a:endParaRPr lang="ru-RU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5388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ransition advClick="0" advTm="925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Логопедическая практика</a:t>
            </a:r>
            <a:endParaRPr lang="en-US" sz="1800" dirty="0"/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4929190" y="3011956"/>
            <a:ext cx="3571900" cy="348887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715681" y="3000372"/>
            <a:ext cx="3427691" cy="3500461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714348" y="3500438"/>
            <a:ext cx="342902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  </a:t>
            </a:r>
            <a:r>
              <a:rPr lang="ru-RU" b="1" dirty="0" smtClean="0">
                <a:solidFill>
                  <a:srgbClr val="000000"/>
                </a:solidFill>
              </a:rPr>
              <a:t>ФФНР-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фонетико</a:t>
            </a:r>
            <a:r>
              <a:rPr lang="ru-RU" dirty="0" smtClean="0">
                <a:solidFill>
                  <a:srgbClr val="000000"/>
                </a:solidFill>
              </a:rPr>
              <a:t>- фонематическое недоразвитие речи – «нарушение процессов формирования произносительной системы у детей вследствие дефектов восприятия и произношения»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616" name="AutoShape 8"/>
          <p:cNvSpPr>
            <a:spLocks noChangeAspect="1" noChangeArrowheads="1" noTextEdit="1"/>
          </p:cNvSpPr>
          <p:nvPr/>
        </p:nvSpPr>
        <p:spPr bwMode="gray">
          <a:xfrm flipH="1">
            <a:off x="4643438" y="2643182"/>
            <a:ext cx="1421317" cy="162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357422" y="1109276"/>
            <a:ext cx="4286280" cy="1533906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8620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1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44314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8622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3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4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79216"/>
                    <a:invGamma/>
                  </a:schemeClr>
                </a:gs>
                <a:gs pos="100000">
                  <a:schemeClr val="hlink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2143108" y="1142984"/>
            <a:ext cx="4714909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</a:rPr>
              <a:t>Состав речевых </a:t>
            </a:r>
          </a:p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</a:rPr>
              <a:t>групп, дети 5-7 лет</a:t>
            </a:r>
            <a:endParaRPr lang="en-US" sz="2400" b="1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dirty="0" smtClean="0">
                <a:solidFill>
                  <a:srgbClr val="000000"/>
                </a:solidFill>
              </a:rPr>
              <a:t>Речевые диагнозы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615" name="Freeform 7"/>
          <p:cNvSpPr>
            <a:spLocks/>
          </p:cNvSpPr>
          <p:nvPr/>
        </p:nvSpPr>
        <p:spPr bwMode="gray">
          <a:xfrm>
            <a:off x="3643306" y="2500306"/>
            <a:ext cx="782910" cy="1629381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7" name="Freeform 9"/>
          <p:cNvSpPr>
            <a:spLocks/>
          </p:cNvSpPr>
          <p:nvPr/>
        </p:nvSpPr>
        <p:spPr bwMode="gray">
          <a:xfrm flipH="1">
            <a:off x="4643438" y="2500306"/>
            <a:ext cx="804329" cy="1623989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4929190" y="3571876"/>
            <a:ext cx="35719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 ОНР -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общее недоразвитие речи, </a:t>
            </a:r>
            <a:r>
              <a:rPr lang="en-US" dirty="0" smtClean="0">
                <a:solidFill>
                  <a:srgbClr val="000000"/>
                </a:solidFill>
              </a:rPr>
              <a:t>III</a:t>
            </a:r>
            <a:r>
              <a:rPr lang="ru-RU" dirty="0" smtClean="0">
                <a:solidFill>
                  <a:srgbClr val="000000"/>
                </a:solidFill>
              </a:rPr>
              <a:t> уровень речевого развития - «характеризуется развёрнутой фразовой речью с элементами лексико-грамматического и фонетико-фонематического недоразвития».</a:t>
            </a:r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 advTm="4071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22238"/>
            <a:ext cx="8072494" cy="563562"/>
          </a:xfrm>
        </p:spPr>
        <p:txBody>
          <a:bodyPr/>
          <a:lstStyle/>
          <a:p>
            <a:r>
              <a:rPr lang="ru-RU" dirty="0" smtClean="0"/>
              <a:t>Структура общего недоразвития речи</a:t>
            </a:r>
            <a:endParaRPr lang="en-US" dirty="0"/>
          </a:p>
        </p:txBody>
      </p:sp>
      <p:sp>
        <p:nvSpPr>
          <p:cNvPr id="99331" name="AutoShape 3"/>
          <p:cNvSpPr>
            <a:spLocks noChangeArrowheads="1"/>
          </p:cNvSpPr>
          <p:nvPr/>
        </p:nvSpPr>
        <p:spPr bwMode="gray">
          <a:xfrm rot="10800000">
            <a:off x="2031870" y="2000239"/>
            <a:ext cx="5206614" cy="2176985"/>
          </a:xfrm>
          <a:prstGeom prst="upArrow">
            <a:avLst>
              <a:gd name="adj1" fmla="val 57824"/>
              <a:gd name="adj2" fmla="val 54398"/>
            </a:avLst>
          </a:prstGeom>
          <a:gradFill flip="none" rotWithShape="1">
            <a:gsLst>
              <a:gs pos="43000">
                <a:schemeClr val="accent1">
                  <a:lumMod val="75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9332" name="AutoShape 4"/>
          <p:cNvSpPr>
            <a:spLocks noChangeArrowheads="1"/>
          </p:cNvSpPr>
          <p:nvPr/>
        </p:nvSpPr>
        <p:spPr bwMode="gray">
          <a:xfrm>
            <a:off x="1142976" y="1285860"/>
            <a:ext cx="7001431" cy="10005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Особые трудности в овладении связной речью</a:t>
            </a:r>
          </a:p>
          <a:p>
            <a:pPr algn="ctr" eaLnBrk="0" hangingPunct="0"/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в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озникают у детей с ОНР</a:t>
            </a:r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gray">
          <a:xfrm>
            <a:off x="3286116" y="2714620"/>
            <a:ext cx="264365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chemeClr val="bg1"/>
                </a:solidFill>
              </a:rPr>
              <a:t>ОНР </a:t>
            </a:r>
          </a:p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</a:rPr>
              <a:t>недоразвитие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14414" y="3398874"/>
            <a:ext cx="2217742" cy="2299266"/>
            <a:chOff x="653" y="1974"/>
            <a:chExt cx="1484" cy="154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653" y="1974"/>
              <a:ext cx="1447" cy="1194"/>
              <a:chOff x="727" y="901"/>
              <a:chExt cx="1929" cy="1623"/>
            </a:xfrm>
          </p:grpSpPr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741" y="901"/>
                <a:ext cx="1848" cy="1623"/>
                <a:chOff x="2174" y="1030"/>
                <a:chExt cx="2488" cy="2104"/>
              </a:xfrm>
            </p:grpSpPr>
            <p:sp>
              <p:nvSpPr>
                <p:cNvPr id="99337" name="Oval 9"/>
                <p:cNvSpPr>
                  <a:spLocks noChangeArrowheads="1"/>
                </p:cNvSpPr>
                <p:nvPr/>
              </p:nvSpPr>
              <p:spPr bwMode="gray">
                <a:xfrm>
                  <a:off x="2174" y="1030"/>
                  <a:ext cx="2488" cy="2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9338" name="Freeform 10"/>
                <p:cNvSpPr>
                  <a:spLocks/>
                </p:cNvSpPr>
                <p:nvPr/>
              </p:nvSpPr>
              <p:spPr bwMode="gray">
                <a:xfrm>
                  <a:off x="2366" y="1150"/>
                  <a:ext cx="2059" cy="963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9339" name="Text Box 11"/>
              <p:cNvSpPr txBox="1">
                <a:spLocks noChangeArrowheads="1"/>
              </p:cNvSpPr>
              <p:nvPr/>
            </p:nvSpPr>
            <p:spPr bwMode="gray">
              <a:xfrm>
                <a:off x="727" y="1516"/>
                <a:ext cx="19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sz="20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Фонетики</a:t>
                </a:r>
                <a:endParaRPr lang="en-US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p:grpSp>
        <p:sp>
          <p:nvSpPr>
            <p:cNvPr id="99340" name="Oval 12"/>
            <p:cNvSpPr>
              <a:spLocks noChangeArrowheads="1"/>
            </p:cNvSpPr>
            <p:nvPr/>
          </p:nvSpPr>
          <p:spPr bwMode="gray">
            <a:xfrm>
              <a:off x="663" y="3171"/>
              <a:ext cx="1474" cy="34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462045" y="4286074"/>
            <a:ext cx="2253609" cy="2355928"/>
            <a:chOff x="2157" y="2569"/>
            <a:chExt cx="1508" cy="1580"/>
          </a:xfrm>
        </p:grpSpPr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2205" y="2569"/>
              <a:ext cx="1460" cy="1268"/>
              <a:chOff x="2768" y="2079"/>
              <a:chExt cx="2557" cy="2220"/>
            </a:xfrm>
          </p:grpSpPr>
          <p:sp>
            <p:nvSpPr>
              <p:cNvPr id="99343" name="Oval 15"/>
              <p:cNvSpPr>
                <a:spLocks noChangeArrowheads="1"/>
              </p:cNvSpPr>
              <p:nvPr/>
            </p:nvSpPr>
            <p:spPr bwMode="gray">
              <a:xfrm>
                <a:off x="2768" y="2079"/>
                <a:ext cx="2557" cy="222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344" name="Freeform 16"/>
              <p:cNvSpPr>
                <a:spLocks/>
              </p:cNvSpPr>
              <p:nvPr/>
            </p:nvSpPr>
            <p:spPr bwMode="gray">
              <a:xfrm>
                <a:off x="3011" y="2163"/>
                <a:ext cx="2062" cy="923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9345" name="Text Box 17"/>
            <p:cNvSpPr txBox="1">
              <a:spLocks noChangeArrowheads="1"/>
            </p:cNvSpPr>
            <p:nvPr/>
          </p:nvSpPr>
          <p:spPr bwMode="gray">
            <a:xfrm>
              <a:off x="2157" y="3048"/>
              <a:ext cx="148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Лексики</a:t>
              </a:r>
              <a:endPara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99346" name="Oval 18"/>
            <p:cNvSpPr>
              <a:spLocks noChangeArrowheads="1"/>
            </p:cNvSpPr>
            <p:nvPr/>
          </p:nvSpPr>
          <p:spPr bwMode="gray">
            <a:xfrm>
              <a:off x="2183" y="3862"/>
              <a:ext cx="1437" cy="2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5877053" y="3428696"/>
            <a:ext cx="2220731" cy="2284355"/>
            <a:chOff x="3773" y="1994"/>
            <a:chExt cx="1486" cy="1532"/>
          </a:xfrm>
        </p:grpSpPr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3783" y="1994"/>
              <a:ext cx="1435" cy="1246"/>
              <a:chOff x="1815" y="946"/>
              <a:chExt cx="1721" cy="1488"/>
            </a:xfrm>
          </p:grpSpPr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1815" y="946"/>
                <a:ext cx="1721" cy="1488"/>
                <a:chOff x="1165" y="1130"/>
                <a:chExt cx="2511" cy="2168"/>
              </a:xfrm>
            </p:grpSpPr>
            <p:sp>
              <p:nvSpPr>
                <p:cNvPr id="99356" name="Oval 28"/>
                <p:cNvSpPr>
                  <a:spLocks noChangeArrowheads="1"/>
                </p:cNvSpPr>
                <p:nvPr/>
              </p:nvSpPr>
              <p:spPr bwMode="gray">
                <a:xfrm>
                  <a:off x="1165" y="1130"/>
                  <a:ext cx="2511" cy="21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9357" name="Freeform 29"/>
                <p:cNvSpPr>
                  <a:spLocks/>
                </p:cNvSpPr>
                <p:nvPr/>
              </p:nvSpPr>
              <p:spPr bwMode="gray">
                <a:xfrm>
                  <a:off x="1452" y="1213"/>
                  <a:ext cx="1937" cy="867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9358" name="Text Box 30"/>
              <p:cNvSpPr txBox="1">
                <a:spLocks noChangeArrowheads="1"/>
              </p:cNvSpPr>
              <p:nvPr/>
            </p:nvSpPr>
            <p:spPr bwMode="gray">
              <a:xfrm>
                <a:off x="1845" y="1460"/>
                <a:ext cx="1663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sz="20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Грамматики</a:t>
                </a:r>
                <a:endParaRPr lang="en-US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p:grpSp>
        <p:sp>
          <p:nvSpPr>
            <p:cNvPr id="99359" name="Oval 31"/>
            <p:cNvSpPr>
              <a:spLocks noChangeArrowheads="1"/>
            </p:cNvSpPr>
            <p:nvPr/>
          </p:nvSpPr>
          <p:spPr bwMode="gray">
            <a:xfrm>
              <a:off x="3773" y="3239"/>
              <a:ext cx="1486" cy="2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</p:spTree>
    <p:custDataLst>
      <p:tags r:id="rId1"/>
    </p:custDataLst>
  </p:cSld>
  <p:clrMapOvr>
    <a:masterClrMapping/>
  </p:clrMapOvr>
  <p:transition advClick="0" advTm="1345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связной речи детей с ОНР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501122" cy="450692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b="1" dirty="0" smtClean="0"/>
              <a:t>Исследования </a:t>
            </a:r>
            <a:r>
              <a:rPr lang="ru-RU" sz="2400" b="1" dirty="0" err="1" smtClean="0"/>
              <a:t>В.П.Глухова</a:t>
            </a:r>
            <a:r>
              <a:rPr lang="ru-RU" sz="2400" b="1" dirty="0" smtClean="0"/>
              <a:t>, Н.С.Жуковой, </a:t>
            </a:r>
          </a:p>
          <a:p>
            <a:pPr>
              <a:buNone/>
            </a:pPr>
            <a:r>
              <a:rPr lang="ru-RU" sz="2400" b="1" dirty="0" smtClean="0"/>
              <a:t>   В.К.Воробьёвой и других показывают, что высказывания детей с ОНР</a:t>
            </a:r>
            <a:r>
              <a:rPr lang="en-US" sz="2400" b="1" dirty="0" smtClean="0"/>
              <a:t> III</a:t>
            </a:r>
            <a:r>
              <a:rPr lang="ru-RU" sz="2400" b="1" dirty="0" smtClean="0"/>
              <a:t> уровня речевого развития отличаются:</a:t>
            </a:r>
          </a:p>
          <a:p>
            <a:pPr lvl="1"/>
            <a:r>
              <a:rPr lang="ru-RU" b="1" dirty="0"/>
              <a:t>н</a:t>
            </a:r>
            <a:r>
              <a:rPr lang="ru-RU" b="1" dirty="0" smtClean="0"/>
              <a:t>арушениями связности изложения,</a:t>
            </a:r>
          </a:p>
          <a:p>
            <a:pPr lvl="1"/>
            <a:r>
              <a:rPr lang="ru-RU" b="1" dirty="0"/>
              <a:t>с</a:t>
            </a:r>
            <a:r>
              <a:rPr lang="ru-RU" b="1" dirty="0" smtClean="0"/>
              <a:t>мысловыми пропусками,</a:t>
            </a:r>
          </a:p>
          <a:p>
            <a:pPr lvl="1"/>
            <a:r>
              <a:rPr lang="ru-RU" b="1" dirty="0" smtClean="0"/>
              <a:t>«явно выраженной немотивированной ситуативностью и фрагментарностью».</a:t>
            </a:r>
          </a:p>
          <a:p>
            <a:pPr lvl="1">
              <a:buNone/>
            </a:pPr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Click="0" advTm="1909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22238"/>
            <a:ext cx="7358114" cy="563562"/>
          </a:xfrm>
        </p:spPr>
        <p:txBody>
          <a:bodyPr/>
          <a:lstStyle/>
          <a:p>
            <a:r>
              <a:rPr lang="ru-RU" sz="3200" dirty="0" smtClean="0"/>
              <a:t>Рост количества детей с ОНР </a:t>
            </a:r>
            <a:endParaRPr lang="en-US" sz="1800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928662" y="3552843"/>
            <a:ext cx="1617689" cy="3019429"/>
            <a:chOff x="857224" y="2857496"/>
            <a:chExt cx="1617689" cy="3019429"/>
          </a:xfrm>
        </p:grpSpPr>
        <p:grpSp>
          <p:nvGrpSpPr>
            <p:cNvPr id="17" name="Group 59"/>
            <p:cNvGrpSpPr>
              <a:grpSpLocks/>
            </p:cNvGrpSpPr>
            <p:nvPr/>
          </p:nvGrpSpPr>
          <p:grpSpPr bwMode="auto">
            <a:xfrm rot="3877067">
              <a:off x="908844" y="4310856"/>
              <a:ext cx="2273300" cy="858838"/>
              <a:chOff x="2290" y="2725"/>
              <a:chExt cx="1832" cy="713"/>
            </a:xfrm>
          </p:grpSpPr>
          <p:grpSp>
            <p:nvGrpSpPr>
              <p:cNvPr id="18" name="Group 60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78909" name="Freeform 61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60878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910" name="Freeform 62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" name="Group 63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78912" name="Freeform 64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98B5B6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913" name="Freeform 65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0" name="Group 66"/>
            <p:cNvGrpSpPr>
              <a:grpSpLocks/>
            </p:cNvGrpSpPr>
            <p:nvPr/>
          </p:nvGrpSpPr>
          <p:grpSpPr bwMode="auto">
            <a:xfrm>
              <a:off x="857224" y="2857496"/>
              <a:ext cx="1143008" cy="1100140"/>
              <a:chOff x="2789" y="1625"/>
              <a:chExt cx="907" cy="907"/>
            </a:xfrm>
          </p:grpSpPr>
          <p:sp>
            <p:nvSpPr>
              <p:cNvPr id="78915" name="Oval 67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tint val="0"/>
                      <a:invGamma/>
                    </a:srgbClr>
                  </a:gs>
                  <a:gs pos="50000">
                    <a:srgbClr val="83A6A7"/>
                  </a:gs>
                  <a:gs pos="100000">
                    <a:srgbClr val="83A6A7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8916" name="Oval 68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alpha val="32001"/>
                    </a:srgbClr>
                  </a:gs>
                  <a:gs pos="100000">
                    <a:srgbClr val="83A6A7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8917" name="Oval 69"/>
              <p:cNvSpPr>
                <a:spLocks noChangeArrowheads="1"/>
              </p:cNvSpPr>
              <p:nvPr/>
            </p:nvSpPr>
            <p:spPr bwMode="gray">
              <a:xfrm>
                <a:off x="2849" y="168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shade val="54118"/>
                      <a:invGamma/>
                    </a:srgbClr>
                  </a:gs>
                  <a:gs pos="50000">
                    <a:srgbClr val="83A6A7"/>
                  </a:gs>
                  <a:gs pos="100000">
                    <a:srgbClr val="83A6A7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8918" name="Oval 70"/>
              <p:cNvSpPr>
                <a:spLocks noChangeArrowheads="1"/>
              </p:cNvSpPr>
              <p:nvPr/>
            </p:nvSpPr>
            <p:spPr bwMode="gray">
              <a:xfrm>
                <a:off x="2849" y="1686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shade val="63529"/>
                      <a:invGamma/>
                    </a:srgbClr>
                  </a:gs>
                  <a:gs pos="100000">
                    <a:srgbClr val="83A6A7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8919" name="Oval 71"/>
              <p:cNvSpPr>
                <a:spLocks noChangeArrowheads="1"/>
              </p:cNvSpPr>
              <p:nvPr/>
            </p:nvSpPr>
            <p:spPr bwMode="gray">
              <a:xfrm>
                <a:off x="2888" y="1724"/>
                <a:ext cx="709" cy="709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21" name="Group 72"/>
              <p:cNvGrpSpPr>
                <a:grpSpLocks/>
              </p:cNvGrpSpPr>
              <p:nvPr/>
            </p:nvGrpSpPr>
            <p:grpSpPr bwMode="auto">
              <a:xfrm>
                <a:off x="2899" y="1735"/>
                <a:ext cx="687" cy="688"/>
                <a:chOff x="4166" y="1706"/>
                <a:chExt cx="1252" cy="1252"/>
              </a:xfrm>
            </p:grpSpPr>
            <p:sp>
              <p:nvSpPr>
                <p:cNvPr id="78921" name="Oval 73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78922" name="Oval 74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78923" name="Oval 75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78924" name="Oval 76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8925" name="Text Box 77"/>
            <p:cNvSpPr txBox="1">
              <a:spLocks noChangeArrowheads="1"/>
            </p:cNvSpPr>
            <p:nvPr/>
          </p:nvSpPr>
          <p:spPr bwMode="gray">
            <a:xfrm rot="3925970">
              <a:off x="969292" y="4648916"/>
              <a:ext cx="18860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000" b="1" dirty="0" smtClean="0">
                  <a:solidFill>
                    <a:schemeClr val="bg1"/>
                  </a:solidFill>
                </a:rPr>
                <a:t>7детей из 13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8934" name="Text Box 86"/>
            <p:cNvSpPr txBox="1">
              <a:spLocks noChangeArrowheads="1"/>
            </p:cNvSpPr>
            <p:nvPr/>
          </p:nvSpPr>
          <p:spPr bwMode="gray">
            <a:xfrm>
              <a:off x="928662" y="3214686"/>
              <a:ext cx="9159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chemeClr val="tx2"/>
                  </a:solidFill>
                  <a:latin typeface="Verdana" pitchFamily="34" charset="0"/>
                </a:rPr>
                <a:t>200</a:t>
              </a:r>
              <a:r>
                <a:rPr lang="ru-RU" sz="2000" b="1" dirty="0" smtClean="0">
                  <a:solidFill>
                    <a:schemeClr val="tx2"/>
                  </a:solidFill>
                  <a:latin typeface="Verdana" pitchFamily="34" charset="0"/>
                </a:rPr>
                <a:t>5</a:t>
              </a:r>
              <a:endParaRPr lang="en-US" sz="2000" b="1" dirty="0">
                <a:solidFill>
                  <a:schemeClr val="tx2"/>
                </a:solidFill>
                <a:latin typeface="Verdana" pitchFamily="34" charset="0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2708259" y="2905756"/>
            <a:ext cx="1792303" cy="3309326"/>
            <a:chOff x="2428860" y="2714620"/>
            <a:chExt cx="1792303" cy="3309326"/>
          </a:xfrm>
        </p:grpSpPr>
        <p:grpSp>
          <p:nvGrpSpPr>
            <p:cNvPr id="12" name="Group 41"/>
            <p:cNvGrpSpPr>
              <a:grpSpLocks/>
            </p:cNvGrpSpPr>
            <p:nvPr/>
          </p:nvGrpSpPr>
          <p:grpSpPr bwMode="auto">
            <a:xfrm rot="3877067">
              <a:off x="2655094" y="4310856"/>
              <a:ext cx="2273300" cy="858838"/>
              <a:chOff x="2290" y="2725"/>
              <a:chExt cx="1832" cy="713"/>
            </a:xfrm>
          </p:grpSpPr>
          <p:grpSp>
            <p:nvGrpSpPr>
              <p:cNvPr id="13" name="Group 42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78891" name="Freeform 43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60878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92" name="Freeform 44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45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78894" name="Freeform 46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98B5B6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95" name="Freeform 47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2428860" y="2714620"/>
              <a:ext cx="1285884" cy="1285884"/>
              <a:chOff x="2789" y="1625"/>
              <a:chExt cx="907" cy="907"/>
            </a:xfrm>
          </p:grpSpPr>
          <p:sp>
            <p:nvSpPr>
              <p:cNvPr id="78897" name="Oval 49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tint val="0"/>
                      <a:invGamma/>
                    </a:srgbClr>
                  </a:gs>
                  <a:gs pos="50000">
                    <a:srgbClr val="83A6A7"/>
                  </a:gs>
                  <a:gs pos="100000">
                    <a:srgbClr val="83A6A7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8898" name="Oval 50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alpha val="32001"/>
                    </a:srgbClr>
                  </a:gs>
                  <a:gs pos="100000">
                    <a:srgbClr val="83A6A7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8899" name="Oval 51"/>
              <p:cNvSpPr>
                <a:spLocks noChangeArrowheads="1"/>
              </p:cNvSpPr>
              <p:nvPr/>
            </p:nvSpPr>
            <p:spPr bwMode="gray">
              <a:xfrm>
                <a:off x="2849" y="168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shade val="54118"/>
                      <a:invGamma/>
                    </a:srgbClr>
                  </a:gs>
                  <a:gs pos="50000">
                    <a:srgbClr val="83A6A7"/>
                  </a:gs>
                  <a:gs pos="100000">
                    <a:srgbClr val="83A6A7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8900" name="Oval 52"/>
              <p:cNvSpPr>
                <a:spLocks noChangeArrowheads="1"/>
              </p:cNvSpPr>
              <p:nvPr/>
            </p:nvSpPr>
            <p:spPr bwMode="gray">
              <a:xfrm>
                <a:off x="2849" y="1686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shade val="63529"/>
                      <a:invGamma/>
                    </a:srgbClr>
                  </a:gs>
                  <a:gs pos="100000">
                    <a:srgbClr val="83A6A7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8901" name="Oval 53"/>
              <p:cNvSpPr>
                <a:spLocks noChangeArrowheads="1"/>
              </p:cNvSpPr>
              <p:nvPr/>
            </p:nvSpPr>
            <p:spPr bwMode="gray">
              <a:xfrm>
                <a:off x="2888" y="1724"/>
                <a:ext cx="709" cy="709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16" name="Group 54"/>
              <p:cNvGrpSpPr>
                <a:grpSpLocks/>
              </p:cNvGrpSpPr>
              <p:nvPr/>
            </p:nvGrpSpPr>
            <p:grpSpPr bwMode="auto">
              <a:xfrm>
                <a:off x="2899" y="1735"/>
                <a:ext cx="687" cy="688"/>
                <a:chOff x="4166" y="1706"/>
                <a:chExt cx="1252" cy="1252"/>
              </a:xfrm>
            </p:grpSpPr>
            <p:sp>
              <p:nvSpPr>
                <p:cNvPr id="78903" name="Oval 55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78904" name="Oval 56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78905" name="Oval 57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78906" name="Oval 58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8927" name="Text Box 79"/>
            <p:cNvSpPr txBox="1">
              <a:spLocks noChangeArrowheads="1"/>
            </p:cNvSpPr>
            <p:nvPr/>
          </p:nvSpPr>
          <p:spPr bwMode="gray">
            <a:xfrm rot="3925970">
              <a:off x="2611742" y="4736091"/>
              <a:ext cx="21756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000" b="1" dirty="0" smtClean="0">
                  <a:solidFill>
                    <a:schemeClr val="bg1"/>
                  </a:solidFill>
                </a:rPr>
                <a:t>12 детей из 20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8935" name="Text Box 87"/>
            <p:cNvSpPr txBox="1">
              <a:spLocks noChangeArrowheads="1"/>
            </p:cNvSpPr>
            <p:nvPr/>
          </p:nvSpPr>
          <p:spPr bwMode="gray">
            <a:xfrm>
              <a:off x="2571736" y="3143248"/>
              <a:ext cx="9159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chemeClr val="tx2"/>
                  </a:solidFill>
                  <a:latin typeface="Verdana" pitchFamily="34" charset="0"/>
                </a:rPr>
                <a:t>200</a:t>
              </a:r>
              <a:r>
                <a:rPr lang="ru-RU" sz="2000" b="1" dirty="0" smtClean="0">
                  <a:solidFill>
                    <a:schemeClr val="tx2"/>
                  </a:solidFill>
                  <a:latin typeface="Verdana" pitchFamily="34" charset="0"/>
                </a:rPr>
                <a:t>6</a:t>
              </a:r>
              <a:endParaRPr lang="en-US" sz="2000" b="1" dirty="0">
                <a:solidFill>
                  <a:schemeClr val="tx2"/>
                </a:solidFill>
                <a:latin typeface="Verdana" pitchFamily="34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4546610" y="2143116"/>
            <a:ext cx="1811340" cy="3319514"/>
            <a:chOff x="4214810" y="2643182"/>
            <a:chExt cx="1811340" cy="3319514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 rot="3877067">
              <a:off x="4460082" y="4310856"/>
              <a:ext cx="2273300" cy="858837"/>
              <a:chOff x="2290" y="2725"/>
              <a:chExt cx="1832" cy="713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78856" name="Freeform 8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60878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57" name="Freeform 9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78859" name="Freeform 11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98B5B6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60" name="Freeform 12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4214810" y="2643182"/>
              <a:ext cx="1428760" cy="1428760"/>
              <a:chOff x="2789" y="1625"/>
              <a:chExt cx="907" cy="907"/>
            </a:xfrm>
          </p:grpSpPr>
          <p:sp>
            <p:nvSpPr>
              <p:cNvPr id="78862" name="Oval 14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tint val="0"/>
                      <a:invGamma/>
                    </a:srgbClr>
                  </a:gs>
                  <a:gs pos="50000">
                    <a:srgbClr val="83A6A7"/>
                  </a:gs>
                  <a:gs pos="100000">
                    <a:srgbClr val="83A6A7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8863" name="Oval 15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alpha val="32001"/>
                    </a:srgbClr>
                  </a:gs>
                  <a:gs pos="100000">
                    <a:srgbClr val="83A6A7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8864" name="Oval 16"/>
              <p:cNvSpPr>
                <a:spLocks noChangeArrowheads="1"/>
              </p:cNvSpPr>
              <p:nvPr/>
            </p:nvSpPr>
            <p:spPr bwMode="gray">
              <a:xfrm>
                <a:off x="2849" y="168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shade val="54118"/>
                      <a:invGamma/>
                    </a:srgbClr>
                  </a:gs>
                  <a:gs pos="50000">
                    <a:srgbClr val="83A6A7"/>
                  </a:gs>
                  <a:gs pos="100000">
                    <a:srgbClr val="83A6A7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8865" name="Oval 17"/>
              <p:cNvSpPr>
                <a:spLocks noChangeArrowheads="1"/>
              </p:cNvSpPr>
              <p:nvPr/>
            </p:nvSpPr>
            <p:spPr bwMode="gray">
              <a:xfrm>
                <a:off x="2849" y="1686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shade val="63529"/>
                      <a:invGamma/>
                    </a:srgbClr>
                  </a:gs>
                  <a:gs pos="100000">
                    <a:srgbClr val="83A6A7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8866" name="Oval 18"/>
              <p:cNvSpPr>
                <a:spLocks noChangeArrowheads="1"/>
              </p:cNvSpPr>
              <p:nvPr/>
            </p:nvSpPr>
            <p:spPr bwMode="gray">
              <a:xfrm>
                <a:off x="2888" y="1724"/>
                <a:ext cx="709" cy="709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2899" y="1735"/>
                <a:ext cx="687" cy="688"/>
                <a:chOff x="4166" y="1706"/>
                <a:chExt cx="1252" cy="1252"/>
              </a:xfrm>
            </p:grpSpPr>
            <p:sp>
              <p:nvSpPr>
                <p:cNvPr id="78868" name="Oval 20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78869" name="Oval 21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78870" name="Oval 22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78871" name="Oval 23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8929" name="Text Box 81"/>
            <p:cNvSpPr txBox="1">
              <a:spLocks noChangeArrowheads="1"/>
            </p:cNvSpPr>
            <p:nvPr/>
          </p:nvSpPr>
          <p:spPr bwMode="gray">
            <a:xfrm rot="3925970">
              <a:off x="4507877" y="4724961"/>
              <a:ext cx="20753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000" b="1" dirty="0" smtClean="0">
                  <a:solidFill>
                    <a:schemeClr val="bg1"/>
                  </a:solidFill>
                </a:rPr>
                <a:t>14 детей из 28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8936" name="Text Box 88"/>
            <p:cNvSpPr txBox="1">
              <a:spLocks noChangeArrowheads="1"/>
            </p:cNvSpPr>
            <p:nvPr/>
          </p:nvSpPr>
          <p:spPr bwMode="gray">
            <a:xfrm>
              <a:off x="4429124" y="3143248"/>
              <a:ext cx="9159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chemeClr val="tx2"/>
                  </a:solidFill>
                  <a:latin typeface="Verdana" pitchFamily="34" charset="0"/>
                </a:rPr>
                <a:t>200</a:t>
              </a:r>
              <a:r>
                <a:rPr lang="ru-RU" sz="2000" b="1" dirty="0" smtClean="0">
                  <a:solidFill>
                    <a:schemeClr val="tx2"/>
                  </a:solidFill>
                  <a:latin typeface="Verdana" pitchFamily="34" charset="0"/>
                </a:rPr>
                <a:t>7</a:t>
              </a:r>
              <a:endParaRPr lang="en-US" sz="2000" b="1" dirty="0">
                <a:solidFill>
                  <a:schemeClr val="tx2"/>
                </a:solidFill>
                <a:latin typeface="Verdana" pitchFamily="34" charset="0"/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6500826" y="1285860"/>
            <a:ext cx="1903413" cy="3402012"/>
            <a:chOff x="6089650" y="2541588"/>
            <a:chExt cx="1903413" cy="3402012"/>
          </a:xfrm>
        </p:grpSpPr>
        <p:grpSp>
          <p:nvGrpSpPr>
            <p:cNvPr id="8" name="Group 24"/>
            <p:cNvGrpSpPr>
              <a:grpSpLocks/>
            </p:cNvGrpSpPr>
            <p:nvPr/>
          </p:nvGrpSpPr>
          <p:grpSpPr bwMode="auto">
            <a:xfrm rot="3877067">
              <a:off x="6426994" y="4377531"/>
              <a:ext cx="2273300" cy="858838"/>
              <a:chOff x="2290" y="2725"/>
              <a:chExt cx="1832" cy="713"/>
            </a:xfrm>
          </p:grpSpPr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78874" name="Freeform 26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75" name="Freeform 27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78877" name="Freeform 29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78" name="Freeform 30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78879" name="Oval 31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8880" name="Oval 32"/>
            <p:cNvSpPr>
              <a:spLocks noChangeArrowheads="1"/>
            </p:cNvSpPr>
            <p:nvPr/>
          </p:nvSpPr>
          <p:spPr bwMode="gray">
            <a:xfrm>
              <a:off x="6089650" y="2541588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8881" name="Oval 33"/>
            <p:cNvSpPr>
              <a:spLocks noChangeArrowheads="1"/>
            </p:cNvSpPr>
            <p:nvPr/>
          </p:nvSpPr>
          <p:spPr bwMode="gray">
            <a:xfrm>
              <a:off x="6191250" y="2644775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8882" name="Oval 34"/>
            <p:cNvSpPr>
              <a:spLocks noChangeArrowheads="1"/>
            </p:cNvSpPr>
            <p:nvPr/>
          </p:nvSpPr>
          <p:spPr bwMode="gray">
            <a:xfrm>
              <a:off x="6192838" y="2647950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8883" name="Oval 35"/>
            <p:cNvSpPr>
              <a:spLocks noChangeArrowheads="1"/>
            </p:cNvSpPr>
            <p:nvPr/>
          </p:nvSpPr>
          <p:spPr bwMode="gray">
            <a:xfrm>
              <a:off x="6256338" y="2713038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6275388" y="2732088"/>
              <a:ext cx="1155700" cy="1189037"/>
              <a:chOff x="4166" y="1706"/>
              <a:chExt cx="1252" cy="1252"/>
            </a:xfrm>
          </p:grpSpPr>
          <p:sp>
            <p:nvSpPr>
              <p:cNvPr id="78885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86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87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88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8931" name="Text Box 83"/>
            <p:cNvSpPr txBox="1">
              <a:spLocks noChangeArrowheads="1"/>
            </p:cNvSpPr>
            <p:nvPr/>
          </p:nvSpPr>
          <p:spPr bwMode="gray">
            <a:xfrm rot="3925970">
              <a:off x="6422679" y="4712294"/>
              <a:ext cx="20159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000" b="1" dirty="0" smtClean="0">
                  <a:solidFill>
                    <a:schemeClr val="bg1"/>
                  </a:solidFill>
                </a:rPr>
                <a:t>14 детей из 22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8937" name="Text Box 89"/>
            <p:cNvSpPr txBox="1">
              <a:spLocks noChangeArrowheads="1"/>
            </p:cNvSpPr>
            <p:nvPr/>
          </p:nvSpPr>
          <p:spPr bwMode="gray">
            <a:xfrm>
              <a:off x="6357950" y="3143248"/>
              <a:ext cx="9159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rgbClr val="C00000"/>
                  </a:solidFill>
                  <a:latin typeface="Verdana" pitchFamily="34" charset="0"/>
                </a:rPr>
                <a:t>2</a:t>
              </a:r>
              <a:r>
                <a:rPr lang="ru-RU" sz="2000" b="1" dirty="0" smtClean="0">
                  <a:solidFill>
                    <a:srgbClr val="C00000"/>
                  </a:solidFill>
                  <a:latin typeface="Verdana" pitchFamily="34" charset="0"/>
                </a:rPr>
                <a:t>008</a:t>
              </a:r>
              <a:endParaRPr lang="en-US" sz="2000" b="1" dirty="0">
                <a:solidFill>
                  <a:srgbClr val="C00000"/>
                </a:solidFill>
                <a:latin typeface="Verdana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 advTm="2945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связной речи у  детей 5-лет с ОНР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/>
              <a:t>Преобладание «низкого» и «недостаточного» уровней развития связной речи в заданиях по пересказу и составлению рассказа по серии картинок.</a:t>
            </a:r>
            <a:endParaRPr lang="ru-RU" sz="1800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457200" y="6324600"/>
            <a:ext cx="2133600" cy="244475"/>
          </a:xfrm>
        </p:spPr>
        <p:txBody>
          <a:bodyPr/>
          <a:lstStyle/>
          <a:p>
            <a:r>
              <a:rPr lang="ru-RU" sz="1400" dirty="0" smtClean="0"/>
              <a:t>Приложение 1</a:t>
            </a:r>
            <a:endParaRPr lang="en-US" sz="14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42910" y="2143116"/>
          <a:ext cx="8072494" cy="4278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 advClick="0" advTm="2207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2238"/>
            <a:ext cx="8358246" cy="563562"/>
          </a:xfrm>
        </p:spPr>
        <p:txBody>
          <a:bodyPr/>
          <a:lstStyle/>
          <a:p>
            <a:r>
              <a:rPr lang="ru-RU" dirty="0" smtClean="0"/>
              <a:t>Анализ уровней освоения </a:t>
            </a:r>
            <a:r>
              <a:rPr lang="ru-RU" dirty="0" err="1" smtClean="0"/>
              <a:t>ощеобразовательной</a:t>
            </a:r>
            <a:r>
              <a:rPr lang="ru-RU" dirty="0" smtClean="0"/>
              <a:t>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71611"/>
            <a:ext cx="8023225" cy="4578363"/>
          </a:xfrm>
        </p:spPr>
        <p:txBody>
          <a:bodyPr/>
          <a:lstStyle/>
          <a:p>
            <a:r>
              <a:rPr lang="ru-RU" sz="2400" b="1" dirty="0" smtClean="0"/>
              <a:t>Характеристика речи детей среднего возраста с низким уровнем освоения программы «Детство» по разделу «Развитие речи» полностью соответствует </a:t>
            </a:r>
            <a:r>
              <a:rPr lang="en-US" sz="2400" b="1" dirty="0" smtClean="0"/>
              <a:t>III</a:t>
            </a:r>
            <a:r>
              <a:rPr lang="ru-RU" sz="2400" b="1" dirty="0" smtClean="0"/>
              <a:t> уровню речевого развития детей с ОНР. </a:t>
            </a:r>
          </a:p>
          <a:p>
            <a:pPr lvl="1"/>
            <a:r>
              <a:rPr lang="ru-RU" sz="2400" b="1" dirty="0" smtClean="0"/>
              <a:t>53% детей средней группы плохо осваивают общеобразовательную программу и в старшей группе продолжают обучение по коррекционной программе для детей с ОНР.  </a:t>
            </a:r>
            <a:endParaRPr lang="ru-RU" sz="2400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457200" y="6324600"/>
            <a:ext cx="2133600" cy="244475"/>
          </a:xfrm>
        </p:spPr>
        <p:txBody>
          <a:bodyPr/>
          <a:lstStyle/>
          <a:p>
            <a:r>
              <a:rPr lang="ru-RU" sz="1400" dirty="0" smtClean="0"/>
              <a:t>Приложение  1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ransition advClick="0" advTm="34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связной речи у  детей 6-и лет с ОНР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Несмотря на специальное обучение по коррекционной программе более половины детей подготовительной группы показали «низкий» и «очень низкий» уровень связной речи в двух первых сериях заданий.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457200" y="6324600"/>
            <a:ext cx="2133600" cy="244475"/>
          </a:xfrm>
        </p:spPr>
        <p:txBody>
          <a:bodyPr/>
          <a:lstStyle/>
          <a:p>
            <a:r>
              <a:rPr lang="ru-RU" sz="1400" dirty="0" smtClean="0"/>
              <a:t>Приложение 5</a:t>
            </a:r>
            <a:endParaRPr lang="en-US" sz="14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2285968"/>
          <a:ext cx="864399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ransition advClick="0" advTm="34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9.8|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8|6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4.8|2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2.7|3|3.8|2.4|1.8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5|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9|1.5|3.8|7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8|5|3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|3|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3|3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6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6|1.7|15.9|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1|0.8|2.9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8.5|3.1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|2.2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8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9|5.8"/>
</p:tagLst>
</file>

<file path=ppt/theme/theme1.xml><?xml version="1.0" encoding="utf-8"?>
<a:theme xmlns:a="http://schemas.openxmlformats.org/drawingml/2006/main" name="cdb2004119gl">
  <a:themeElements>
    <a:clrScheme name="Другая 1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cdb2004119gl</Template>
  <TotalTime>1637</TotalTime>
  <Words>1136</Words>
  <Application>Microsoft Office PowerPoint</Application>
  <PresentationFormat>Экран (4:3)</PresentationFormat>
  <Paragraphs>196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cdb2004119gl</vt:lpstr>
      <vt:lpstr>Создание модели оптимизации развития связной монологической речи у старших дошкольников с ОНР </vt:lpstr>
      <vt:lpstr>Постановка проблемы</vt:lpstr>
      <vt:lpstr>Логопедическая практика</vt:lpstr>
      <vt:lpstr>Структура общего недоразвития речи</vt:lpstr>
      <vt:lpstr>Особенности связной речи детей с ОНР</vt:lpstr>
      <vt:lpstr>Рост количества детей с ОНР </vt:lpstr>
      <vt:lpstr>Развитие связной речи у  детей 5-лет с ОНР</vt:lpstr>
      <vt:lpstr>Анализ уровней освоения ощеобразовательной программы</vt:lpstr>
      <vt:lpstr>Развитие связной речи у  детей 6-и лет с ОНР</vt:lpstr>
      <vt:lpstr>Анкетирование воспитателей</vt:lpstr>
      <vt:lpstr>Анкетирование родителей</vt:lpstr>
      <vt:lpstr> Вывод на основе анализа реальной ситуации</vt:lpstr>
      <vt:lpstr>Цель проекта, основные направления работы</vt:lpstr>
      <vt:lpstr>Задачи проекта</vt:lpstr>
      <vt:lpstr>Стратегия достижения поставленных задач</vt:lpstr>
      <vt:lpstr>Структура связного высказывания</vt:lpstr>
      <vt:lpstr>Условия оптимизации  развития связной речи у дошкольников   </vt:lpstr>
      <vt:lpstr>Виды работы с детьми на основном этапе</vt:lpstr>
      <vt:lpstr>Пересказы</vt:lpstr>
      <vt:lpstr>Составление рассказов по сюжетным картинам</vt:lpstr>
      <vt:lpstr>Составление рассказов –  описаний</vt:lpstr>
      <vt:lpstr>Речевые уголки в группах</vt:lpstr>
      <vt:lpstr>Ожидаемые результаты проекта, бюджет проекта</vt:lpstr>
      <vt:lpstr>Оценка проекта 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Стас</dc:creator>
  <cp:lastModifiedBy>Admin</cp:lastModifiedBy>
  <cp:revision>186</cp:revision>
  <dcterms:created xsi:type="dcterms:W3CDTF">2009-01-24T12:07:28Z</dcterms:created>
  <dcterms:modified xsi:type="dcterms:W3CDTF">2009-09-23T06:12:34Z</dcterms:modified>
</cp:coreProperties>
</file>