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0" r:id="rId9"/>
    <p:sldId id="265" r:id="rId10"/>
    <p:sldId id="266" r:id="rId11"/>
    <p:sldId id="267" r:id="rId12"/>
    <p:sldId id="257" r:id="rId13"/>
    <p:sldId id="271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51F-1C08-4C1B-98E7-6D70C1E6A187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31B6-C601-47AF-8614-DC1422C967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51F-1C08-4C1B-98E7-6D70C1E6A187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31B6-C601-47AF-8614-DC1422C967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51F-1C08-4C1B-98E7-6D70C1E6A187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31B6-C601-47AF-8614-DC1422C967D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51F-1C08-4C1B-98E7-6D70C1E6A187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31B6-C601-47AF-8614-DC1422C967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51F-1C08-4C1B-98E7-6D70C1E6A187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31B6-C601-47AF-8614-DC1422C967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51F-1C08-4C1B-98E7-6D70C1E6A187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31B6-C601-47AF-8614-DC1422C967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51F-1C08-4C1B-98E7-6D70C1E6A187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31B6-C601-47AF-8614-DC1422C967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51F-1C08-4C1B-98E7-6D70C1E6A187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31B6-C601-47AF-8614-DC1422C967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51F-1C08-4C1B-98E7-6D70C1E6A187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31B6-C601-47AF-8614-DC1422C967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51F-1C08-4C1B-98E7-6D70C1E6A187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31B6-C601-47AF-8614-DC1422C967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51F-1C08-4C1B-98E7-6D70C1E6A187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31B6-C601-47AF-8614-DC1422C967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5BE351F-1C08-4C1B-98E7-6D70C1E6A187}" type="datetimeFigureOut">
              <a:rPr lang="ru-RU" smtClean="0"/>
              <a:pPr/>
              <a:t>11.11.2014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50631B6-C601-47AF-8614-DC1422C967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Особенности речевого развития ребенка шестого года жизни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581128"/>
            <a:ext cx="3096344" cy="13681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Подготовила: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Лычкина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Н.В.</a:t>
            </a:r>
          </a:p>
          <a:p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Учитель-логопед МБДОУ «Детский сад «Полянка» комбинированного вида №47»</a:t>
            </a: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573016"/>
            <a:ext cx="3169102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308304" y="332656"/>
            <a:ext cx="7143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933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Согласование существительных с числительными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Предложите ребенку игру </a:t>
            </a:r>
          </a:p>
          <a:p>
            <a:pPr marL="0" indent="0" algn="ctr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«Посчитай от 1 до 5 (10) со словом»</a:t>
            </a:r>
          </a:p>
          <a:p>
            <a:pPr marL="0" indent="0" algn="ctr">
              <a:buNone/>
            </a:pPr>
            <a:endParaRPr lang="ru-RU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Или предложите  закончить словосочетания, </a:t>
            </a:r>
            <a:r>
              <a:rPr lang="ru-RU" i="1" dirty="0" smtClean="0">
                <a:latin typeface="Bookman Old Style" panose="02050604050505020204" pitchFamily="18" charset="0"/>
              </a:rPr>
              <a:t>например: </a:t>
            </a:r>
          </a:p>
          <a:p>
            <a:pPr marL="0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Один шар, а пять ….</a:t>
            </a:r>
          </a:p>
          <a:p>
            <a:pPr marL="0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Одна пуговица, а десять…</a:t>
            </a:r>
          </a:p>
          <a:p>
            <a:pPr marL="0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Одно ухо, а шесть…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2571744"/>
            <a:ext cx="3744416" cy="3816424"/>
          </a:xfrm>
        </p:spPr>
      </p:pic>
    </p:spTree>
    <p:extLst>
      <p:ext uri="{BB962C8B-B14F-4D97-AF65-F5344CB8AC3E}">
        <p14:creationId xmlns:p14="http://schemas.microsoft.com/office/powerpoint/2010/main" xmlns="" val="361728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200" b="1" dirty="0" smtClean="0">
                <a:latin typeface="Bookman Old Style" panose="02050604050505020204" pitchFamily="18" charset="0"/>
              </a:rPr>
              <a:t>Образование уменьшительно-ласкательных форм:</a:t>
            </a:r>
          </a:p>
          <a:p>
            <a:pPr marL="0" indent="0">
              <a:buNone/>
            </a:pPr>
            <a:r>
              <a:rPr lang="ru-RU" sz="2200" dirty="0" smtClean="0">
                <a:latin typeface="Bookman Old Style" panose="02050604050505020204" pitchFamily="18" charset="0"/>
              </a:rPr>
              <a:t>Игры «Назови ласково», «Большой – маленький»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b="1" dirty="0" smtClean="0">
                <a:latin typeface="Bookman Old Style" panose="02050604050505020204" pitchFamily="18" charset="0"/>
              </a:rPr>
              <a:t>Образование глаголов при помощи приставок:</a:t>
            </a:r>
          </a:p>
          <a:p>
            <a:pPr marL="0" indent="0">
              <a:buNone/>
            </a:pPr>
            <a:r>
              <a:rPr lang="ru-RU" sz="2200" dirty="0" smtClean="0">
                <a:latin typeface="Bookman Old Style" panose="02050604050505020204" pitchFamily="18" charset="0"/>
              </a:rPr>
              <a:t>Игра «Закончи предложение», например:</a:t>
            </a:r>
          </a:p>
          <a:p>
            <a:pPr marL="0" indent="0">
              <a:buNone/>
            </a:pPr>
            <a:r>
              <a:rPr lang="ru-RU" sz="2200" i="1" dirty="0" smtClean="0">
                <a:latin typeface="Bookman Old Style" panose="02050604050505020204" pitchFamily="18" charset="0"/>
              </a:rPr>
              <a:t>В дом входят, из дома… На дерево залезают, с дерева…Весной птицы прилетают, осенью…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b="1" dirty="0" smtClean="0">
                <a:latin typeface="Bookman Old Style" panose="02050604050505020204" pitchFamily="18" charset="0"/>
              </a:rPr>
              <a:t>Образование относительных прилагательных:</a:t>
            </a:r>
          </a:p>
          <a:p>
            <a:pPr marL="0" indent="0">
              <a:buNone/>
            </a:pPr>
            <a:r>
              <a:rPr lang="ru-RU" sz="2200" i="1" dirty="0" smtClean="0">
                <a:latin typeface="Bookman Old Style" panose="02050604050505020204" pitchFamily="18" charset="0"/>
              </a:rPr>
              <a:t>Стол из дерева – деревянный, шуба из меха -…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b="1" dirty="0" smtClean="0">
                <a:latin typeface="Bookman Old Style" panose="02050604050505020204" pitchFamily="18" charset="0"/>
              </a:rPr>
              <a:t>Образование притяжательных прилагательных:</a:t>
            </a:r>
          </a:p>
          <a:p>
            <a:pPr marL="0" indent="0">
              <a:buNone/>
            </a:pPr>
            <a:r>
              <a:rPr lang="ru-RU" sz="2200" i="1" dirty="0" smtClean="0">
                <a:latin typeface="Bookman Old Style" panose="02050604050505020204" pitchFamily="18" charset="0"/>
              </a:rPr>
              <a:t>У зайца хвост заячий, а у медведя….</a:t>
            </a:r>
          </a:p>
          <a:p>
            <a:pPr marL="0" indent="0">
              <a:buNone/>
            </a:pPr>
            <a:r>
              <a:rPr lang="ru-RU" i="1" dirty="0" smtClean="0">
                <a:latin typeface="Bookman Old Style" panose="02050604050505020204" pitchFamily="18" charset="0"/>
              </a:rPr>
              <a:t>У утки перья…., а у курицы…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Формирование системы словообразования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092280" y="5085184"/>
            <a:ext cx="7143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967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59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В пять лет ребенок должен произносить абсолютно правильно не только свистящие звуки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[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]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,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[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сь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]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,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[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з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]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,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 [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зь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]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,    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 [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ц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]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, но и шипящие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 [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ш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]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,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 [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ж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]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,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 [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ч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]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,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 [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щ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]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. Ребенок различает эти звуки между собой. Он говорит совершенно чисто:</a:t>
            </a: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Шапка, кошка, камыш. У кошки пушистый хвост.</a:t>
            </a:r>
            <a:endParaRPr lang="en-US" sz="2000" i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endParaRPr lang="ru-RU" sz="2000" i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В этом возрасте может отмечаться неправильное произношение сонорных звуков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[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л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]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,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 [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ль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]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,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 [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]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,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[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рь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]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. Ребенок может пропускать или заменять звук, например, «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йыба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» или «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лыба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» вместо «рыба», «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йук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» вместо «лук». Такое произношение считается физиологической нормой и не должно вызывать беспокойства. Но если ребенок произносит звук 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[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]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грассируя, а звук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[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л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]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заменяет звуком, похожим на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[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в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]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, уже есть повод для обращения к логопеду.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Звукопроизношение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21634">
            <a:off x="7430687" y="-38466"/>
            <a:ext cx="7143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31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772816"/>
            <a:ext cx="8064896" cy="45365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Активно развивается в этом возрасте и фонематическое восприятие. Дети способны определить на слух наличие или отсутствие того или иного звука в слове, могут самостоятельно подбирать слова на заданные звуки.  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Но 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не все дети достаточно четко различают на слух определенные группы звуков, они нередко смешивают их. Это относится в основном к определенным звукам, например, не дифференцируют на слух звуки «с» и «ц», «с» и «ш», «ш» и «ж» и другие. </a:t>
            </a:r>
            <a:endParaRPr lang="ru-RU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Bookman Old Style" panose="02050604050505020204" pitchFamily="18" charset="0"/>
              </a:rPr>
              <a:t>Для развития фонематического слуха и восприятия предлагаются детям этого возраста игры и упражнения, в которых нужно выделить слова с заданными звуками из фраз, небольших стихотворений.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Фонематическое восприятие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8640"/>
            <a:ext cx="7143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523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Связная речь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К 5 с половиной годам ребенок легко, без помощи взрослого может: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составить рассказ по серии картинок или сюжетной картине,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пересказать рассказ или сказку, которые услышали впервые,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придумать окончание рассказа, начатого взрослым.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679700"/>
            <a:ext cx="3312368" cy="3629620"/>
          </a:xfrm>
        </p:spPr>
      </p:pic>
    </p:spTree>
    <p:extLst>
      <p:ext uri="{BB962C8B-B14F-4D97-AF65-F5344CB8AC3E}">
        <p14:creationId xmlns:p14="http://schemas.microsoft.com/office/powerpoint/2010/main" xmlns="" val="33662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Овладение фразеологизмами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Ч</a:t>
            </a:r>
            <a:r>
              <a:rPr lang="ru-RU" dirty="0" smtClean="0"/>
              <a:t>етырехлетний ребенок, услышав, что «кот спит без задних ног», приходит в ужас и проверяет, все ли ноги у кота на месте.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Пятилетний ребенок может вполне объяснить, что спать без задних ног – это значит спать крепко.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653136"/>
            <a:ext cx="1800200" cy="15971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4429132"/>
            <a:ext cx="1897538" cy="20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445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844824"/>
            <a:ext cx="6624736" cy="4320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02653">
            <a:off x="651076" y="414405"/>
            <a:ext cx="18192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629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Bookman Old Style" panose="02050604050505020204" pitchFamily="18" charset="0"/>
              </a:rPr>
              <a:t>словарный </a:t>
            </a:r>
            <a:r>
              <a:rPr lang="ru-RU" sz="2800" dirty="0">
                <a:latin typeface="Bookman Old Style" panose="02050604050505020204" pitchFamily="18" charset="0"/>
              </a:rPr>
              <a:t>запас</a:t>
            </a:r>
            <a:r>
              <a:rPr lang="ru-RU" sz="2800" dirty="0" smtClean="0">
                <a:latin typeface="Bookman Old Style" panose="02050604050505020204" pitchFamily="18" charset="0"/>
              </a:rPr>
              <a:t>,</a:t>
            </a:r>
          </a:p>
          <a:p>
            <a:r>
              <a:rPr lang="ru-RU" sz="2800" dirty="0" smtClean="0">
                <a:latin typeface="Bookman Old Style" panose="02050604050505020204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</a:rPr>
              <a:t>грамматический строй, </a:t>
            </a:r>
            <a:endParaRPr lang="ru-RU" sz="2800" dirty="0" smtClean="0">
              <a:latin typeface="Bookman Old Style" panose="02050604050505020204" pitchFamily="18" charset="0"/>
            </a:endParaRPr>
          </a:p>
          <a:p>
            <a:r>
              <a:rPr lang="ru-RU" sz="2800" dirty="0" smtClean="0">
                <a:latin typeface="Bookman Old Style" panose="02050604050505020204" pitchFamily="18" charset="0"/>
              </a:rPr>
              <a:t>речевой </a:t>
            </a:r>
            <a:r>
              <a:rPr lang="ru-RU" sz="2800" dirty="0">
                <a:latin typeface="Bookman Old Style" panose="02050604050505020204" pitchFamily="18" charset="0"/>
              </a:rPr>
              <a:t>слух и навык звукового анализа, </a:t>
            </a:r>
            <a:endParaRPr lang="ru-RU" sz="2800" dirty="0" smtClean="0">
              <a:latin typeface="Bookman Old Style" panose="02050604050505020204" pitchFamily="18" charset="0"/>
            </a:endParaRPr>
          </a:p>
          <a:p>
            <a:r>
              <a:rPr lang="ru-RU" sz="2800" dirty="0" smtClean="0">
                <a:latin typeface="Bookman Old Style" panose="02050604050505020204" pitchFamily="18" charset="0"/>
              </a:rPr>
              <a:t>связная речь,</a:t>
            </a:r>
          </a:p>
          <a:p>
            <a:r>
              <a:rPr lang="ru-RU" sz="2800" dirty="0" smtClean="0">
                <a:latin typeface="Bookman Old Style" panose="02050604050505020204" pitchFamily="18" charset="0"/>
              </a:rPr>
              <a:t> интонационная выразительность. 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На шестом году жизни совершенствуются все стороны речи: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812357" y="4005064"/>
            <a:ext cx="71437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308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/>
          </a:bodyPr>
          <a:lstStyle/>
          <a:p>
            <a:pPr lvl="0">
              <a:buClr>
                <a:srgbClr val="31B6FD"/>
              </a:buClr>
            </a:pPr>
            <a:r>
              <a:rPr lang="ru-RU" dirty="0" smtClean="0">
                <a:solidFill>
                  <a:srgbClr val="073E87"/>
                </a:solidFill>
                <a:latin typeface="Bookman Old Style" panose="02050604050505020204" pitchFamily="18" charset="0"/>
              </a:rPr>
              <a:t>Должен составлять не менее 2000 слов, причем в нем должны быть представлены все основные части речи:</a:t>
            </a:r>
          </a:p>
          <a:p>
            <a:pPr lvl="0">
              <a:buClr>
                <a:srgbClr val="31B6FD"/>
              </a:buClr>
            </a:pPr>
            <a:r>
              <a:rPr lang="ru-RU" b="1" dirty="0" smtClean="0">
                <a:solidFill>
                  <a:srgbClr val="073E87"/>
                </a:solidFill>
                <a:latin typeface="Bookman Old Style" panose="02050604050505020204" pitchFamily="18" charset="0"/>
              </a:rPr>
              <a:t>Существительные</a:t>
            </a:r>
          </a:p>
          <a:p>
            <a:pPr lvl="0">
              <a:buClr>
                <a:srgbClr val="31B6FD"/>
              </a:buClr>
            </a:pPr>
            <a:r>
              <a:rPr lang="ru-RU" b="1" dirty="0" smtClean="0">
                <a:solidFill>
                  <a:srgbClr val="073E87"/>
                </a:solidFill>
                <a:latin typeface="Bookman Old Style" panose="02050604050505020204" pitchFamily="18" charset="0"/>
              </a:rPr>
              <a:t>Прилагательные</a:t>
            </a:r>
          </a:p>
          <a:p>
            <a:pPr lvl="0">
              <a:buClr>
                <a:srgbClr val="31B6FD"/>
              </a:buClr>
            </a:pPr>
            <a:r>
              <a:rPr lang="ru-RU" b="1" dirty="0" smtClean="0">
                <a:solidFill>
                  <a:srgbClr val="073E87"/>
                </a:solidFill>
                <a:latin typeface="Bookman Old Style" panose="02050604050505020204" pitchFamily="18" charset="0"/>
              </a:rPr>
              <a:t>Глаголы</a:t>
            </a:r>
          </a:p>
          <a:p>
            <a:pPr lvl="0">
              <a:buClr>
                <a:srgbClr val="31B6FD"/>
              </a:buClr>
            </a:pPr>
            <a:r>
              <a:rPr lang="ru-RU" b="1" dirty="0" smtClean="0">
                <a:solidFill>
                  <a:srgbClr val="073E87"/>
                </a:solidFill>
                <a:latin typeface="Bookman Old Style" panose="02050604050505020204" pitchFamily="18" charset="0"/>
              </a:rPr>
              <a:t>Числительные</a:t>
            </a:r>
          </a:p>
          <a:p>
            <a:pPr lvl="0">
              <a:buClr>
                <a:srgbClr val="31B6FD"/>
              </a:buClr>
            </a:pPr>
            <a:r>
              <a:rPr lang="ru-RU" b="1" dirty="0" smtClean="0">
                <a:solidFill>
                  <a:srgbClr val="073E87"/>
                </a:solidFill>
                <a:latin typeface="Bookman Old Style" panose="02050604050505020204" pitchFamily="18" charset="0"/>
              </a:rPr>
              <a:t>Местоимения</a:t>
            </a:r>
          </a:p>
          <a:p>
            <a:pPr lvl="0">
              <a:buClr>
                <a:srgbClr val="31B6FD"/>
              </a:buClr>
            </a:pPr>
            <a:r>
              <a:rPr lang="ru-RU" b="1" dirty="0" smtClean="0">
                <a:solidFill>
                  <a:srgbClr val="073E87"/>
                </a:solidFill>
                <a:latin typeface="Bookman Old Style" panose="02050604050505020204" pitchFamily="18" charset="0"/>
              </a:rPr>
              <a:t>Наречия</a:t>
            </a:r>
          </a:p>
          <a:p>
            <a:pPr lvl="0">
              <a:buClr>
                <a:srgbClr val="31B6FD"/>
              </a:buClr>
            </a:pPr>
            <a:r>
              <a:rPr lang="ru-RU" b="1" dirty="0" smtClean="0">
                <a:solidFill>
                  <a:srgbClr val="073E87"/>
                </a:solidFill>
                <a:latin typeface="Bookman Old Style" panose="02050604050505020204" pitchFamily="18" charset="0"/>
              </a:rPr>
              <a:t>Предлоги</a:t>
            </a:r>
          </a:p>
          <a:p>
            <a:pPr lvl="0">
              <a:buClr>
                <a:srgbClr val="31B6FD"/>
              </a:buClr>
            </a:pPr>
            <a:r>
              <a:rPr lang="ru-RU" b="1" dirty="0" smtClean="0">
                <a:solidFill>
                  <a:srgbClr val="073E87"/>
                </a:solidFill>
                <a:latin typeface="Bookman Old Style" panose="02050604050505020204" pitchFamily="18" charset="0"/>
              </a:rPr>
              <a:t>Союзы</a:t>
            </a:r>
          </a:p>
          <a:p>
            <a:pPr lvl="0">
              <a:buClr>
                <a:srgbClr val="31B6FD"/>
              </a:buClr>
            </a:pPr>
            <a:endParaRPr lang="ru-RU" dirty="0">
              <a:solidFill>
                <a:srgbClr val="073E87"/>
              </a:solidFill>
            </a:endParaRPr>
          </a:p>
          <a:p>
            <a:pPr lvl="0">
              <a:buClr>
                <a:srgbClr val="31B6FD"/>
              </a:buClr>
            </a:pPr>
            <a:endParaRPr lang="ru-RU" dirty="0" smtClean="0">
              <a:solidFill>
                <a:srgbClr val="073E87"/>
              </a:solidFill>
            </a:endParaRPr>
          </a:p>
          <a:p>
            <a:pPr lvl="0">
              <a:buClr>
                <a:srgbClr val="31B6FD"/>
              </a:buClr>
            </a:pPr>
            <a:endParaRPr lang="ru-RU" dirty="0">
              <a:solidFill>
                <a:srgbClr val="073E87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Словарный запас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356992"/>
            <a:ext cx="381642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06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В словаре ребенка должны присутствовать обобщающие слова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564904"/>
            <a:ext cx="2455185" cy="338437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Одежда</a:t>
            </a:r>
          </a:p>
          <a:p>
            <a:r>
              <a:rPr lang="ru-RU" b="1" dirty="0" smtClean="0">
                <a:latin typeface="Bookman Old Style" panose="02050604050505020204" pitchFamily="18" charset="0"/>
              </a:rPr>
              <a:t>Обувь</a:t>
            </a:r>
          </a:p>
          <a:p>
            <a:r>
              <a:rPr lang="ru-RU" b="1" dirty="0" smtClean="0">
                <a:latin typeface="Bookman Old Style" panose="02050604050505020204" pitchFamily="18" charset="0"/>
              </a:rPr>
              <a:t>Посуда</a:t>
            </a:r>
          </a:p>
          <a:p>
            <a:r>
              <a:rPr lang="ru-RU" b="1" dirty="0" smtClean="0">
                <a:latin typeface="Bookman Old Style" panose="02050604050505020204" pitchFamily="18" charset="0"/>
              </a:rPr>
              <a:t>Животные</a:t>
            </a:r>
          </a:p>
          <a:p>
            <a:r>
              <a:rPr lang="ru-RU" b="1" dirty="0" smtClean="0">
                <a:latin typeface="Bookman Old Style" panose="02050604050505020204" pitchFamily="18" charset="0"/>
              </a:rPr>
              <a:t>Птицы</a:t>
            </a:r>
          </a:p>
          <a:p>
            <a:r>
              <a:rPr lang="ru-RU" b="1" dirty="0" smtClean="0">
                <a:latin typeface="Bookman Old Style" panose="02050604050505020204" pitchFamily="18" charset="0"/>
              </a:rPr>
              <a:t>Овощи</a:t>
            </a:r>
          </a:p>
          <a:p>
            <a:r>
              <a:rPr lang="ru-RU" b="1" dirty="0" smtClean="0">
                <a:latin typeface="Bookman Old Style" panose="02050604050505020204" pitchFamily="18" charset="0"/>
              </a:rPr>
              <a:t>Фрукты и т.д.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635896" y="2492896"/>
            <a:ext cx="4831448" cy="36335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Попросите ребенка назвать предметы, например:</a:t>
            </a:r>
          </a:p>
          <a:p>
            <a:pPr>
              <a:buFontTx/>
              <a:buChar char="-"/>
            </a:pPr>
            <a:r>
              <a:rPr lang="ru-RU" i="1" dirty="0" smtClean="0"/>
              <a:t>Каких ты знаешь животных?</a:t>
            </a:r>
          </a:p>
          <a:p>
            <a:pPr>
              <a:buFontTx/>
              <a:buChar char="-"/>
            </a:pPr>
            <a:r>
              <a:rPr lang="ru-RU" i="1" dirty="0" smtClean="0"/>
              <a:t>Какую ты </a:t>
            </a:r>
            <a:r>
              <a:rPr lang="ru-RU" i="1" dirty="0" smtClean="0">
                <a:latin typeface="Bookman Old Style" panose="02050604050505020204" pitchFamily="18" charset="0"/>
              </a:rPr>
              <a:t>знаешь</a:t>
            </a:r>
            <a:r>
              <a:rPr lang="ru-RU" i="1" dirty="0" smtClean="0"/>
              <a:t> мебель? </a:t>
            </a:r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Или, задайте вопрос: </a:t>
            </a:r>
            <a:r>
              <a:rPr lang="ru-RU" i="1" dirty="0" smtClean="0"/>
              <a:t>каким одним словом можно назвать медведя, зайца, лису, волка, белку? 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895276">
            <a:off x="7490248" y="1340768"/>
            <a:ext cx="7143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860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Прилагательные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204864"/>
            <a:ext cx="3822192" cy="392161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«Назови как можно больше признаков»</a:t>
            </a:r>
          </a:p>
          <a:p>
            <a:pPr marL="0" indent="0">
              <a:buNone/>
            </a:pPr>
            <a:endParaRPr lang="ru-RU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Bookman Old Style" panose="02050604050505020204" pitchFamily="18" charset="0"/>
              </a:rPr>
              <a:t>Например:</a:t>
            </a:r>
          </a:p>
          <a:p>
            <a:pPr marL="0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ЯБЛОКО</a:t>
            </a:r>
            <a:r>
              <a:rPr lang="ru-RU" dirty="0" smtClean="0">
                <a:latin typeface="Bookman Old Style" panose="02050604050505020204" pitchFamily="18" charset="0"/>
              </a:rPr>
              <a:t> (какое?) – большое, красное, спелое, круглое, ароматное, тяжелое, сладкое…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276872"/>
            <a:ext cx="3822192" cy="3849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«Назови как можно больше предметов»</a:t>
            </a:r>
          </a:p>
          <a:p>
            <a:pPr marL="0" indent="0">
              <a:buNone/>
            </a:pPr>
            <a:endParaRPr lang="ru-RU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i="1" dirty="0" smtClean="0">
                <a:latin typeface="Bookman Old Style" panose="02050604050505020204" pitchFamily="18" charset="0"/>
              </a:rPr>
              <a:t>Например: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Что бывает </a:t>
            </a:r>
            <a:r>
              <a:rPr lang="ru-RU" b="1" dirty="0" smtClean="0">
                <a:latin typeface="Bookman Old Style" panose="02050604050505020204" pitchFamily="18" charset="0"/>
              </a:rPr>
              <a:t>ДЛИННЫМ? </a:t>
            </a:r>
            <a:r>
              <a:rPr lang="ru-RU" dirty="0" smtClean="0">
                <a:latin typeface="Bookman Old Style" panose="02050604050505020204" pitchFamily="18" charset="0"/>
              </a:rPr>
              <a:t>–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Лента, нитка, веревка, дорога, пояс, хвост, проволока, волосы, юбка, река….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1124744"/>
            <a:ext cx="360040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16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Подбор синонимов и антонимов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Синонимы – слова, близкие по звучанию</a:t>
            </a:r>
          </a:p>
          <a:p>
            <a:pPr marL="0" indent="0" algn="ctr">
              <a:buNone/>
            </a:pPr>
            <a:endParaRPr lang="ru-RU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Bookman Old Style" panose="02050604050505020204" pitchFamily="18" charset="0"/>
              </a:rPr>
              <a:t>Например: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Погода – хорошая, теплая, солнечная… 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Антонимы, слова с противоположным значением</a:t>
            </a:r>
          </a:p>
          <a:p>
            <a:pPr marL="0" indent="0" algn="ctr">
              <a:buNone/>
            </a:pPr>
            <a:endParaRPr lang="ru-RU" b="1" dirty="0" smtClean="0"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latin typeface="Bookman Old Style" panose="02050604050505020204" pitchFamily="18" charset="0"/>
              </a:rPr>
              <a:t>Например: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Игра «Скажи наоборот»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Большой – маленький,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Длинный – короткий,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Высокий - ….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5373216"/>
            <a:ext cx="3528393" cy="10420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88117">
            <a:off x="7511018" y="1444257"/>
            <a:ext cx="1380528" cy="11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13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276872"/>
            <a:ext cx="8136904" cy="38492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В словаре у ребенка должно быть достаточно глаголов. </a:t>
            </a: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Предложите ему ответить на такие вопросы:</a:t>
            </a:r>
          </a:p>
          <a:p>
            <a:pPr marL="0" indent="0">
              <a:buNone/>
            </a:pPr>
            <a:endParaRPr lang="ru-RU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Кто как передвигается?   </a:t>
            </a:r>
            <a:r>
              <a:rPr lang="ru-RU" i="1" dirty="0" smtClean="0">
                <a:latin typeface="Bookman Old Style" panose="02050604050505020204" pitchFamily="18" charset="0"/>
              </a:rPr>
              <a:t>Человек ходит, рыба…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Bookman Old Style" panose="02050604050505020204" pitchFamily="18" charset="0"/>
              </a:rPr>
              <a:t>Кто как ест?   </a:t>
            </a:r>
            <a:r>
              <a:rPr lang="ru-RU" i="1" dirty="0" smtClean="0">
                <a:latin typeface="Bookman Old Style" panose="02050604050505020204" pitchFamily="18" charset="0"/>
              </a:rPr>
              <a:t>Кошка молоко …, курица зерно 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Bookman Old Style" panose="02050604050505020204" pitchFamily="18" charset="0"/>
              </a:rPr>
              <a:t>Кто чем занимается?   </a:t>
            </a:r>
            <a:r>
              <a:rPr lang="ru-RU" i="1" dirty="0" smtClean="0">
                <a:latin typeface="Bookman Old Style" panose="02050604050505020204" pitchFamily="18" charset="0"/>
              </a:rPr>
              <a:t>Врач…, учитель…, писатель…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Bookman Old Style" panose="02050604050505020204" pitchFamily="18" charset="0"/>
              </a:rPr>
              <a:t>Что может делать это животное?   </a:t>
            </a:r>
            <a:r>
              <a:rPr lang="ru-RU" i="1" dirty="0" smtClean="0">
                <a:latin typeface="Bookman Old Style" panose="02050604050505020204" pitchFamily="18" charset="0"/>
              </a:rPr>
              <a:t>Собака…, лягушка…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Глаголы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77214">
            <a:off x="7095687" y="811500"/>
            <a:ext cx="1572473" cy="1259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678" y="5500702"/>
            <a:ext cx="4106813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385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err="1" smtClean="0">
                <a:solidFill>
                  <a:srgbClr val="C00000"/>
                </a:solidFill>
              </a:rPr>
              <a:t>Сформированность</a:t>
            </a:r>
            <a:r>
              <a:rPr lang="ru-RU" dirty="0" smtClean="0">
                <a:solidFill>
                  <a:srgbClr val="C00000"/>
                </a:solidFill>
              </a:rPr>
              <a:t> грамматических систем важна, потому что, даже очень большой словарный запас не решает проблему полноценности устной речи.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	Важно умение активно пользоваться имеющимися словами, строить из них предложения и связные высказывания.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	А для правильного построения предложений необходимо умение грамматически правильно согласовывать слова между собой.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	Большинство детей этим умением овладевают своевременно, у некоторых же здесь наблюдаются определенные трудности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Грамматический строй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4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Образование множественного числа имен существительных</a:t>
            </a:r>
            <a:endParaRPr lang="ru-RU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Содержимое 9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132856"/>
            <a:ext cx="3600400" cy="4248472"/>
          </a:xfrm>
        </p:spPr>
      </p:pic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Игра «Один – много» 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i="1" dirty="0" smtClean="0"/>
              <a:t>например: </a:t>
            </a:r>
          </a:p>
          <a:p>
            <a:pPr marL="0" indent="0">
              <a:buNone/>
            </a:pPr>
            <a:r>
              <a:rPr lang="ru-RU" i="1" dirty="0" smtClean="0"/>
              <a:t>Первый вариант :</a:t>
            </a:r>
          </a:p>
          <a:p>
            <a:pPr marL="0" indent="0">
              <a:buNone/>
            </a:pPr>
            <a:r>
              <a:rPr lang="ru-RU" dirty="0" smtClean="0"/>
              <a:t>Лампа –лампы, бочка – бочки, дом – дома…и т .д.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Второй вариант:</a:t>
            </a:r>
          </a:p>
          <a:p>
            <a:pPr marL="0" indent="0">
              <a:buNone/>
            </a:pPr>
            <a:r>
              <a:rPr lang="ru-RU" dirty="0" smtClean="0"/>
              <a:t>Дерево – много деревьев, перо – много перьев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14051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382</TotalTime>
  <Words>774</Words>
  <Application>Microsoft Office PowerPoint</Application>
  <PresentationFormat>Экран (4:3)</PresentationFormat>
  <Paragraphs>118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Особенности речевого развития ребенка шестого года жизни</vt:lpstr>
      <vt:lpstr>На шестом году жизни совершенствуются все стороны речи:</vt:lpstr>
      <vt:lpstr>Словарный запас</vt:lpstr>
      <vt:lpstr>В словаре ребенка должны присутствовать обобщающие слова</vt:lpstr>
      <vt:lpstr>Прилагательные</vt:lpstr>
      <vt:lpstr>Подбор синонимов и антонимов</vt:lpstr>
      <vt:lpstr>Глаголы</vt:lpstr>
      <vt:lpstr>Грамматический строй</vt:lpstr>
      <vt:lpstr>Образование множественного числа имен существительных</vt:lpstr>
      <vt:lpstr>Согласование существительных с числительными</vt:lpstr>
      <vt:lpstr>Формирование системы словообразования</vt:lpstr>
      <vt:lpstr>Звукопроизношение</vt:lpstr>
      <vt:lpstr>Фонематическое восприятие</vt:lpstr>
      <vt:lpstr>Связная речь</vt:lpstr>
      <vt:lpstr>Овладение фразеологизмами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речевого развития ребенка шестого года жизни</dc:title>
  <dc:creator>Надежда</dc:creator>
  <cp:lastModifiedBy>Пользователь</cp:lastModifiedBy>
  <cp:revision>33</cp:revision>
  <dcterms:created xsi:type="dcterms:W3CDTF">2014-09-08T10:59:51Z</dcterms:created>
  <dcterms:modified xsi:type="dcterms:W3CDTF">2014-11-11T14:49:54Z</dcterms:modified>
</cp:coreProperties>
</file>