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56" r:id="rId2"/>
    <p:sldId id="303" r:id="rId3"/>
    <p:sldId id="310" r:id="rId4"/>
    <p:sldId id="301" r:id="rId5"/>
    <p:sldId id="302" r:id="rId6"/>
    <p:sldId id="322" r:id="rId7"/>
    <p:sldId id="258" r:id="rId8"/>
    <p:sldId id="289" r:id="rId9"/>
    <p:sldId id="317" r:id="rId10"/>
    <p:sldId id="314" r:id="rId11"/>
    <p:sldId id="315" r:id="rId12"/>
    <p:sldId id="319" r:id="rId13"/>
    <p:sldId id="298" r:id="rId14"/>
    <p:sldId id="320" r:id="rId15"/>
    <p:sldId id="259" r:id="rId16"/>
    <p:sldId id="260" r:id="rId17"/>
    <p:sldId id="261" r:id="rId18"/>
    <p:sldId id="262" r:id="rId19"/>
    <p:sldId id="263" r:id="rId20"/>
    <p:sldId id="264" r:id="rId21"/>
    <p:sldId id="290" r:id="rId22"/>
    <p:sldId id="291" r:id="rId23"/>
    <p:sldId id="292" r:id="rId24"/>
    <p:sldId id="296" r:id="rId25"/>
    <p:sldId id="265" r:id="rId26"/>
    <p:sldId id="300" r:id="rId27"/>
    <p:sldId id="293" r:id="rId28"/>
    <p:sldId id="295" r:id="rId29"/>
    <p:sldId id="266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87" r:id="rId38"/>
    <p:sldId id="288" r:id="rId39"/>
    <p:sldId id="325" r:id="rId40"/>
    <p:sldId id="326" r:id="rId41"/>
    <p:sldId id="327" r:id="rId4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8" autoAdjust="0"/>
  </p:normalViewPr>
  <p:slideViewPr>
    <p:cSldViewPr>
      <p:cViewPr>
        <p:scale>
          <a:sx n="86" d="100"/>
          <a:sy n="86" d="100"/>
        </p:scale>
        <p:origin x="-900" y="10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09065-E5B2-499F-9E7B-003204F4FB8B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8F3F3-91E0-445E-A246-BF1DBF2F0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07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8F3F3-91E0-445E-A246-BF1DBF2F060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8F3F3-91E0-445E-A246-BF1DBF2F060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72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Ряд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8F3F3-91E0-445E-A246-BF1DBF2F060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8F3F3-91E0-445E-A246-BF1DBF2F060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1DC5DF3E-3F74-4DE8-8AEF-4DEE3C643573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B044-A3FD-4635-9E76-7D355950475A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2E0-3356-498E-B94D-F99BA20923EA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A4F-8DBF-452F-9AB5-E398D354BA00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A2AB-DDB3-4E71-B45A-008D70B8B357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0F42-6FA8-4279-B5BF-36C50F64E801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1CD672-6908-4714-AD96-150F86E89E6F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E39AD162-E3D3-48C5-8882-A7069C284179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DAC0-E85E-49DC-8C8E-787A21509EDB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E2-F4D6-4BB3-BCC4-0DEE0C57AFB9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298-049D-44F3-855D-DF533172135D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80D814-BEC3-46D1-9F01-4699809FEC00}" type="datetime1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D9EC9C6-AB64-4787-BA10-165500615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928662"/>
            <a:ext cx="6343650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dirty="0" smtClean="0"/>
              <a:t>Государственное дошкольное образовательное учреждение </a:t>
            </a:r>
            <a:br>
              <a:rPr lang="ru-RU" sz="1600" dirty="0" smtClean="0"/>
            </a:br>
            <a:r>
              <a:rPr lang="ru-RU" sz="1600" dirty="0" smtClean="0"/>
              <a:t>детский сад № 27 общеразвивающего вида с приоритетным осуществлением физического развития воспитанников Василеостровского административного района </a:t>
            </a:r>
            <a:br>
              <a:rPr lang="ru-RU" sz="1600" dirty="0" smtClean="0"/>
            </a:br>
            <a:r>
              <a:rPr lang="ru-RU" sz="1600" dirty="0" smtClean="0"/>
              <a:t>г.Санкт-Петербурга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5300" dirty="0" smtClean="0"/>
              <a:t>Азбука сказки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200" dirty="0" smtClean="0"/>
              <a:t>Цикл занятий </a:t>
            </a:r>
            <a:br>
              <a:rPr lang="ru-RU" sz="2200" dirty="0" smtClean="0"/>
            </a:br>
            <a:r>
              <a:rPr lang="ru-RU" sz="2200" dirty="0" smtClean="0"/>
              <a:t>по развитию  словесного творчества </a:t>
            </a:r>
            <a:br>
              <a:rPr lang="ru-RU" sz="2200" dirty="0" smtClean="0"/>
            </a:br>
            <a:r>
              <a:rPr lang="ru-RU" sz="2200" dirty="0" smtClean="0"/>
              <a:t>старших дошкольников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90" y="5286380"/>
            <a:ext cx="5058988" cy="36061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2000" dirty="0" smtClean="0"/>
              <a:t>  </a:t>
            </a:r>
            <a:endParaRPr lang="en-US" sz="5600" dirty="0" smtClean="0"/>
          </a:p>
          <a:p>
            <a:r>
              <a:rPr lang="ru-RU" sz="5600" dirty="0" smtClean="0"/>
              <a:t>                                          Автор-составитель</a:t>
            </a:r>
            <a:r>
              <a:rPr lang="ru-RU" sz="5600" dirty="0"/>
              <a:t>: Корнева Е.А.</a:t>
            </a:r>
            <a:endParaRPr lang="en-US" sz="5600" dirty="0"/>
          </a:p>
          <a:p>
            <a:endParaRPr lang="en-US" sz="5600" dirty="0" smtClean="0"/>
          </a:p>
          <a:p>
            <a:endParaRPr lang="en-US" sz="5600" dirty="0" smtClean="0"/>
          </a:p>
          <a:p>
            <a:pPr algn="ctr"/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pPr algn="r"/>
            <a:endParaRPr lang="ru-RU" sz="5600" dirty="0"/>
          </a:p>
          <a:p>
            <a:pPr algn="ctr"/>
            <a:r>
              <a:rPr lang="ru-RU" sz="5600" dirty="0" smtClean="0"/>
              <a:t>                </a:t>
            </a:r>
          </a:p>
          <a:p>
            <a:pPr algn="ctr"/>
            <a:r>
              <a:rPr lang="ru-RU" sz="5600" dirty="0"/>
              <a:t> </a:t>
            </a:r>
            <a:r>
              <a:rPr lang="ru-RU" sz="5600" dirty="0" smtClean="0"/>
              <a:t>                        Санкт-Петербург</a:t>
            </a:r>
            <a:endParaRPr lang="en-US" sz="5600" dirty="0" smtClean="0"/>
          </a:p>
          <a:p>
            <a:r>
              <a:rPr lang="en-US" sz="5600" dirty="0" smtClean="0"/>
              <a:t>                                                        </a:t>
            </a:r>
            <a:r>
              <a:rPr lang="ru-RU" sz="5600" dirty="0" smtClean="0"/>
              <a:t>             </a:t>
            </a:r>
            <a:r>
              <a:rPr lang="en-US" sz="5600" dirty="0" smtClean="0"/>
              <a:t>2011 </a:t>
            </a:r>
            <a:r>
              <a:rPr lang="ru-RU" sz="5600" dirty="0" smtClean="0"/>
              <a:t>г</a:t>
            </a:r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smtClean="0"/>
              <a:t>                                                                                                                                                                          </a:t>
            </a:r>
            <a:endParaRPr lang="ru-RU" sz="56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2816" y="5572132"/>
            <a:ext cx="3500462" cy="274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142976"/>
            <a:ext cx="6172200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Занятие</a:t>
            </a:r>
            <a:r>
              <a:rPr lang="en-US" sz="3600" dirty="0" smtClean="0"/>
              <a:t>4</a:t>
            </a:r>
            <a:r>
              <a:rPr lang="ru-RU" sz="3600" dirty="0" smtClean="0"/>
              <a:t>. Типы персонажей в кумулятивной сказке.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428860"/>
            <a:ext cx="6172200" cy="633718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i="1" dirty="0" smtClean="0"/>
          </a:p>
          <a:p>
            <a:pPr algn="just">
              <a:buNone/>
            </a:pPr>
            <a:r>
              <a:rPr lang="ru-RU" sz="1400" i="1" dirty="0" smtClean="0"/>
              <a:t>Задачи: Развитие способности анализировать и сравнивать,  наблюдать и вычленять различные черты характеров сказочных персонажей.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1. Знакомство с типами персонажей. Типы персонажей выделяются в зависимости от того, какой принцип лежит в основе кумуляции и какую роль играет персонаж в цепочке сказочных событий. Существует прямая связь между типом персонажа и цепочкой событий кумулятивной сказки. Выделяют четыре основных типа персонажей: </a:t>
            </a:r>
            <a:r>
              <a:rPr lang="ru-RU" sz="1400" i="1" dirty="0" smtClean="0"/>
              <a:t>тупой </a:t>
            </a:r>
            <a:r>
              <a:rPr lang="ru-RU" sz="1400" i="1" dirty="0" err="1" smtClean="0"/>
              <a:t>болван</a:t>
            </a:r>
            <a:r>
              <a:rPr lang="ru-RU" sz="1400" i="1" dirty="0" smtClean="0"/>
              <a:t> </a:t>
            </a:r>
            <a:r>
              <a:rPr lang="ru-RU" sz="1400" dirty="0" smtClean="0"/>
              <a:t>(прожорливое чудище) - связан прежде всего с цепочкой пожираний, разрушений; </a:t>
            </a:r>
            <a:r>
              <a:rPr lang="ru-RU" sz="1400" i="1" dirty="0" err="1" smtClean="0"/>
              <a:t>дурак</a:t>
            </a:r>
            <a:r>
              <a:rPr lang="ru-RU" sz="1400" dirty="0" smtClean="0"/>
              <a:t> (глупый путаник, глупец, чудак) - организует сюжеты, построенные на рядах отсылок, действий невпопад, рассыпающихся цепочек человеческих тел или тел животных, комических ситуаций, смешных катастроф и др.; </a:t>
            </a:r>
            <a:r>
              <a:rPr lang="ru-RU" sz="1400" i="1" dirty="0" smtClean="0"/>
              <a:t>хитрый обманщик </a:t>
            </a:r>
            <a:r>
              <a:rPr lang="ru-RU" sz="1400" dirty="0" smtClean="0"/>
              <a:t>(плут, хитрец) - реализуется в сюжетах, основанных на ряде мен, честных и нечестных обменов, коварных советов; </a:t>
            </a:r>
            <a:r>
              <a:rPr lang="ru-RU" sz="1400" i="1" dirty="0" smtClean="0"/>
              <a:t>хранитель дома, </a:t>
            </a:r>
            <a:r>
              <a:rPr lang="ru-RU" sz="1400" dirty="0" smtClean="0"/>
              <a:t>семейного очага - выступает организующим началом в сказках с разными цепочками, среди которых «непрошеные гости», «приобретения и награды» и др.</a:t>
            </a:r>
          </a:p>
          <a:p>
            <a:pPr marL="452628" indent="-342900" algn="just">
              <a:buNone/>
            </a:pPr>
            <a:r>
              <a:rPr lang="ru-RU" sz="1400" dirty="0" smtClean="0"/>
              <a:t>2. Обсуждение характеров сказочных персонажей. Кто добрый? Кто хитрый? Кто глупый? Кто коварный?</a:t>
            </a:r>
          </a:p>
          <a:p>
            <a:pPr marL="452628" indent="-342900" algn="just">
              <a:buNone/>
            </a:pPr>
            <a:r>
              <a:rPr lang="ru-RU" sz="1400" dirty="0" smtClean="0"/>
              <a:t>3. Дидактическая игра «Придумай загадку о сказочном персонаже». </a:t>
            </a:r>
          </a:p>
          <a:p>
            <a:pPr marL="452628" indent="-342900"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Родителям: записать описательный рассказ понравившегося персонажа и помочь ребёнку нарисовать его.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i="1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Занятие </a:t>
            </a:r>
            <a:r>
              <a:rPr lang="en-US" sz="3600" dirty="0" smtClean="0"/>
              <a:t>5</a:t>
            </a:r>
            <a:r>
              <a:rPr lang="ru-RU" sz="3600" dirty="0" smtClean="0"/>
              <a:t>. Контаминация сюжетов в кумулятивной сказке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Знакомство с объединением элементарных цепочек кумулятивных сказок в единое целое, используя карточки “Картотеки сюжетных мотивов” в самых разных комбинациях.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1. Объединение простых сюжетных цепочек в сложную. Каким образом можно связать истории друг с другом? 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  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2. Соедините придуманные вами ранее сказки в сложную сказку-цепочку. Какой принцип контаминации вы используете – образ сквозного героя, постоянную систему персонажей, общую тему, единую проблему, что-либо другое?</a:t>
            </a:r>
          </a:p>
          <a:p>
            <a:pPr algn="just">
              <a:buNone/>
            </a:pPr>
            <a:r>
              <a:rPr lang="ru-RU" sz="1400" dirty="0" smtClean="0"/>
              <a:t>3. Дидактическая игра «Сундучок со сказками».</a:t>
            </a:r>
          </a:p>
          <a:p>
            <a:pPr algn="just">
              <a:buNone/>
            </a:pPr>
            <a:r>
              <a:rPr lang="ru-RU" sz="1400" i="1" dirty="0" smtClean="0"/>
              <a:t>Родителям: записать рассказ ребёнка о понравившейся элементарной цепочке сказки и помочь  изобразить её наглядно.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8" y="5429256"/>
          <a:ext cx="1417912" cy="365760"/>
        </p:xfrm>
        <a:graphic>
          <a:graphicData uri="http://schemas.openxmlformats.org/drawingml/2006/table">
            <a:tbl>
              <a:tblPr/>
              <a:tblGrid>
                <a:gridCol w="1417912"/>
              </a:tblGrid>
              <a:tr h="151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66" y="4214811"/>
          <a:ext cx="6000792" cy="251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2190760"/>
                <a:gridCol w="2166958"/>
              </a:tblGrid>
              <a:tr h="32812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Картотеки сюжетных мотивов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74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Набор зверей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Ряд отсылок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Падение в яму</a:t>
                      </a:r>
                      <a:endParaRPr lang="ru-RU" sz="1200" dirty="0"/>
                    </a:p>
                  </a:txBody>
                  <a:tcPr/>
                </a:tc>
              </a:tr>
              <a:tr h="4593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 Ряд обменов от худшего к лучшему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Ряд обменов к лучшего к худшему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 Постройка избы</a:t>
                      </a:r>
                      <a:endParaRPr lang="ru-RU" sz="1200" dirty="0"/>
                    </a:p>
                  </a:txBody>
                  <a:tcPr/>
                </a:tc>
              </a:tr>
              <a:tr h="6310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 Ряд</a:t>
                      </a:r>
                      <a:r>
                        <a:rPr lang="ru-RU" sz="1200" baseline="0" dirty="0" smtClean="0"/>
                        <a:t> обманов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8. Последовательное появление непрошенных гостей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9. Последовательный уход животных из дома</a:t>
                      </a:r>
                      <a:endParaRPr lang="ru-RU" sz="1200" dirty="0"/>
                    </a:p>
                  </a:txBody>
                  <a:tcPr/>
                </a:tc>
              </a:tr>
              <a:tr h="6310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10. Ряд попыток выгнать животное из дома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11. Создание цепи из тел животных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12. Ряд пожираний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Занятие </a:t>
            </a:r>
            <a:r>
              <a:rPr lang="en-US" dirty="0" smtClean="0"/>
              <a:t>6</a:t>
            </a:r>
            <a:r>
              <a:rPr lang="ru-RU" dirty="0" smtClean="0"/>
              <a:t>. Знакомство с социально-бытовыми сказками.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400" i="1" dirty="0" smtClean="0"/>
          </a:p>
          <a:p>
            <a:pPr algn="just">
              <a:buNone/>
            </a:pPr>
            <a:r>
              <a:rPr lang="ru-RU" sz="1500" i="1" dirty="0" smtClean="0"/>
              <a:t>Задачи: Ознакомление детей с основным типом сказок – социально-бытовыми сказками. Восхищение творчеством и умом русского народа; возможности детям понять, что они – часть этого великого народа.</a:t>
            </a:r>
          </a:p>
          <a:p>
            <a:pPr algn="just">
              <a:buNone/>
            </a:pPr>
            <a:endParaRPr lang="ru-RU" sz="1500" i="1" dirty="0" smtClean="0"/>
          </a:p>
          <a:p>
            <a:pPr algn="just">
              <a:buNone/>
            </a:pPr>
            <a:r>
              <a:rPr lang="ru-RU" sz="1500" i="1" dirty="0" smtClean="0"/>
              <a:t>1. </a:t>
            </a:r>
            <a:r>
              <a:rPr lang="ru-RU" sz="1500" dirty="0" smtClean="0"/>
              <a:t>Рассказ о социально-бытовых сказках. Социально-бытовая сказка имеет одинаковую с волшебной сказкой композицию, но качественно отличающаяся от неё. Сказка данного жанра прочно связана с реальностью, здесь существует лишь один, земной мир и реалистично передаются особенности быта, а главный персонаж — обычный человек из народной среды, борющийся за справедливость с властями предержащими и добивающийся своего с помощью смекалки, ловкости и хитрости. Ему противостоят царь, поп, барин, помещик и т.п.  «Что общего в этих сказках?»  (Состязание умов и победителем  всегда выходит человек из народа. Например, «Как мужик гусей делил», «Как  мужик генерала кормил», «Каша из топора» и др.).</a:t>
            </a:r>
            <a:endParaRPr lang="ru-RU" sz="1500" i="1" dirty="0" smtClean="0"/>
          </a:p>
          <a:p>
            <a:pPr algn="just">
              <a:buNone/>
            </a:pPr>
            <a:r>
              <a:rPr lang="ru-RU" sz="1500" dirty="0" smtClean="0"/>
              <a:t>2. Рассматривание иллюстраций, репродукций с картин художников - иллюстраторов.</a:t>
            </a:r>
          </a:p>
          <a:p>
            <a:pPr algn="just">
              <a:buNone/>
            </a:pPr>
            <a:r>
              <a:rPr lang="ru-RU" sz="1500" dirty="0" smtClean="0"/>
              <a:t>3. Обсуждение характеров сказочных персонажей. Кто добрый? Кто злой? Кто хитрый? Кто коварный?</a:t>
            </a:r>
          </a:p>
          <a:p>
            <a:pPr algn="just">
              <a:buNone/>
            </a:pPr>
            <a:r>
              <a:rPr lang="ru-RU" sz="1500" dirty="0" smtClean="0"/>
              <a:t>4.Знакомство со схемой-моделью для описания внешности сказочного героя. Задание придумать собственного героя и рассказать о нем.   Дидактическая игра «Расскажи о  своём герое сказки». </a:t>
            </a:r>
          </a:p>
          <a:p>
            <a:pPr algn="just">
              <a:buNone/>
            </a:pPr>
            <a:r>
              <a:rPr lang="ru-RU" sz="1500" dirty="0" smtClean="0"/>
              <a:t>5. Задание детям придумать своего героя и антигероя, которые будут состязаться в уме, и рассказать о нем.</a:t>
            </a:r>
          </a:p>
          <a:p>
            <a:pPr algn="just">
              <a:buNone/>
            </a:pPr>
            <a:endParaRPr lang="ru-RU" sz="1500" dirty="0" smtClean="0"/>
          </a:p>
          <a:p>
            <a:pPr algn="just">
              <a:buNone/>
            </a:pPr>
            <a:r>
              <a:rPr lang="ru-RU" sz="1500" i="1" dirty="0" smtClean="0"/>
              <a:t>Родителям: записать со слов ребенка описание героя и антигероя, помочь ребёнку нарисовать их.</a:t>
            </a:r>
            <a:endParaRPr lang="ru-RU" sz="1500" dirty="0" smtClean="0"/>
          </a:p>
          <a:p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7</a:t>
            </a:r>
            <a:r>
              <a:rPr lang="ru-RU" dirty="0" smtClean="0"/>
              <a:t>. Знакомство с волшебными сказками.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500" i="1" dirty="0" smtClean="0"/>
              <a:t>Задачи:  Ознакомление детей с основным типом сказок – волшебными сказками. Повышение уровня </a:t>
            </a:r>
            <a:r>
              <a:rPr lang="ru-RU" sz="1500" i="1" dirty="0" err="1" smtClean="0"/>
              <a:t>креативности</a:t>
            </a:r>
            <a:r>
              <a:rPr lang="ru-RU" sz="1500" i="1" dirty="0" smtClean="0"/>
              <a:t> (творческой организации) процесса воспитания и обучения,  осознанности и целенаправленности.</a:t>
            </a:r>
          </a:p>
          <a:p>
            <a:pPr algn="just">
              <a:buNone/>
            </a:pPr>
            <a:endParaRPr lang="ru-RU" sz="1500" i="1" dirty="0" smtClean="0"/>
          </a:p>
          <a:p>
            <a:pPr marL="452628" indent="-342900" algn="just">
              <a:buNone/>
            </a:pPr>
            <a:r>
              <a:rPr lang="ru-RU" sz="1500" dirty="0" smtClean="0"/>
              <a:t>1. Рассказ о волшебных сказках. В основе сюжета волшебной сказки находится повествование о преодолении потери или недостачи, при помощи чудесных средств, или волшебных помощников. Волшебная сказка имеет в своей основе сложную композицию, которая имеет экспозицию, завязку, развитие сюжета, кульминацию и развязку. В волшебных сказках заложена мечта человечества о безграничных возможностях покорения природы человеком. </a:t>
            </a:r>
            <a:r>
              <a:rPr lang="en-US" sz="1500" dirty="0" smtClean="0"/>
              <a:t>Существенными отличия</a:t>
            </a:r>
            <a:r>
              <a:rPr lang="ru-RU" sz="1500" dirty="0" smtClean="0"/>
              <a:t>ми</a:t>
            </a:r>
            <a:r>
              <a:rPr lang="en-US" sz="1500" dirty="0" smtClean="0"/>
              <a:t> волшебной сказки от сказки другого жанра являются ее </a:t>
            </a:r>
            <a:r>
              <a:rPr lang="en-US" sz="1500" i="1" dirty="0" smtClean="0"/>
              <a:t>композиционные особенности: </a:t>
            </a:r>
            <a:r>
              <a:rPr lang="en-US" sz="1500" dirty="0" smtClean="0"/>
              <a:t>замкнутость сказочного действия, троекратные повторы, типичные сказочные зачины и концовки, особенное пространственно</a:t>
            </a:r>
            <a:r>
              <a:rPr lang="ru-RU" sz="1500" dirty="0" smtClean="0"/>
              <a:t>-</a:t>
            </a:r>
            <a:r>
              <a:rPr lang="en-US" sz="1500" dirty="0" smtClean="0"/>
              <a:t>временное построение и др. </a:t>
            </a:r>
            <a:endParaRPr lang="ru-RU" sz="1500" dirty="0" smtClean="0"/>
          </a:p>
          <a:p>
            <a:pPr marL="452628" indent="-342900" algn="just">
              <a:buNone/>
            </a:pPr>
            <a:r>
              <a:rPr lang="ru-RU" sz="1500" dirty="0" smtClean="0"/>
              <a:t>2. Рассматривание иллюстраций, репродукций с картин художников – иллюстраторов. </a:t>
            </a:r>
          </a:p>
          <a:p>
            <a:pPr algn="just">
              <a:buNone/>
            </a:pPr>
            <a:r>
              <a:rPr lang="ru-RU" sz="1500" dirty="0" smtClean="0"/>
              <a:t>3. Обсуждение характеров сказочных персонажей. Кто добрый? Кто злой? Кто хитрый? Кто коварный? «Что общего в этих сказках?» (Есть волшебные предметы, волшебные помощники).</a:t>
            </a:r>
          </a:p>
          <a:p>
            <a:pPr algn="just">
              <a:buNone/>
            </a:pPr>
            <a:r>
              <a:rPr lang="ru-RU" sz="1500" dirty="0" smtClean="0"/>
              <a:t>4. Дидактическая игра «Бывает – не бывает».</a:t>
            </a:r>
          </a:p>
          <a:p>
            <a:pPr algn="just">
              <a:buNone/>
            </a:pPr>
            <a:r>
              <a:rPr lang="ru-RU" sz="1500" dirty="0" smtClean="0"/>
              <a:t>5. Знакомство с семью типами действующих лиц (функциями) волшебных сказок: </a:t>
            </a:r>
            <a:r>
              <a:rPr lang="en-US" sz="1500" dirty="0" smtClean="0"/>
              <a:t>вредитель (антагонист),  даритель, чудесный помощник,  похищенный герой (искомый предмет),  отправитель,  герой, ложный герой.</a:t>
            </a:r>
            <a:endParaRPr lang="ru-RU" sz="1500" dirty="0" smtClean="0"/>
          </a:p>
          <a:p>
            <a:pPr algn="just">
              <a:buNone/>
            </a:pPr>
            <a:endParaRPr lang="ru-RU" sz="1500" i="1" dirty="0" smtClean="0"/>
          </a:p>
          <a:p>
            <a:pPr algn="just">
              <a:buNone/>
            </a:pPr>
            <a:r>
              <a:rPr lang="ru-RU" sz="1500" i="1" dirty="0" smtClean="0"/>
              <a:t>Родителям: записать со слов ребенка портрет-описание действующего лица,  помочь ребёнку нарисовать его.</a:t>
            </a:r>
            <a:endParaRPr lang="ru-RU" sz="1500" dirty="0" smtClean="0"/>
          </a:p>
          <a:p>
            <a:pPr marL="452628" indent="-342900">
              <a:buAutoNum type="arabicPeriod"/>
            </a:pPr>
            <a:endParaRPr lang="ru-RU" sz="1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00100"/>
            <a:ext cx="6172200" cy="17859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Занятие </a:t>
            </a:r>
            <a:r>
              <a:rPr lang="en-US" sz="3200" dirty="0" smtClean="0"/>
              <a:t>8</a:t>
            </a:r>
            <a:r>
              <a:rPr lang="ru-RU" sz="3200" dirty="0" smtClean="0"/>
              <a:t>. Знакомство со схемами-моделями </a:t>
            </a:r>
            <a:br>
              <a:rPr lang="ru-RU" sz="3200" dirty="0" smtClean="0"/>
            </a:br>
            <a:r>
              <a:rPr lang="ru-RU" sz="3200" dirty="0" smtClean="0"/>
              <a:t>«Карты В.Я. </a:t>
            </a:r>
            <a:r>
              <a:rPr lang="ru-RU" sz="3200" dirty="0" err="1" smtClean="0"/>
              <a:t>Проппа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714612"/>
            <a:ext cx="6172200" cy="60514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i="1" dirty="0" smtClean="0"/>
              <a:t>Задачи: Ознакомление со схемами-моделями «Картами В.Я. </a:t>
            </a:r>
            <a:r>
              <a:rPr lang="ru-RU" sz="1400" i="1" dirty="0" err="1" smtClean="0"/>
              <a:t>Проппа</a:t>
            </a:r>
            <a:r>
              <a:rPr lang="ru-RU" sz="1400" i="1" dirty="0" smtClean="0"/>
              <a:t>» -  «функциями» или поступками действующего лица, определяемых с точки зрения их значимости для развития сюжета сказки.</a:t>
            </a:r>
          </a:p>
          <a:p>
            <a:pPr marL="452628" indent="-342900" algn="just">
              <a:buNone/>
            </a:pPr>
            <a:r>
              <a:rPr lang="ru-RU" sz="1400" dirty="0" smtClean="0"/>
              <a:t>1. Волшебная сказка имеет в основе сложную композицию, которая имеет экспозицию, завязку, развитие сюжета, кульминацию и развязку. В </a:t>
            </a:r>
            <a:r>
              <a:rPr lang="ru-RU" sz="1400" i="1" dirty="0" smtClean="0"/>
              <a:t>экспозиции </a:t>
            </a:r>
            <a:r>
              <a:rPr lang="ru-RU" sz="1400" dirty="0" smtClean="0"/>
              <a:t>сказки присутствуют стабильно 2 поколения старшее (царь с царицей и т.д.) и младшее – Иван с братьями или сёстрами. Также в экспозиции присутствует отлучка старшего поколения. Усиленная форма отлучки – смерть родителей. </a:t>
            </a:r>
            <a:r>
              <a:rPr lang="ru-RU" sz="1400" i="1" dirty="0" smtClean="0"/>
              <a:t>Завязка </a:t>
            </a:r>
            <a:r>
              <a:rPr lang="ru-RU" sz="1400" dirty="0" smtClean="0"/>
              <a:t>сказки состоит в том, что главный герой или героиня обнаруживают недостачу или здесь присутствуют мотивы запрета, нарушения запрета и последующая беда.  Здесь начало противодействия, т.е. отправка героя из дома. </a:t>
            </a:r>
            <a:r>
              <a:rPr lang="ru-RU" sz="1400" i="1" dirty="0" smtClean="0"/>
              <a:t>Развитие сюжета – </a:t>
            </a:r>
            <a:r>
              <a:rPr lang="ru-RU" sz="1400" dirty="0" smtClean="0"/>
              <a:t>это поиск потерянного или недостающего. </a:t>
            </a:r>
            <a:r>
              <a:rPr lang="ru-RU" sz="1400" i="1" dirty="0" smtClean="0"/>
              <a:t>Кульминация </a:t>
            </a:r>
            <a:r>
              <a:rPr lang="ru-RU" sz="1400" dirty="0" smtClean="0"/>
              <a:t>волшебной сказки состоит в том, что главный герой или героиня сражаются с противоборствующей силой и всегда побеждают её (эквивалент сражения – разгадывание трудных задач, которые всегда разгадываются). </a:t>
            </a:r>
            <a:r>
              <a:rPr lang="ru-RU" sz="1400" i="1" dirty="0" smtClean="0"/>
              <a:t>Развязка – </a:t>
            </a:r>
            <a:r>
              <a:rPr lang="ru-RU" sz="1400" dirty="0" smtClean="0"/>
              <a:t>это преодоление потери или недостачи.  Обычно герой (героиня) в конце «воцаряется» – т.е. приобретает более высокий социальный статус, чем был у него в начале. </a:t>
            </a:r>
          </a:p>
          <a:p>
            <a:pPr marL="452628" indent="-342900" algn="just">
              <a:buNone/>
            </a:pPr>
            <a:r>
              <a:rPr lang="ru-RU" sz="1400" dirty="0" smtClean="0"/>
              <a:t>2. Знакомство со схемами-моделями «Картами </a:t>
            </a:r>
            <a:r>
              <a:rPr lang="ru-RU" sz="1400" dirty="0" err="1" smtClean="0"/>
              <a:t>Проппа</a:t>
            </a:r>
            <a:r>
              <a:rPr lang="ru-RU" sz="1400" dirty="0" smtClean="0"/>
              <a:t>» – 31 функцией (поступками действующих лиц).</a:t>
            </a:r>
          </a:p>
          <a:p>
            <a:pPr marL="452628" indent="-342900" algn="just">
              <a:buNone/>
            </a:pPr>
            <a:r>
              <a:rPr lang="ru-RU" sz="1400" dirty="0" smtClean="0"/>
              <a:t>3. Дидактическая игра «Расскажем сказку вместе».</a:t>
            </a:r>
          </a:p>
          <a:p>
            <a:pPr marL="452628" indent="-342900" algn="just">
              <a:buNone/>
            </a:pPr>
            <a:r>
              <a:rPr lang="ru-RU" sz="1400" i="1" dirty="0" smtClean="0"/>
              <a:t>Родителям: записать описательный рассказ действующего лица, помочь нарисовать его.</a:t>
            </a:r>
          </a:p>
          <a:p>
            <a:pPr marL="452628" indent="-342900">
              <a:buNone/>
            </a:pPr>
            <a:endParaRPr lang="ru-RU" sz="13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285852"/>
            <a:ext cx="6172200" cy="14287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Занятие </a:t>
            </a:r>
            <a:r>
              <a:rPr lang="en-US" sz="3600" dirty="0" smtClean="0"/>
              <a:t>9</a:t>
            </a:r>
            <a:r>
              <a:rPr lang="ru-RU" sz="3600" dirty="0" smtClean="0"/>
              <a:t>. Знакомство с зачином сказки.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786050"/>
            <a:ext cx="6172200" cy="59799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Приобщение детей к русским народным сказкам, привлечение внимания к специфическим элементам сказки. Развитие интереса к самостоятельной творческой деятельности. 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 </a:t>
            </a:r>
          </a:p>
          <a:p>
            <a:pPr marL="452628" indent="-342900" algn="just">
              <a:buNone/>
            </a:pPr>
            <a:r>
              <a:rPr lang="ru-RU" sz="1400" dirty="0" smtClean="0"/>
              <a:t>1. Беседа. «Как узнать, что это сказка, а не рассказ?»</a:t>
            </a:r>
            <a:r>
              <a:rPr lang="ru-RU" sz="1400" i="1" dirty="0" smtClean="0"/>
              <a:t> </a:t>
            </a:r>
            <a:r>
              <a:rPr lang="ru-RU" sz="1400" dirty="0" smtClean="0"/>
              <a:t> Объяснение специфических элементов, структуры сказки, разницы между сказкой и рассказом, обращение внимания на наличие волшебства в сказке. </a:t>
            </a:r>
          </a:p>
          <a:p>
            <a:pPr marL="452628" indent="-342900" algn="just">
              <a:buNone/>
            </a:pPr>
            <a:r>
              <a:rPr lang="ru-RU" sz="1400" dirty="0" smtClean="0"/>
              <a:t>2. Чтение разных вариантов зачина сказки («Жил да был…», «жили-были…», «В некотором царстве, в некотором государстве…», «В тридевятом царстве, в тридесятом государстве…» и т.п.) и начала рассказа («Однажды…», «Как-то раз …», «Вдруг…» и т.п.).</a:t>
            </a:r>
          </a:p>
          <a:p>
            <a:pPr algn="just">
              <a:buNone/>
            </a:pPr>
            <a:r>
              <a:rPr lang="ru-RU" sz="1400" dirty="0" smtClean="0"/>
              <a:t>3.  Проговаривание зачина сказки вслух.</a:t>
            </a:r>
          </a:p>
          <a:p>
            <a:pPr algn="just">
              <a:buNone/>
            </a:pPr>
            <a:r>
              <a:rPr lang="ru-RU" sz="1400" dirty="0" smtClean="0"/>
              <a:t>4.  Обращение внимания детей на то, какое у педагога выражение лица, когда он  рассказывает сказку, на интонацию голоса.</a:t>
            </a:r>
          </a:p>
          <a:p>
            <a:pPr marL="452628" indent="-342900" algn="just">
              <a:buNone/>
            </a:pPr>
            <a:r>
              <a:rPr lang="ru-RU" sz="1400" dirty="0" smtClean="0"/>
              <a:t>5. Дидактическая игра «Придумай историю». Задание детям попробовать себя в роли сказочника, придумать свой вариант зачина сказки.</a:t>
            </a:r>
          </a:p>
          <a:p>
            <a:pPr marL="452628" indent="-342900" algn="just">
              <a:buAutoNum type="arabicPeriod" startAt="5"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в блокнот записать придуманный ребенком зачин (или несколько его вариантов)</a:t>
            </a: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500166"/>
            <a:ext cx="6172200" cy="1119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</a:t>
            </a:r>
            <a:r>
              <a:rPr lang="en-US" dirty="0" smtClean="0"/>
              <a:t>10</a:t>
            </a:r>
            <a:r>
              <a:rPr lang="ru-RU" dirty="0" smtClean="0"/>
              <a:t>. Любимые сказочные  герои.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00298"/>
            <a:ext cx="6172200" cy="626575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5600" i="1" dirty="0" smtClean="0"/>
              <a:t>Задачи: Развивать творческое воображение, фантазию, образное мышление дошкольников. Вызвать желание заниматься  созидательным процессом.   </a:t>
            </a: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 </a:t>
            </a:r>
          </a:p>
          <a:p>
            <a:pPr algn="just">
              <a:buNone/>
            </a:pPr>
            <a:r>
              <a:rPr lang="ru-RU" sz="5600" dirty="0" smtClean="0"/>
              <a:t>1. Беседа о понравившихся героях сказок.</a:t>
            </a:r>
          </a:p>
          <a:p>
            <a:pPr algn="just">
              <a:buNone/>
            </a:pPr>
            <a:r>
              <a:rPr lang="ru-RU" sz="5600" dirty="0" smtClean="0"/>
              <a:t>2. Ознакомление детей с русским народным декоративно-прикладным искусством посредством формирования у них разнообразных художественных и творческих способностей. Рассматривание изображений любимых героев сказок на репродукциях картин, иллюстрациях и т.п. </a:t>
            </a:r>
          </a:p>
          <a:p>
            <a:pPr algn="just">
              <a:buNone/>
            </a:pPr>
            <a:r>
              <a:rPr lang="ru-RU" sz="5600" dirty="0" smtClean="0"/>
              <a:t>3. Объяснение   способов создания сказочного героя разными приемами: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i="1" dirty="0" smtClean="0"/>
              <a:t> Гипербола </a:t>
            </a:r>
            <a:r>
              <a:rPr lang="ru-RU" sz="5600" dirty="0" smtClean="0"/>
              <a:t>– преувеличение  (парадоксальные увеличения персонажа: «Гулливер», великан, богатырь);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i="1" dirty="0" smtClean="0"/>
              <a:t>Лилота – </a:t>
            </a:r>
            <a:r>
              <a:rPr lang="ru-RU" sz="5600" dirty="0" smtClean="0"/>
              <a:t>преуменьшение (парадоксальные  уменьшения персонажа: Мальчик-с-пальчик, Дюймовочка);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/>
              <a:t> </a:t>
            </a:r>
            <a:r>
              <a:rPr lang="ru-RU" sz="5600" i="1" dirty="0" smtClean="0"/>
              <a:t>Комбинация – </a:t>
            </a:r>
            <a:r>
              <a:rPr lang="ru-RU" sz="5600" dirty="0" smtClean="0"/>
              <a:t> соединение в создаваемом  образе героя двух и более частей тела («Русалка»: женщина + рыба, «Кентавр»:   мужчина    + лошадь, «Феникс»: женщина + птица);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i="1" dirty="0" smtClean="0"/>
              <a:t> Схема </a:t>
            </a:r>
            <a:r>
              <a:rPr lang="ru-RU" sz="5600" dirty="0" smtClean="0"/>
              <a:t>– отдельные представления сливаются, различия сглаживаются. Отчётливо прорабатываются основные черты сходства. Это может быть любой  схематический рисунок);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i="1" dirty="0" smtClean="0"/>
              <a:t>Типизация</a:t>
            </a:r>
            <a:r>
              <a:rPr lang="ru-RU" sz="5600" dirty="0" smtClean="0"/>
              <a:t> – характерное выделение  существенных, повторяющихся, однородных в каком-то отношении фактах и воплощении их в конкретном образе. Например, образ врача («Доктор Айболит», «Дядя Стёпа – милиционер»).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i="1" dirty="0" smtClean="0"/>
              <a:t>Акцент </a:t>
            </a:r>
            <a:r>
              <a:rPr lang="ru-RU" sz="5600" dirty="0" smtClean="0"/>
              <a:t>-  в создаваемом образе выделяется какая-то часть, деталь, особо подчёркивается  («Карлик Нос», карикатура, шарж). </a:t>
            </a:r>
          </a:p>
          <a:p>
            <a:pPr algn="just">
              <a:buNone/>
            </a:pPr>
            <a:r>
              <a:rPr lang="ru-RU" sz="5600" dirty="0" smtClean="0"/>
              <a:t>4. Дидактическая игра «Придумай необычное существо». Задание придумать собственного героя и рассказать о нем используя схему-модель для описания внешности сказочного героя. .</a:t>
            </a:r>
          </a:p>
          <a:p>
            <a:pPr algn="just">
              <a:buNone/>
            </a:pPr>
            <a:r>
              <a:rPr lang="ru-RU" sz="5600" i="1" dirty="0" smtClean="0"/>
              <a:t>Родителям: записать описательный рассказ  сказочного героя.</a:t>
            </a: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 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142976"/>
            <a:ext cx="6172200" cy="1643074"/>
          </a:xfrm>
        </p:spPr>
        <p:txBody>
          <a:bodyPr/>
          <a:lstStyle/>
          <a:p>
            <a:pPr algn="ctr"/>
            <a:r>
              <a:rPr lang="ru-RU" dirty="0" smtClean="0"/>
              <a:t>Занятие </a:t>
            </a:r>
            <a:r>
              <a:rPr lang="en-US" dirty="0" smtClean="0"/>
              <a:t>11</a:t>
            </a:r>
            <a:r>
              <a:rPr lang="ru-RU" dirty="0" smtClean="0"/>
              <a:t>. Жилище любимого героя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Развить фантазию, сосредоточенное внимание, навыки речевого общения, желание воспринимать прекрасное.</a:t>
            </a: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 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1. Беседа о домиках сказочных героев (Дюймовочки, Чебурашки, Снегурочки, и др.)</a:t>
            </a:r>
          </a:p>
          <a:p>
            <a:pPr algn="just">
              <a:buNone/>
            </a:pPr>
            <a:r>
              <a:rPr lang="ru-RU" sz="1400" dirty="0" smtClean="0"/>
              <a:t>2. Рассматривание репродукций, фотографий необычных строений, пейзажей в разных точках земного шара, в разное время года. </a:t>
            </a:r>
          </a:p>
          <a:p>
            <a:pPr algn="just">
              <a:buNone/>
            </a:pPr>
            <a:r>
              <a:rPr lang="ru-RU" sz="1400" dirty="0" smtClean="0"/>
              <a:t>3. Дидактическая игра «Волшебные очки». Задание детям придумать жилище для своего героя или героини. Помощь детям – наводящие вопросы:</a:t>
            </a:r>
          </a:p>
          <a:p>
            <a:pPr algn="just">
              <a:buNone/>
            </a:pPr>
            <a:r>
              <a:rPr lang="ru-RU" sz="1400" dirty="0" smtClean="0"/>
              <a:t>	а) может ли Огневушка – поскакушка жить в воде? </a:t>
            </a:r>
          </a:p>
          <a:p>
            <a:pPr algn="just">
              <a:buNone/>
            </a:pPr>
            <a:r>
              <a:rPr lang="ru-RU" sz="1400" dirty="0" smtClean="0"/>
              <a:t>	б) удобно ли  Гулливеру жить  у лилипутов? </a:t>
            </a:r>
          </a:p>
          <a:p>
            <a:pPr algn="just">
              <a:buNone/>
            </a:pPr>
            <a:r>
              <a:rPr lang="ru-RU" sz="1400" dirty="0" smtClean="0"/>
              <a:t>4. Рисование или составление с детьми конструкций, макетов игрушечных домов из бросового материала для  своих героев. </a:t>
            </a:r>
          </a:p>
          <a:p>
            <a:pPr algn="just">
              <a:buNone/>
            </a:pPr>
            <a:r>
              <a:rPr lang="ru-RU" sz="1400" dirty="0" smtClean="0"/>
              <a:t>5. Подведение итогов.</a:t>
            </a:r>
            <a:endParaRPr lang="en-US" sz="1400" dirty="0" smtClean="0"/>
          </a:p>
          <a:p>
            <a:pPr algn="just">
              <a:buNone/>
            </a:pPr>
            <a:endParaRPr lang="en-US" sz="1400" dirty="0" smtClean="0"/>
          </a:p>
          <a:p>
            <a:pPr algn="just">
              <a:buNone/>
            </a:pPr>
            <a:endParaRPr lang="en-US" sz="1400" dirty="0" smtClean="0"/>
          </a:p>
          <a:p>
            <a:pPr algn="just">
              <a:buNone/>
            </a:pPr>
            <a:endParaRPr lang="en-US" sz="1400" dirty="0" smtClean="0"/>
          </a:p>
          <a:p>
            <a:pPr algn="just">
              <a:buNone/>
            </a:pPr>
            <a:endParaRPr lang="en-US" sz="1400" dirty="0" smtClean="0"/>
          </a:p>
          <a:p>
            <a:pPr algn="just">
              <a:buNone/>
            </a:pPr>
            <a:endParaRPr lang="en-US" sz="1400" dirty="0" smtClean="0"/>
          </a:p>
          <a:p>
            <a:pPr algn="just">
              <a:buNone/>
            </a:pPr>
            <a:r>
              <a:rPr lang="ru-RU" sz="1400" i="1" dirty="0" smtClean="0"/>
              <a:t>Родителям: сделать с ребенком рисунок или аппликацию домика для доброго героя.</a:t>
            </a:r>
            <a:r>
              <a:rPr lang="en-US" sz="1400" i="1" dirty="0" smtClean="0"/>
              <a:t> </a:t>
            </a:r>
          </a:p>
          <a:p>
            <a:pPr algn="just">
              <a:buNone/>
            </a:pPr>
            <a:r>
              <a:rPr lang="en-US" sz="1400" i="1" dirty="0" smtClean="0"/>
              <a:t>                      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</a:t>
            </a:r>
            <a:r>
              <a:rPr lang="en-US" dirty="0" smtClean="0"/>
              <a:t>12</a:t>
            </a:r>
            <a:r>
              <a:rPr lang="ru-RU" dirty="0" smtClean="0"/>
              <a:t>. Злые  персонажи сказок.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2900" i="1" dirty="0" smtClean="0"/>
              <a:t>Задачи: Развить умение анализировать и сравнивать, различать вымысел и реальность, избавляться от ненужных страхов, перенося их в творчество.</a:t>
            </a:r>
            <a:endParaRPr lang="ru-RU" sz="2900" dirty="0" smtClean="0"/>
          </a:p>
          <a:p>
            <a:pPr algn="just">
              <a:buNone/>
            </a:pPr>
            <a:r>
              <a:rPr lang="ru-RU" sz="2900" i="1" dirty="0" smtClean="0"/>
              <a:t> </a:t>
            </a:r>
            <a:endParaRPr lang="ru-RU" sz="2900" dirty="0" smtClean="0"/>
          </a:p>
          <a:p>
            <a:pPr algn="just">
              <a:buNone/>
            </a:pPr>
            <a:r>
              <a:rPr lang="ru-RU" sz="2900" dirty="0" smtClean="0"/>
              <a:t>1. Обращение к детям с вопросом, кого из злых героев сказок они знают и как их можно сгруппировать:</a:t>
            </a:r>
          </a:p>
          <a:p>
            <a:pPr algn="just">
              <a:buNone/>
            </a:pPr>
            <a:r>
              <a:rPr lang="ru-RU" sz="2900" dirty="0" smtClean="0"/>
              <a:t>	а) чудовища – люди: ведьмы, колдуны, лешие, водяные;</a:t>
            </a:r>
          </a:p>
          <a:p>
            <a:pPr algn="just">
              <a:buNone/>
            </a:pPr>
            <a:r>
              <a:rPr lang="ru-RU" sz="2900" dirty="0" smtClean="0"/>
              <a:t>	б) чудовища – животные: звери, птицы, змеи;</a:t>
            </a:r>
          </a:p>
          <a:p>
            <a:pPr algn="just">
              <a:buNone/>
            </a:pPr>
            <a:r>
              <a:rPr lang="ru-RU" sz="2900" dirty="0" smtClean="0"/>
              <a:t>	в) злые силы в обычном облике – мачеха, отчим.</a:t>
            </a:r>
          </a:p>
          <a:p>
            <a:pPr algn="just">
              <a:buNone/>
            </a:pPr>
            <a:r>
              <a:rPr lang="ru-RU" sz="2900" dirty="0" smtClean="0"/>
              <a:t>2. Обсуждение того, надо ли бояться чудовищ. (Нет, их просто придумали люди, боясь темноты, леса, грозы…)</a:t>
            </a:r>
          </a:p>
          <a:p>
            <a:pPr algn="just">
              <a:buNone/>
            </a:pPr>
            <a:r>
              <a:rPr lang="ru-RU" sz="2900" dirty="0" smtClean="0"/>
              <a:t>	«Вот посмотрите, обыкновенный ком бумаги. А теперь (выключить свет), как он выглядит?»</a:t>
            </a:r>
          </a:p>
          <a:p>
            <a:pPr algn="just">
              <a:buNone/>
            </a:pPr>
            <a:r>
              <a:rPr lang="ru-RU" sz="2900" dirty="0" smtClean="0"/>
              <a:t>3.  Дидактическая игра «Придумай необычное существо». Обращение к детям с просьбой сесть поудобнее, не мешая друг другу, и попытаться придумать («Можно нарисовать») для своей сказки злое чудовище по плану:</a:t>
            </a:r>
          </a:p>
          <a:p>
            <a:pPr algn="just">
              <a:buNone/>
            </a:pPr>
            <a:r>
              <a:rPr lang="ru-RU" sz="2900" dirty="0" smtClean="0"/>
              <a:t>	- какая внешность;</a:t>
            </a:r>
          </a:p>
          <a:p>
            <a:pPr algn="just">
              <a:buNone/>
            </a:pPr>
            <a:r>
              <a:rPr lang="ru-RU" sz="2900" dirty="0" smtClean="0"/>
              <a:t>	- какой голос;</a:t>
            </a:r>
          </a:p>
          <a:p>
            <a:pPr algn="just">
              <a:buNone/>
            </a:pPr>
            <a:r>
              <a:rPr lang="ru-RU" sz="2900" dirty="0" smtClean="0"/>
              <a:t>	- во что он одет;</a:t>
            </a:r>
          </a:p>
          <a:p>
            <a:pPr algn="just">
              <a:buNone/>
            </a:pPr>
            <a:r>
              <a:rPr lang="ru-RU" sz="2900" dirty="0" smtClean="0"/>
              <a:t>	 Напомнить о приемах создания сказочных образов: преуменьшение, преувеличение, комбинирование. </a:t>
            </a:r>
          </a:p>
          <a:p>
            <a:pPr algn="just">
              <a:buNone/>
            </a:pPr>
            <a:r>
              <a:rPr lang="ru-RU" sz="2900" dirty="0" smtClean="0"/>
              <a:t>4. Рассказы детей, рассматривание иллюстраций, обсуждение: «Чей вариант лучше?».</a:t>
            </a:r>
          </a:p>
          <a:p>
            <a:pPr algn="just">
              <a:buNone/>
            </a:pPr>
            <a:endParaRPr lang="ru-RU" sz="2900" dirty="0" smtClean="0"/>
          </a:p>
          <a:p>
            <a:pPr algn="just">
              <a:buNone/>
            </a:pPr>
            <a:r>
              <a:rPr lang="ru-RU" sz="2900" i="1" dirty="0" smtClean="0"/>
              <a:t>	Родителям: сделать запись описания ребенком злого героя, помочь ребенку нарисовать его.</a:t>
            </a:r>
            <a:endParaRPr lang="ru-RU" sz="2900" dirty="0" smtClean="0"/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1</a:t>
            </a:r>
            <a:r>
              <a:rPr lang="en-US" dirty="0" smtClean="0"/>
              <a:t>3</a:t>
            </a:r>
            <a:r>
              <a:rPr lang="ru-RU" dirty="0" smtClean="0"/>
              <a:t>.  Место обитания злых героев.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500" i="1" dirty="0" smtClean="0"/>
              <a:t>Задачи: Учить детей осваивать противоположные качества (зло и добро),  негативно относиться к злу; понимать, что страшилища и чудовища вымышленные, как и место их обитания.</a:t>
            </a:r>
            <a:endParaRPr lang="ru-RU" sz="1500" dirty="0" smtClean="0"/>
          </a:p>
          <a:p>
            <a:pPr algn="just">
              <a:buNone/>
            </a:pPr>
            <a:r>
              <a:rPr lang="ru-RU" sz="1500" i="1" dirty="0" smtClean="0"/>
              <a:t> </a:t>
            </a:r>
            <a:endParaRPr lang="ru-RU" sz="1500" dirty="0" smtClean="0"/>
          </a:p>
          <a:p>
            <a:pPr algn="just">
              <a:buNone/>
            </a:pPr>
            <a:r>
              <a:rPr lang="ru-RU" sz="1500" dirty="0" smtClean="0"/>
              <a:t>1.  Обсуждение с детьми, что такое свет и тьма (день и ночь), почему злые герои живут в чащобе, на болоте, в развалинах и т.п. (Потому что жадность, зависть, злоба омерзительны, противны, они это знают и прячутся от людей).</a:t>
            </a:r>
          </a:p>
          <a:p>
            <a:pPr algn="just">
              <a:buNone/>
            </a:pPr>
            <a:r>
              <a:rPr lang="ru-RU" sz="1500" dirty="0" smtClean="0"/>
              <a:t>2. Задание детям придумать и описать место, где живет злой герой. Рассказы детей. «Не забудьте, каким должен быть голос, когда вы рассказываете о темных и мрачных местах». Обсуждение. </a:t>
            </a:r>
          </a:p>
          <a:p>
            <a:pPr algn="just">
              <a:buNone/>
            </a:pPr>
            <a:r>
              <a:rPr lang="ru-RU" sz="1500" dirty="0" smtClean="0"/>
              <a:t>3. Дидактическая игра «Волшебная труба». Задание детям придумать и описать место, как изменится  место обитания злого героя через некоторое время. </a:t>
            </a:r>
          </a:p>
          <a:p>
            <a:pPr algn="just">
              <a:buNone/>
            </a:pPr>
            <a:endParaRPr lang="ru-RU" sz="1500" i="1" dirty="0" smtClean="0"/>
          </a:p>
          <a:p>
            <a:pPr algn="just">
              <a:buNone/>
            </a:pPr>
            <a:r>
              <a:rPr lang="ru-RU" sz="1500" i="1" dirty="0" smtClean="0"/>
              <a:t>Родителям: помочь ребенку выполнить  поделку жилища злого героя. В работе используется природный и бросовый материал, пластилин.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71538"/>
            <a:ext cx="6172200" cy="14287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Содержание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04" y="2285984"/>
            <a:ext cx="6143668" cy="64086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2000" dirty="0" smtClean="0"/>
              <a:t>Введение…………………………………………………………………………….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1. Словесное творчество…………………………..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2. Знакомство с кумулятивными сказками…………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3. Знакомство со сказками о животных………………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4. Знакомство с волшебными сказками…………….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5. Знакомство с социально-бытовыми сказками...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6. Чем начинаются сказки (зачины сказок)?….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7. Любимые герои сказок………………………………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8. Дом любимого героя……………………………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9. Злые персонажи сказок…………………………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10. Жилище злых героев……………………….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11. Запрет или предписание………………………………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12. Нарушение запрета или предписания………….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13.  Подвох, вредительство……………………………….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14. Завязка сказки или начинающееся противодействие………………………………………………………………….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15. Отъезд героя……………………………………………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16. Путешествие  сказочного героя………………</a:t>
            </a:r>
          </a:p>
          <a:p>
            <a:pPr lvl="1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Конспект № 17. Встреча с дарителем………………………………….</a:t>
            </a:r>
          </a:p>
          <a:p>
            <a:pPr lvl="1">
              <a:lnSpc>
                <a:spcPct val="120000"/>
              </a:lnSpc>
            </a:pPr>
            <a:r>
              <a:rPr lang="ru-RU" sz="2000" dirty="0">
                <a:solidFill>
                  <a:schemeClr val="tx1"/>
                </a:solidFill>
              </a:rPr>
              <a:t>Конспект № 18. Волшебные дары….………………………….. Конспект № 19. Вредитель (антигерой) в сказке………..……….</a:t>
            </a:r>
          </a:p>
          <a:p>
            <a:pPr lvl="1">
              <a:lnSpc>
                <a:spcPct val="120000"/>
              </a:lnSpc>
            </a:pPr>
            <a:r>
              <a:rPr lang="ru-RU" sz="2000" dirty="0">
                <a:solidFill>
                  <a:schemeClr val="tx1"/>
                </a:solidFill>
              </a:rPr>
              <a:t>Конспект № 20. Трудные испытания………………………………..</a:t>
            </a:r>
          </a:p>
          <a:p>
            <a:pPr lvl="1">
              <a:lnSpc>
                <a:spcPct val="120000"/>
              </a:lnSpc>
            </a:pPr>
            <a:endParaRPr lang="ru-RU" sz="20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endParaRPr lang="ru-RU" sz="20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endParaRPr lang="ru-RU" sz="2000" dirty="0" smtClean="0"/>
          </a:p>
          <a:p>
            <a:pPr lvl="1"/>
            <a:endParaRPr lang="ru-RU" sz="1400" dirty="0" smtClean="0"/>
          </a:p>
          <a:p>
            <a:pPr lvl="1"/>
            <a:endParaRPr lang="ru-RU" sz="1400" dirty="0" smtClean="0"/>
          </a:p>
          <a:p>
            <a:pPr lvl="1"/>
            <a:endParaRPr lang="ru-RU" sz="1400" dirty="0" smtClean="0"/>
          </a:p>
          <a:p>
            <a:pPr lvl="1"/>
            <a:endParaRPr lang="ru-RU" sz="1400" dirty="0" smtClean="0"/>
          </a:p>
          <a:p>
            <a:endParaRPr lang="ru-RU" sz="1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1</a:t>
            </a:r>
            <a:r>
              <a:rPr lang="en-US" dirty="0" smtClean="0"/>
              <a:t>4</a:t>
            </a:r>
            <a:r>
              <a:rPr lang="ru-RU" dirty="0" smtClean="0"/>
              <a:t>.  Запрет или предписание.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творческие речевые умения, вызвать у детей эмоциональный отклик, состояние сопереживания, сочувствия герою.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1.Чтение и обсуждение отрывков из 2 – 3 сказок. «Не пей из копытца…», «Не заходи только в десятую комнату…», «Не оставляй братца одного…» и др.</a:t>
            </a:r>
          </a:p>
          <a:p>
            <a:pPr algn="just">
              <a:buNone/>
            </a:pPr>
            <a:r>
              <a:rPr lang="ru-RU" sz="1400" dirty="0" smtClean="0"/>
              <a:t>2. Импровизация. Взятие на себя роли понравившегося героя. «Попробуйте рассказать не как сказочники, а как сам герой. Покажите нам, что вы испытываете (страх, жадность, удивление и т.п.)».</a:t>
            </a:r>
          </a:p>
          <a:p>
            <a:pPr algn="just">
              <a:buNone/>
            </a:pPr>
            <a:r>
              <a:rPr lang="ru-RU" sz="1400" dirty="0" smtClean="0"/>
              <a:t>3. Оценочный анализ.</a:t>
            </a:r>
          </a:p>
          <a:p>
            <a:pPr algn="just">
              <a:buNone/>
            </a:pPr>
            <a:r>
              <a:rPr lang="ru-RU" sz="1400" dirty="0" smtClean="0"/>
              <a:t>4. Дидактическая игра «Расскажем сказку вместе».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записать со слов ребенка рассказ о запрете.</a:t>
            </a:r>
            <a:endParaRPr lang="ru-RU" sz="1400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Занятие 1</a:t>
            </a:r>
            <a:r>
              <a:rPr lang="en-US" sz="3600" dirty="0" smtClean="0"/>
              <a:t>5</a:t>
            </a:r>
            <a:r>
              <a:rPr lang="ru-RU" sz="3600" dirty="0" smtClean="0"/>
              <a:t>. Нарушение запрета или предписания.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творческие речевые умения, вызвать у детей эмоциональный отклик, состояние сопереживания, сочувствия герою.</a:t>
            </a:r>
          </a:p>
          <a:p>
            <a:pPr algn="just">
              <a:buNone/>
            </a:pPr>
            <a:endParaRPr lang="ru-RU" sz="1400" dirty="0" smtClean="0"/>
          </a:p>
          <a:p>
            <a:pPr marL="452628" indent="-342900" algn="just">
              <a:buNone/>
            </a:pPr>
            <a:r>
              <a:rPr lang="ru-RU" sz="1400" dirty="0" smtClean="0"/>
              <a:t>1. Задание детям придумать, кто или что может заставить доброго героя  нарушить запрет. Очевидно – персонажи сказок и со двора отлучаются, и водицу из лужи пьют; при этом в сказке появляется новое лицо – Антагонист, вредитель.</a:t>
            </a:r>
          </a:p>
          <a:p>
            <a:pPr marL="452628" indent="-342900" algn="just">
              <a:buNone/>
            </a:pPr>
            <a:r>
              <a:rPr lang="ru-RU" sz="1400" dirty="0" smtClean="0"/>
              <a:t>2. Рассматривание репродукций, фотографий необычных строений, персонажей. «Если хотите, можете посмотреть на иллюстрации, они вам могут подсказать кое-что».</a:t>
            </a:r>
          </a:p>
          <a:p>
            <a:pPr algn="just">
              <a:buNone/>
            </a:pPr>
            <a:r>
              <a:rPr lang="ru-RU" sz="1400" dirty="0" smtClean="0"/>
              <a:t>3. Дидактическая игра-импровизация «Помоги Колобку». Взятие на себя роли понравившегося героя. «Попробуйте рассказать не как сказочники, а как сам герой. Покажите нам, что вы испытываете (любопытство, жажду, зависть, интерес и т.п.)».</a:t>
            </a:r>
          </a:p>
          <a:p>
            <a:pPr algn="just">
              <a:buNone/>
            </a:pPr>
            <a:r>
              <a:rPr lang="ru-RU" sz="1400" dirty="0" smtClean="0"/>
              <a:t>4. Оценочный анализ.</a:t>
            </a:r>
          </a:p>
          <a:p>
            <a:pPr marL="452628" indent="-342900" algn="just">
              <a:buNone/>
            </a:pPr>
            <a:endParaRPr lang="ru-RU" sz="1400" dirty="0" smtClean="0"/>
          </a:p>
          <a:p>
            <a:pPr marL="452628" indent="-342900" algn="just">
              <a:buNone/>
            </a:pPr>
            <a:endParaRPr lang="ru-RU" sz="1400" dirty="0" smtClean="0"/>
          </a:p>
          <a:p>
            <a:pPr marL="452628" indent="-342900" algn="just">
              <a:buNone/>
            </a:pPr>
            <a:r>
              <a:rPr lang="ru-RU" sz="1400" i="1" dirty="0" smtClean="0"/>
              <a:t>Родителям: записать со слов ребенка рассказ о нарушении запрета добрым героем.</a:t>
            </a:r>
            <a:endParaRPr lang="ru-RU" sz="1400" dirty="0" smtClean="0"/>
          </a:p>
          <a:p>
            <a:pPr marL="452628" indent="-342900">
              <a:buNone/>
            </a:pP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1</a:t>
            </a:r>
            <a:r>
              <a:rPr lang="en-US" dirty="0" smtClean="0"/>
              <a:t>6</a:t>
            </a:r>
            <a:r>
              <a:rPr lang="ru-RU" dirty="0" smtClean="0"/>
              <a:t>. Подвох, вредительство.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творческие речевые умения, вызвать у детей эмоциональный отклик, состояние сопереживания, сочувствия герою.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1.Чтение и обсуждение некоторых отрывков из  сказок. Например, волк подражает голосу козы; Царевна ест предложенное Чернавкой яблоко;  схватили гуси-лебеди Иванушку; заболел царь тяжёлой болезнью и др.</a:t>
            </a:r>
          </a:p>
          <a:p>
            <a:pPr algn="just">
              <a:buNone/>
            </a:pPr>
            <a:r>
              <a:rPr lang="ru-RU" sz="1400" dirty="0" smtClean="0"/>
              <a:t>2. Дидактическая игра-импровизация «Придумай историю». Взятие на себя роли понравившегося героя. «Попробуйте рассказать не как сказочники, а как сам герой. Покажите нам, какие чувства вы испытываете.</a:t>
            </a:r>
          </a:p>
          <a:p>
            <a:pPr algn="just">
              <a:buNone/>
            </a:pPr>
            <a:r>
              <a:rPr lang="ru-RU" sz="1400" dirty="0" smtClean="0"/>
              <a:t>3. Оценочный анализ.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записать со слов ребенка рассказ о подвохе, вредительстве антагониста и пособничестве этому персонажу.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1</a:t>
            </a:r>
            <a:r>
              <a:rPr lang="en-US" dirty="0" smtClean="0"/>
              <a:t>7</a:t>
            </a:r>
            <a:r>
              <a:rPr lang="ru-RU" dirty="0" smtClean="0"/>
              <a:t>. Завязка сказки или начинающееся противодействие.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1400" i="1" dirty="0" smtClean="0"/>
              <a:t>Задачи: Развивать творческие речевые умения, вызвать у детей эмоциональный отклик, состояние сопереживания, сочувствия герою.</a:t>
            </a:r>
          </a:p>
          <a:p>
            <a:pPr algn="just">
              <a:buNone/>
            </a:pPr>
            <a:endParaRPr lang="ru-RU" sz="1400" i="1" dirty="0" smtClean="0"/>
          </a:p>
          <a:p>
            <a:pPr algn="just">
              <a:buNone/>
            </a:pPr>
            <a:r>
              <a:rPr lang="ru-RU" sz="1400" dirty="0" smtClean="0"/>
              <a:t>1. Знакомство с завязкой – основными 3 функциями сказки: посредничество, начинающееся противодействие, отправка героя в путь-дорогу.</a:t>
            </a:r>
          </a:p>
          <a:p>
            <a:pPr algn="just">
              <a:buNone/>
            </a:pPr>
            <a:r>
              <a:rPr lang="ru-RU" sz="1400" dirty="0" smtClean="0"/>
              <a:t>2. Чтение и обсуждение некоторых отрывков из  сказок. Например, посредничество («Иди, </a:t>
            </a:r>
            <a:r>
              <a:rPr lang="ru-RU" sz="1400" dirty="0" err="1" smtClean="0"/>
              <a:t>Марьюшка</a:t>
            </a:r>
            <a:r>
              <a:rPr lang="ru-RU" sz="1400" dirty="0" smtClean="0"/>
              <a:t>, братца искать…»), начинающееся противодействие («Позволь и мне, царь, попытать счастья…»), отправка героя в путь – дорогу («Отправился царевич в дальнюю дорогу за своим счастьем… »).  </a:t>
            </a:r>
          </a:p>
          <a:p>
            <a:pPr algn="just">
              <a:buNone/>
            </a:pPr>
            <a:r>
              <a:rPr lang="ru-RU" sz="1400" dirty="0" smtClean="0"/>
              <a:t>3. Дидактическая игра-импровизация «Взятие на себя роли понравившегося героя». «Попробуйте рассказать не как сказочники, а как сам герой. Покажите нам, какие чувства вы испытываете (страх, жалость, гнев  и т.п.)».</a:t>
            </a:r>
          </a:p>
          <a:p>
            <a:pPr algn="just">
              <a:buNone/>
            </a:pPr>
            <a:r>
              <a:rPr lang="ru-RU" sz="1400" dirty="0" smtClean="0"/>
              <a:t>3. Оценочный анализ.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записать со слов ребенка рассказ об эмоциональном отклике, сопереживании, сочувствии герою.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428728"/>
            <a:ext cx="6172200" cy="1422400"/>
          </a:xfrm>
        </p:spPr>
        <p:txBody>
          <a:bodyPr/>
          <a:lstStyle/>
          <a:p>
            <a:r>
              <a:rPr lang="ru-RU" dirty="0" smtClean="0"/>
              <a:t>Занятие 1</a:t>
            </a:r>
            <a:r>
              <a:rPr lang="en-US" dirty="0" smtClean="0"/>
              <a:t>8</a:t>
            </a:r>
            <a:r>
              <a:rPr lang="ru-RU" dirty="0" smtClean="0"/>
              <a:t>. Отъезд героя.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фантазию, вызвать у детей радость коллективного творчества, воспитать уверенность в своих силах.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 </a:t>
            </a:r>
          </a:p>
          <a:p>
            <a:pPr algn="just">
              <a:buNone/>
            </a:pPr>
            <a:r>
              <a:rPr lang="ru-RU" sz="1400" dirty="0" smtClean="0"/>
              <a:t>1. Небольшой вернисаж из репродукций и иллюстраций, на которых изображены происшествия, случившиеся с героем в пути.   Рассматривание, обсуждение. </a:t>
            </a:r>
          </a:p>
          <a:p>
            <a:pPr algn="just">
              <a:buNone/>
            </a:pPr>
            <a:r>
              <a:rPr lang="ru-RU" sz="1400" dirty="0" smtClean="0"/>
              <a:t>2. Объяснение того, что может случиться в пути:</a:t>
            </a:r>
          </a:p>
          <a:p>
            <a:pPr algn="just">
              <a:buNone/>
            </a:pPr>
            <a:r>
              <a:rPr lang="ru-RU" sz="1400" dirty="0" smtClean="0"/>
              <a:t>	а) нападение;</a:t>
            </a:r>
          </a:p>
          <a:p>
            <a:pPr algn="just">
              <a:buNone/>
            </a:pPr>
            <a:r>
              <a:rPr lang="ru-RU" sz="1400" dirty="0" smtClean="0"/>
              <a:t>	б) засада;</a:t>
            </a:r>
          </a:p>
          <a:p>
            <a:pPr algn="just">
              <a:buNone/>
            </a:pPr>
            <a:r>
              <a:rPr lang="ru-RU" sz="1400" dirty="0" smtClean="0"/>
              <a:t>	в) природные преграды (буря, камнепад, разливается море, дремучий лес, непроходимое болото,  исчезает дорога и т.п.).</a:t>
            </a:r>
          </a:p>
          <a:p>
            <a:pPr algn="just">
              <a:buNone/>
            </a:pPr>
            <a:r>
              <a:rPr lang="ru-RU" sz="1400" dirty="0" smtClean="0"/>
              <a:t>3. Дети вспоминают знакомые сказки, в которых с героями в пути происходят разные происшествия.</a:t>
            </a:r>
          </a:p>
          <a:p>
            <a:pPr algn="just">
              <a:buNone/>
            </a:pPr>
            <a:r>
              <a:rPr lang="ru-RU" sz="1400" dirty="0" smtClean="0"/>
              <a:t>4. Дидактическая игра «Как спастись от колдуна?» Дети придумывают свои варианты происшествий. Педагог записывает, объединяя их в одну цепь событий.</a:t>
            </a:r>
          </a:p>
          <a:p>
            <a:pPr algn="just">
              <a:buNone/>
            </a:pPr>
            <a:r>
              <a:rPr lang="ru-RU" sz="1400" dirty="0" smtClean="0"/>
              <a:t>5. Обсуждение результатов.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записать со слов детей самостоятельно ими придуманные дорожные происшествия, помочь изобразить эти происшествия.</a:t>
            </a:r>
            <a:endParaRPr lang="ru-RU" sz="1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1</a:t>
            </a:r>
            <a:r>
              <a:rPr lang="en-US" dirty="0" smtClean="0"/>
              <a:t>9</a:t>
            </a:r>
            <a:r>
              <a:rPr lang="ru-RU" dirty="0" smtClean="0"/>
              <a:t>. Путешествие сказочного героя.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500" i="1" dirty="0" smtClean="0"/>
              <a:t>Задачи: Развивать фантазию, монологическую речь, обратить внимание на природные явления;  расширять кругозор детей.</a:t>
            </a:r>
            <a:endParaRPr lang="ru-RU" sz="1500" dirty="0" smtClean="0"/>
          </a:p>
          <a:p>
            <a:pPr algn="just">
              <a:buNone/>
            </a:pPr>
            <a:r>
              <a:rPr lang="ru-RU" sz="1500" dirty="0" smtClean="0"/>
              <a:t>1. Беседа о природных явлениях, во время которых путешествует герой сказки, рассматривание иллюстраций. </a:t>
            </a:r>
          </a:p>
          <a:p>
            <a:pPr algn="just">
              <a:buNone/>
            </a:pPr>
            <a:r>
              <a:rPr lang="ru-RU" sz="1500" dirty="0" smtClean="0"/>
              <a:t>	- В какое время года происходят события  в этих сказках? </a:t>
            </a:r>
          </a:p>
          <a:p>
            <a:pPr algn="just">
              <a:buNone/>
            </a:pPr>
            <a:r>
              <a:rPr lang="ru-RU" sz="1500" dirty="0" smtClean="0"/>
              <a:t>	- Посмотрите, какой пейзаж на картинах художников – иллюстраторов.</a:t>
            </a:r>
          </a:p>
          <a:p>
            <a:pPr algn="just">
              <a:buNone/>
            </a:pPr>
            <a:r>
              <a:rPr lang="ru-RU" sz="1500" dirty="0" smtClean="0"/>
              <a:t>2. Дидактическая игра «Волшебные очки». «Придумайте, по какой дороге пойдет, полетит, поплывет ваш герой, в какое время года.  Можно нарисовать».</a:t>
            </a:r>
          </a:p>
          <a:p>
            <a:pPr algn="just">
              <a:buNone/>
            </a:pPr>
            <a:r>
              <a:rPr lang="ru-RU" sz="1500" dirty="0" smtClean="0"/>
              <a:t>3. Рассказы детей, рассматривание иллюстраций, обсуждение: «Чей вариант лучше?».</a:t>
            </a:r>
          </a:p>
          <a:p>
            <a:pPr algn="just">
              <a:buNone/>
            </a:pPr>
            <a:r>
              <a:rPr lang="ru-RU" sz="1500" dirty="0" smtClean="0"/>
              <a:t>4. Оценочный анализ – обсуждение: сказочная ли это дорога, есть ли в ней что-либо необычное, таинственное.</a:t>
            </a:r>
          </a:p>
          <a:p>
            <a:pPr algn="just">
              <a:buNone/>
            </a:pPr>
            <a:r>
              <a:rPr lang="ru-RU" sz="1500" dirty="0" smtClean="0"/>
              <a:t>	Если ребенок сделал удачный набросок, можно его рассмотреть всем вместе.</a:t>
            </a:r>
          </a:p>
          <a:p>
            <a:pPr algn="just">
              <a:buNone/>
            </a:pPr>
            <a:endParaRPr lang="ru-RU" sz="1500" dirty="0" smtClean="0"/>
          </a:p>
          <a:p>
            <a:pPr algn="just">
              <a:buNone/>
            </a:pPr>
            <a:r>
              <a:rPr lang="ru-RU" sz="1500" i="1" dirty="0" smtClean="0"/>
              <a:t>	Родителям: записать со слов ребенка описание сказочной дороги и помочь ребенку зарисовать ее.</a:t>
            </a:r>
            <a:endParaRPr lang="ru-RU" sz="1500" dirty="0" smtClean="0"/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20</a:t>
            </a:r>
            <a:r>
              <a:rPr lang="ru-RU" dirty="0" smtClean="0"/>
              <a:t>. Волшебные дары.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творческие речевые умения,  фантазию, обогащать речь детей.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 </a:t>
            </a:r>
          </a:p>
          <a:p>
            <a:pPr algn="just">
              <a:buNone/>
            </a:pPr>
            <a:r>
              <a:rPr lang="ru-RU" sz="1400" dirty="0" smtClean="0"/>
              <a:t>1. Выставка книг-сказок с красочными иллюстрациями, в которых есть волшебные предметы (ковер-самолет, скатерть-самобранка, шапка-невидимка, волшебная палочка, сапоги-скороходы и др.).</a:t>
            </a:r>
          </a:p>
          <a:p>
            <a:pPr algn="just">
              <a:buNone/>
            </a:pPr>
            <a:r>
              <a:rPr lang="ru-RU" sz="1400" dirty="0" smtClean="0"/>
              <a:t>	Рассматривание иллюстраций и обсуждение. </a:t>
            </a:r>
          </a:p>
          <a:p>
            <a:pPr algn="just">
              <a:buNone/>
            </a:pPr>
            <a:r>
              <a:rPr lang="ru-RU" sz="1400" dirty="0" smtClean="0"/>
              <a:t>2. Беседа «Зачем нужны волшебные предметы?» (Чтобы с их помощью герою справиться с предстоящими трудностями, найти спасительную ситуацию).</a:t>
            </a:r>
          </a:p>
          <a:p>
            <a:pPr algn="just">
              <a:buNone/>
            </a:pPr>
            <a:r>
              <a:rPr lang="ru-RU" sz="1400" dirty="0" smtClean="0"/>
              <a:t>3. Знакомство с действием волшебного средства. (Это может быть полёт на ковре -самолёте, использование меча - </a:t>
            </a:r>
            <a:r>
              <a:rPr lang="ru-RU" sz="1400" dirty="0" err="1" smtClean="0"/>
              <a:t>кладенца</a:t>
            </a:r>
            <a:r>
              <a:rPr lang="ru-RU" sz="1400" dirty="0" smtClean="0"/>
              <a:t> и т.п.). Дидактическая игра «Волшебное дерево».</a:t>
            </a:r>
          </a:p>
          <a:p>
            <a:pPr algn="just">
              <a:buNone/>
            </a:pPr>
            <a:r>
              <a:rPr lang="ru-RU" sz="1400" dirty="0" smtClean="0"/>
              <a:t>4. Рассказ детей о действии своего волшебного предмета. «Например, предмет становится волшебным и добрым людям помогает, а у злых людей меняет свои качества наоборот.  Я буду записывать, чтобы увидеть, сколько получилось удивительных вещей».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записать со слов ребенка описание волшебной вещи, помочь изобразить ее.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</a:t>
            </a:r>
            <a:r>
              <a:rPr lang="en-US" dirty="0" smtClean="0"/>
              <a:t>21</a:t>
            </a:r>
            <a:r>
              <a:rPr lang="ru-RU" dirty="0" smtClean="0"/>
              <a:t>. Встреча с дарителем.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творческие речевые умения,  фантазию, обогащать речь детей.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 </a:t>
            </a:r>
          </a:p>
          <a:p>
            <a:pPr marL="452628" indent="-342900" algn="just">
              <a:buNone/>
            </a:pPr>
            <a:r>
              <a:rPr lang="ru-RU" sz="1400" dirty="0" smtClean="0"/>
              <a:t>1. Выставка книг- сказок, в которых есть дарители. Рассматривание портрета дарителя и обсуждение. «Кто их дарит герою и при каких условиях». </a:t>
            </a:r>
          </a:p>
          <a:p>
            <a:pPr algn="just">
              <a:buNone/>
            </a:pPr>
            <a:r>
              <a:rPr lang="ru-RU" sz="1400" dirty="0" smtClean="0"/>
              <a:t>2. Дидактическая игра-задание «Придумай необычное существо». Придумать свой портрет дарителя.</a:t>
            </a:r>
          </a:p>
          <a:p>
            <a:pPr algn="just">
              <a:buNone/>
            </a:pPr>
            <a:r>
              <a:rPr lang="ru-RU" sz="1400" dirty="0" smtClean="0"/>
              <a:t>3. Знакомство с условиями получения волшебного средства. (Волшебное средство может передаваться, указываться, изготовляться, покупаться, появляться неведомо откуда, похищаться, выступать в лице разных персонажей, представляющих себя в распоряжение героя и т.п.).</a:t>
            </a:r>
          </a:p>
          <a:p>
            <a:pPr algn="just">
              <a:buNone/>
            </a:pPr>
            <a:r>
              <a:rPr lang="ru-RU" sz="1400" dirty="0" smtClean="0"/>
              <a:t>4. Задание детям, при каких условиях произойдёт встреча дарителя с героем. Дети  предлагают свои портреты дарителя и при каких условиях происходит получение волшебного средства.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записать со слов ребенка описание дарителя, помочь изобразить его.</a:t>
            </a:r>
            <a:endParaRPr lang="ru-RU" sz="1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</a:t>
            </a:r>
            <a:r>
              <a:rPr lang="en-US" dirty="0" smtClean="0"/>
              <a:t>22</a:t>
            </a:r>
            <a:r>
              <a:rPr lang="ru-RU" dirty="0" smtClean="0"/>
              <a:t>. Сверхъестественные свойства антигероя.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i="1" dirty="0" smtClean="0"/>
              <a:t>Задачи: Развивать способности анализировать и сравнивать, наблюдать и различать вымысел и реальность, учить избавляться от ненужных страхов, перенося их в творчество.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1. Дается задание детям вспомнить сказки, где злые герои превращаются в добрых людей (зверей). «Для чего они это делали? Как им это удалось?»</a:t>
            </a:r>
          </a:p>
          <a:p>
            <a:pPr algn="just">
              <a:buNone/>
            </a:pPr>
            <a:r>
              <a:rPr lang="ru-RU" dirty="0" smtClean="0"/>
              <a:t>	Герои меняли обличье, т.е. внешний вид: голос, лицо, прическу, одежду.</a:t>
            </a:r>
          </a:p>
          <a:p>
            <a:pPr algn="just">
              <a:buNone/>
            </a:pPr>
            <a:r>
              <a:rPr lang="ru-RU" dirty="0" smtClean="0"/>
              <a:t>2. Дидактическая игра «Превращение на </a:t>
            </a:r>
            <a:r>
              <a:rPr lang="ru-RU" dirty="0" err="1" smtClean="0"/>
              <a:t>фланелеграфе</a:t>
            </a:r>
            <a:r>
              <a:rPr lang="ru-RU" dirty="0" smtClean="0"/>
              <a:t> чудовища в человека (животное)».</a:t>
            </a:r>
          </a:p>
          <a:p>
            <a:pPr algn="just">
              <a:buNone/>
            </a:pPr>
            <a:r>
              <a:rPr lang="ru-RU" dirty="0" smtClean="0"/>
              <a:t>	«Мы изменили облик, внешность чудовища, но сделали ли его добрым?</a:t>
            </a:r>
          </a:p>
          <a:p>
            <a:pPr algn="just">
              <a:buNone/>
            </a:pPr>
            <a:r>
              <a:rPr lang="ru-RU" dirty="0" smtClean="0"/>
              <a:t>	Помните в «Аленьком цветочке» чудище внешне страшное, а внутри, в душе какое? Обличье, облик могут обмануть, поэтому злые герои и притворяются».</a:t>
            </a:r>
          </a:p>
          <a:p>
            <a:pPr algn="just">
              <a:buNone/>
            </a:pPr>
            <a:r>
              <a:rPr lang="ru-RU" dirty="0" smtClean="0"/>
              <a:t>3. Детям дается задание нарисовать любое чудище, а потом убрать из его внешности все противное, страшное.</a:t>
            </a:r>
          </a:p>
          <a:p>
            <a:pPr algn="just">
              <a:buNone/>
            </a:pPr>
            <a:r>
              <a:rPr lang="ru-RU" dirty="0" smtClean="0"/>
              <a:t>4. Обсуждение.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	Родителям: записать со слов ребенка портрет злого героя и его превращения.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2</a:t>
            </a:r>
            <a:r>
              <a:rPr lang="en-US" dirty="0" smtClean="0"/>
              <a:t>3</a:t>
            </a:r>
            <a:r>
              <a:rPr lang="ru-RU" dirty="0" smtClean="0"/>
              <a:t>. Трудные испытания.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i="1" dirty="0" smtClean="0"/>
              <a:t>Задачи: Учить видеть взаимосвязь человека с природой, ее ответ на   отношение героя к ней; помочь детям освоить противоположные качества природных явлений.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1. Демонстрация обложек известных сказок. «Как эти сказки  называются? Я прочитаю вам маленькие отрывки из сказок «Гуси-лебеди», «</a:t>
            </a:r>
            <a:r>
              <a:rPr lang="ru-RU" dirty="0" err="1" smtClean="0"/>
              <a:t>Хаврошечка</a:t>
            </a:r>
            <a:r>
              <a:rPr lang="ru-RU" dirty="0" smtClean="0"/>
              <a:t>». А вы ответьте на вопросы.</a:t>
            </a:r>
          </a:p>
          <a:p>
            <a:pPr algn="just">
              <a:buNone/>
            </a:pPr>
            <a:r>
              <a:rPr lang="ru-RU" dirty="0" smtClean="0"/>
              <a:t>	Назовите героев сказки. (Не только </a:t>
            </a:r>
            <a:r>
              <a:rPr lang="ru-RU" dirty="0" err="1" smtClean="0"/>
              <a:t>Аленушка</a:t>
            </a:r>
            <a:r>
              <a:rPr lang="ru-RU" dirty="0" smtClean="0"/>
              <a:t>, но и яблонька, реченька, печка.) Природа помогает герою, и она же отказывает в помощи. Почему?</a:t>
            </a:r>
          </a:p>
          <a:p>
            <a:pPr algn="just">
              <a:buNone/>
            </a:pPr>
            <a:r>
              <a:rPr lang="ru-RU" dirty="0" smtClean="0"/>
              <a:t>2. Дидактическая игра «Волшебные очки». Задание детям придумать, как растения, камни, реки и др. будут помогать в дороге выбранному герою. Напомнить способы, которыми природа помогает человеку. «Не забудьте посмотреть на пейзажи  (иллюстрации) на   столах».</a:t>
            </a:r>
          </a:p>
          <a:p>
            <a:pPr algn="just">
              <a:buNone/>
            </a:pPr>
            <a:r>
              <a:rPr lang="ru-RU" dirty="0" smtClean="0"/>
              <a:t>3. Рассказы детей. Желающие могут сделать наброски  цветными карандашами. </a:t>
            </a:r>
          </a:p>
          <a:p>
            <a:pPr algn="just">
              <a:buNone/>
            </a:pPr>
            <a:r>
              <a:rPr lang="ru-RU" dirty="0" smtClean="0"/>
              <a:t>4. Обсуждение:</a:t>
            </a:r>
          </a:p>
          <a:p>
            <a:pPr algn="just">
              <a:buNone/>
            </a:pPr>
            <a:r>
              <a:rPr lang="ru-RU" dirty="0" smtClean="0"/>
              <a:t>	а) соответствует ли природа внешнему облику героя (великана, гномика);</a:t>
            </a:r>
          </a:p>
          <a:p>
            <a:pPr algn="just">
              <a:buNone/>
            </a:pPr>
            <a:r>
              <a:rPr lang="ru-RU" dirty="0" smtClean="0"/>
              <a:t>	б) или несоответствие выбрано специально;</a:t>
            </a:r>
          </a:p>
          <a:p>
            <a:pPr algn="just">
              <a:buNone/>
            </a:pPr>
            <a:r>
              <a:rPr lang="ru-RU" dirty="0" smtClean="0"/>
              <a:t>	в) чей вариант самый интересный.</a:t>
            </a:r>
          </a:p>
          <a:p>
            <a:pPr algn="just">
              <a:buNone/>
            </a:pPr>
            <a:r>
              <a:rPr lang="ru-RU" i="1" dirty="0" smtClean="0"/>
              <a:t>	Родителям: записать со слов ребенка описание сказочной природы, которая помогает или вредит человеку, и помочь сделать рисунок.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265882"/>
          </a:xfrm>
        </p:spPr>
        <p:txBody>
          <a:bodyPr>
            <a:normAutofit/>
          </a:bodyPr>
          <a:lstStyle/>
          <a:p>
            <a:pPr lvl="1"/>
            <a:r>
              <a:rPr lang="ru-RU" sz="1400" dirty="0" smtClean="0">
                <a:solidFill>
                  <a:schemeClr val="tx1"/>
                </a:solidFill>
              </a:rPr>
              <a:t>Конспект № 21. Борьба добра и зла………………………………..</a:t>
            </a:r>
          </a:p>
          <a:p>
            <a:pPr lvl="1"/>
            <a:r>
              <a:rPr lang="ru-RU" sz="1400" dirty="0" smtClean="0">
                <a:solidFill>
                  <a:schemeClr val="tx1"/>
                </a:solidFill>
              </a:rPr>
              <a:t>Конспект № 22. Победа. Возвращение домой…………………</a:t>
            </a:r>
          </a:p>
          <a:p>
            <a:pPr lvl="1"/>
            <a:r>
              <a:rPr lang="ru-RU" sz="1400" dirty="0" smtClean="0">
                <a:solidFill>
                  <a:schemeClr val="tx1"/>
                </a:solidFill>
              </a:rPr>
              <a:t>Конспект № 23. Изобличение и наказание антигероя……...</a:t>
            </a:r>
          </a:p>
          <a:p>
            <a:pPr lvl="1"/>
            <a:r>
              <a:rPr lang="ru-RU" sz="1400" dirty="0" smtClean="0">
                <a:solidFill>
                  <a:schemeClr val="tx1"/>
                </a:solidFill>
              </a:rPr>
              <a:t>Конспект № 24. Чем заканчиваются сказки?……………………</a:t>
            </a:r>
          </a:p>
          <a:p>
            <a:pPr lvl="1"/>
            <a:r>
              <a:rPr lang="ru-RU" sz="1400" dirty="0" smtClean="0">
                <a:solidFill>
                  <a:schemeClr val="tx1"/>
                </a:solidFill>
              </a:rPr>
              <a:t>Конспект № 25. Сочиняем сказки…………………………………………….</a:t>
            </a:r>
          </a:p>
          <a:p>
            <a:pPr lvl="1"/>
            <a:r>
              <a:rPr lang="ru-RU" sz="1400" dirty="0" smtClean="0">
                <a:solidFill>
                  <a:schemeClr val="tx1"/>
                </a:solidFill>
              </a:rPr>
              <a:t>Конспект № 26 – 28. Чтение придуманных детьми сказок…..</a:t>
            </a:r>
          </a:p>
          <a:p>
            <a:pPr lvl="1"/>
            <a:r>
              <a:rPr lang="ru-RU" sz="1400" dirty="0" smtClean="0">
                <a:solidFill>
                  <a:schemeClr val="tx1"/>
                </a:solidFill>
              </a:rPr>
              <a:t>Конспект № 29. Спектакль по сказкам………………………….</a:t>
            </a:r>
          </a:p>
          <a:p>
            <a:pPr marL="411480" lvl="1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Литература</a:t>
            </a:r>
            <a:r>
              <a:rPr lang="ru-RU" sz="1400" dirty="0" smtClean="0">
                <a:solidFill>
                  <a:schemeClr val="tx1"/>
                </a:solidFill>
              </a:rPr>
              <a:t>…………………………………………………………………..</a:t>
            </a:r>
          </a:p>
          <a:p>
            <a:pPr lvl="1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Приложение…………………………………………………………………………</a:t>
            </a:r>
          </a:p>
          <a:p>
            <a:pPr lvl="1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Карты  В.Я. </a:t>
            </a:r>
            <a:r>
              <a:rPr lang="ru-RU" sz="1400" dirty="0" err="1" smtClean="0">
                <a:solidFill>
                  <a:schemeClr val="tx1"/>
                </a:solidFill>
              </a:rPr>
              <a:t>Проппа</a:t>
            </a:r>
            <a:r>
              <a:rPr lang="ru-RU" sz="1400" dirty="0" smtClean="0">
                <a:solidFill>
                  <a:schemeClr val="tx1"/>
                </a:solidFill>
              </a:rPr>
              <a:t>…………………………………………………….</a:t>
            </a:r>
          </a:p>
          <a:p>
            <a:pPr lvl="1"/>
            <a:endParaRPr lang="ru-RU" sz="1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2</a:t>
            </a:r>
            <a:r>
              <a:rPr lang="en-US" dirty="0" smtClean="0"/>
              <a:t>4</a:t>
            </a:r>
            <a:r>
              <a:rPr lang="ru-RU" dirty="0" smtClean="0"/>
              <a:t>. Борьба добра</a:t>
            </a:r>
            <a:br>
              <a:rPr lang="ru-RU" dirty="0" smtClean="0"/>
            </a:br>
            <a:r>
              <a:rPr lang="ru-RU" dirty="0" smtClean="0"/>
              <a:t> и зла. 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в детях стремление к справедливости, веру  в силу добра над злом.</a:t>
            </a:r>
          </a:p>
          <a:p>
            <a:pPr algn="just">
              <a:buNone/>
            </a:pPr>
            <a:endParaRPr lang="ru-RU" sz="1400" dirty="0" smtClean="0"/>
          </a:p>
          <a:p>
            <a:pPr marL="452628" indent="-342900" algn="just">
              <a:buNone/>
            </a:pPr>
            <a:r>
              <a:rPr lang="ru-RU" sz="1400" dirty="0" smtClean="0"/>
              <a:t>1. Беседа о  героях сказок, которые победили чудовищ, колдунов, злодеев. </a:t>
            </a:r>
          </a:p>
          <a:p>
            <a:pPr marL="452628" indent="-342900" algn="just">
              <a:buNone/>
            </a:pPr>
            <a:r>
              <a:rPr lang="ru-RU" sz="1400" dirty="0" smtClean="0"/>
              <a:t>2. Знакомство с функцией борьбы -  клеймение антагонистом  главного героя сказки. («Расцарапал ему Змей всю щеку», «Воткнула Финисту-Ясну Соколу в волосы гребень»).  </a:t>
            </a:r>
          </a:p>
          <a:p>
            <a:pPr algn="just">
              <a:buNone/>
            </a:pPr>
            <a:r>
              <a:rPr lang="ru-RU" sz="1400" dirty="0" smtClean="0"/>
              <a:t>3. Рассматривание   иллюстраций, зачитывание отрывков с описанием эпизодов, как добро побеждает зло.</a:t>
            </a:r>
          </a:p>
          <a:p>
            <a:pPr algn="just">
              <a:buNone/>
            </a:pPr>
            <a:r>
              <a:rPr lang="ru-RU" sz="1400" dirty="0" smtClean="0"/>
              <a:t>4. Дидактическая игра «Кто пришёл на карнавал?» Задание детям выбрать оружие для своего героя. («Можно нарисовать»).</a:t>
            </a:r>
          </a:p>
          <a:p>
            <a:pPr algn="just">
              <a:buNone/>
            </a:pPr>
            <a:r>
              <a:rPr lang="ru-RU" sz="1400" dirty="0" smtClean="0"/>
              <a:t>	«Будет замечательно, если вы придумаете свой вариант борьбы, как победить зло».</a:t>
            </a:r>
          </a:p>
          <a:p>
            <a:pPr algn="just">
              <a:buNone/>
            </a:pPr>
            <a:r>
              <a:rPr lang="ru-RU" sz="1400" dirty="0" smtClean="0"/>
              <a:t>5. Рассказы детей и обсуждение «Чей вариант лучше».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 записать самостоятельный рассказ ребенка о клеймении главного героя.</a:t>
            </a:r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2</a:t>
            </a:r>
            <a:r>
              <a:rPr lang="en-US" dirty="0" smtClean="0"/>
              <a:t>5</a:t>
            </a:r>
            <a:r>
              <a:rPr lang="ru-RU" dirty="0" smtClean="0"/>
              <a:t>. Победа. Возвращение домой.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в детях стремление к справедливости, веру  в победе  добра над злом.</a:t>
            </a: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marL="452628" indent="-342900" algn="just">
              <a:buNone/>
            </a:pPr>
            <a:r>
              <a:rPr lang="ru-RU" sz="1400" dirty="0" smtClean="0"/>
              <a:t>1. Задание детям выбрать оружие для своего героя, как главный герой одерживает победу над антигероем.   («Можно нарисовать»).</a:t>
            </a:r>
          </a:p>
          <a:p>
            <a:pPr marL="452628" indent="-342900" algn="just">
              <a:buNone/>
            </a:pPr>
            <a:r>
              <a:rPr lang="ru-RU" sz="1400" dirty="0" smtClean="0"/>
              <a:t>2. Знакомство с основными функциями сказок - достижение цели,  ликвидация недостачи и преследование. (Вышла к Ивану из подземелья Царь-девица. Героев могут преследовать гуси-лебеди, Змей-Горыныч, Баба Яга, Лихо Окаянное и прочие не менее симпатичные персонажи).</a:t>
            </a:r>
          </a:p>
          <a:p>
            <a:pPr marL="452628" indent="-342900" algn="just">
              <a:buNone/>
            </a:pPr>
            <a:r>
              <a:rPr lang="ru-RU" sz="1400" dirty="0" smtClean="0"/>
              <a:t>3. Дидактическая игра «Волшебные предметы из чудесного мешочка». Задание детям. «Будет замечательно, если вы придумаете свой вариант борьбы,    как  главный герой побеждает  злодея и пути возвращения домой».</a:t>
            </a:r>
          </a:p>
          <a:p>
            <a:pPr algn="just">
              <a:buNone/>
            </a:pPr>
            <a:r>
              <a:rPr lang="ru-RU" sz="1400" dirty="0" smtClean="0"/>
              <a:t>4. Рассказы детей и обсуждение «Чей вариант лучше».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 записать самостоятельный рассказ ребенка о победе добра над злом.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9762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Занятие 2</a:t>
            </a:r>
            <a:r>
              <a:rPr lang="en-US" dirty="0" smtClean="0"/>
              <a:t>6</a:t>
            </a:r>
            <a:r>
              <a:rPr lang="ru-RU" dirty="0" smtClean="0"/>
              <a:t>. Изобличение и наказание ложного героя.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у детей  веру в победу добра над злом, воспитывать чувство уверенности в своих силах,  учить мечтать.</a:t>
            </a:r>
          </a:p>
          <a:p>
            <a:pPr algn="just">
              <a:buNone/>
            </a:pPr>
            <a:endParaRPr lang="ru-RU" sz="1400" i="1" dirty="0" smtClean="0"/>
          </a:p>
          <a:p>
            <a:pPr algn="just">
              <a:buNone/>
            </a:pPr>
            <a:r>
              <a:rPr lang="ru-RU" sz="1400" dirty="0" smtClean="0"/>
              <a:t>1. Знакомство с развязкой сказки – основными функциями: необоснованные притязания, обличение  и трансфигурация.</a:t>
            </a:r>
          </a:p>
          <a:p>
            <a:pPr algn="just">
              <a:buNone/>
            </a:pPr>
            <a:r>
              <a:rPr lang="ru-RU" sz="1400" dirty="0" smtClean="0"/>
              <a:t>2. Чтение и обсуждение некоторых отрывков из  сказок. Например, необоснованные притязания («Генерал заявляет царю: Я змеев победитель …»), обличение («Рассказала всё царевна, как было…»), трансфигурация («Искупался Иван в горячем молоке, вышел молодцем лучше прежнего… »).  </a:t>
            </a:r>
          </a:p>
          <a:p>
            <a:pPr algn="just">
              <a:buNone/>
            </a:pPr>
            <a:r>
              <a:rPr lang="ru-RU" sz="1400" dirty="0" smtClean="0"/>
              <a:t>3. Дидактическая игра-импровизация «Взятие на себя роли понравившегося героя». «Попробуйте рассказать не как сказочники, а как сам герой. Покажите нам, какие чувства вы испытываете (страх, жалость, гнев  и т.п.)».</a:t>
            </a:r>
          </a:p>
          <a:p>
            <a:pPr algn="just">
              <a:buNone/>
            </a:pPr>
            <a:r>
              <a:rPr lang="ru-RU" sz="1400" dirty="0" smtClean="0"/>
              <a:t>4. Оценочный анализ.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Родителям:  записать самостоятельный рассказ ребенка об изобличении и наказании ложного героя.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2</a:t>
            </a:r>
            <a:r>
              <a:rPr lang="en-US" dirty="0" smtClean="0"/>
              <a:t>7</a:t>
            </a:r>
            <a:r>
              <a:rPr lang="ru-RU" dirty="0" smtClean="0"/>
              <a:t>. Чем заканчиваются сказки.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у детей  веру в победу добра над злом, воспитывать чувство уверенности в своих силах,  учить мечтать.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1. Беседа о том, как заканчиваются сказки, зачитывание концовок различных сказок:</a:t>
            </a:r>
          </a:p>
          <a:p>
            <a:pPr algn="just">
              <a:buNone/>
            </a:pPr>
            <a:r>
              <a:rPr lang="ru-RU" sz="1400" dirty="0" smtClean="0"/>
              <a:t>	а) типичные для народных сказок;</a:t>
            </a:r>
          </a:p>
          <a:p>
            <a:pPr algn="just">
              <a:buNone/>
            </a:pPr>
            <a:r>
              <a:rPr lang="ru-RU" sz="1400" dirty="0" smtClean="0"/>
              <a:t>	б) типичные для волшебных сказок;</a:t>
            </a:r>
          </a:p>
          <a:p>
            <a:pPr algn="just">
              <a:buNone/>
            </a:pPr>
            <a:r>
              <a:rPr lang="ru-RU" sz="1400" dirty="0" smtClean="0"/>
              <a:t>	- Чем похожи концовки всех этих сказок? (Хорошо заканчиваются). </a:t>
            </a:r>
          </a:p>
          <a:p>
            <a:pPr algn="just">
              <a:buNone/>
            </a:pPr>
            <a:r>
              <a:rPr lang="ru-RU" sz="1400" dirty="0" smtClean="0"/>
              <a:t>	- Сказки всегда хорошо заканчиваются, потому что люди всегда мечтают о победе добра над злом.</a:t>
            </a:r>
          </a:p>
          <a:p>
            <a:pPr algn="just">
              <a:buNone/>
            </a:pPr>
            <a:r>
              <a:rPr lang="ru-RU" sz="1400" dirty="0" smtClean="0"/>
              <a:t>2. Чтение нетипичных концовок (двух – трех), где   добро не всегда побеждает зло. «Почему лиса съела колобок?» </a:t>
            </a:r>
          </a:p>
          <a:p>
            <a:pPr algn="just">
              <a:buNone/>
            </a:pPr>
            <a:r>
              <a:rPr lang="ru-RU" sz="1400" dirty="0" smtClean="0"/>
              <a:t>3. Дидактическая игра «Старая сказка на новый лад». Задание детям придумать, чем закончится их сказка.</a:t>
            </a:r>
          </a:p>
          <a:p>
            <a:pPr algn="just">
              <a:buNone/>
            </a:pPr>
            <a:r>
              <a:rPr lang="ru-RU" sz="1400" dirty="0" smtClean="0"/>
              <a:t>4. Чтение нескольких придуманных детьми   концовок, обсуждение, подходит ли такой конец сказке.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	Родителям: записать со слов ребенка несколько вариантов концовок, придуманных ребенком соответственно своей сказке.</a:t>
            </a:r>
            <a:endParaRPr lang="ru-RU" sz="1400" dirty="0" smtClean="0"/>
          </a:p>
          <a:p>
            <a:pPr algn="just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71604"/>
            <a:ext cx="61722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Занятие 2</a:t>
            </a:r>
            <a:r>
              <a:rPr lang="en-US" dirty="0" smtClean="0"/>
              <a:t>8</a:t>
            </a:r>
            <a:r>
              <a:rPr lang="ru-RU" dirty="0" smtClean="0"/>
              <a:t>. Сочиняем сказку.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 Развивать способности к оценке и самооценке, умение радоваться   чужому успеху в работе.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 </a:t>
            </a:r>
          </a:p>
          <a:p>
            <a:pPr algn="just">
              <a:buNone/>
            </a:pPr>
            <a:r>
              <a:rPr lang="ru-RU" sz="1400" dirty="0" smtClean="0"/>
              <a:t>1.«Мы учились с вами придумывать героев, добрых и злых, действия волшебных предметов и превращения с героями, происшествия. Сегодня попробуем придумать целую сказку. Все вместе. Итак…»</a:t>
            </a:r>
          </a:p>
          <a:p>
            <a:pPr algn="just">
              <a:buNone/>
            </a:pPr>
            <a:r>
              <a:rPr lang="ru-RU" sz="1400" dirty="0" smtClean="0"/>
              <a:t>2. Дети сочиняют сказку. Педагог играет направляющую роль, удачные варианты записывает на кассету.</a:t>
            </a:r>
          </a:p>
          <a:p>
            <a:pPr algn="just">
              <a:buNone/>
            </a:pPr>
            <a:r>
              <a:rPr lang="ru-RU" sz="1400" dirty="0" smtClean="0"/>
              <a:t>3. «Послушаем, что получилось». После рассказа ребенка задаются вопросы: похоже на настоящую сказку? (есть волшебство); какая интонация? (сказочная).</a:t>
            </a:r>
          </a:p>
          <a:p>
            <a:pPr algn="just">
              <a:buNone/>
            </a:pPr>
            <a:r>
              <a:rPr lang="ru-RU" sz="1400" dirty="0" smtClean="0"/>
              <a:t>4. «Как много мы всего сделали, чтобы научиться сочинять целую сказку.</a:t>
            </a:r>
          </a:p>
          <a:p>
            <a:pPr algn="just">
              <a:buNone/>
            </a:pPr>
            <a:r>
              <a:rPr lang="ru-RU" sz="1400" dirty="0" smtClean="0"/>
              <a:t>	Дома вы придумаете свою сказку, по-своему, как настоящие сказочники (сказители, писатели).</a:t>
            </a:r>
          </a:p>
          <a:p>
            <a:pPr algn="just">
              <a:buNone/>
            </a:pPr>
            <a:r>
              <a:rPr lang="ru-RU" sz="1400" i="1" dirty="0" smtClean="0"/>
              <a:t>	Родителям: записать сказку со слов детей, помочь нарисовать к ней рисунки.</a:t>
            </a: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00100"/>
            <a:ext cx="6172200" cy="1946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2</a:t>
            </a:r>
            <a:r>
              <a:rPr lang="en-US" dirty="0" smtClean="0"/>
              <a:t>9</a:t>
            </a:r>
            <a:r>
              <a:rPr lang="ru-RU" dirty="0" smtClean="0"/>
              <a:t> – </a:t>
            </a:r>
            <a:r>
              <a:rPr lang="en-US" dirty="0" smtClean="0"/>
              <a:t>30</a:t>
            </a:r>
            <a:r>
              <a:rPr lang="ru-RU" dirty="0" smtClean="0"/>
              <a:t>. Чтение придуманных детьми сказок.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i="1" dirty="0" smtClean="0"/>
              <a:t>Задачи: Развивать сосредоточенное внимание, способность к анализу и сравнению. Воспитывать доброжелательность, умение радоваться общим успехам. </a:t>
            </a:r>
            <a:endParaRPr lang="ru-RU" sz="1400" dirty="0" smtClean="0"/>
          </a:p>
          <a:p>
            <a:pPr algn="just">
              <a:buNone/>
            </a:pPr>
            <a:r>
              <a:rPr lang="ru-RU" sz="1400" i="1" dirty="0" smtClean="0"/>
              <a:t> 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1.Чтение сказок (всех) и рассматривание рисунков, сделанных детьми дома.</a:t>
            </a:r>
          </a:p>
          <a:p>
            <a:pPr algn="just">
              <a:buNone/>
            </a:pPr>
            <a:r>
              <a:rPr lang="ru-RU" sz="1400" dirty="0" smtClean="0"/>
              <a:t>2. Составление сборника сказок. Педагогом заранее изготавливается обложка, лист с оглавлением и лист с фамилиями авторов. Указывается номер детского сада и год.</a:t>
            </a:r>
          </a:p>
          <a:p>
            <a:pPr algn="just">
              <a:buNone/>
            </a:pPr>
            <a:r>
              <a:rPr lang="ru-RU" sz="1400" dirty="0" smtClean="0"/>
              <a:t>3. Обсуждение книги.</a:t>
            </a:r>
          </a:p>
          <a:p>
            <a:pPr algn="just">
              <a:buNone/>
            </a:pPr>
            <a:r>
              <a:rPr lang="ru-RU" sz="1400" dirty="0" smtClean="0"/>
              <a:t>4. «Кому наша книга интересна?» «Каждому, кто сочинял, другим детям и взрослым».</a:t>
            </a:r>
            <a:endParaRPr lang="en-US" sz="1400" dirty="0" smtClean="0"/>
          </a:p>
          <a:p>
            <a:pPr algn="just">
              <a:buNone/>
            </a:pPr>
            <a:endParaRPr lang="en-US" sz="1400" dirty="0" smtClean="0"/>
          </a:p>
          <a:p>
            <a:pPr algn="ctr">
              <a:buNone/>
            </a:pPr>
            <a:endParaRPr lang="ru-RU" sz="14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</a:t>
            </a:r>
            <a:r>
              <a:rPr lang="en-US" dirty="0" smtClean="0"/>
              <a:t>31</a:t>
            </a:r>
            <a:r>
              <a:rPr lang="ru-RU" dirty="0" smtClean="0"/>
              <a:t>. Спектакль по сказкам.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1400" i="1" dirty="0" smtClean="0"/>
              <a:t>Предварительная работа:</a:t>
            </a:r>
            <a:r>
              <a:rPr lang="ru-RU" sz="1400" dirty="0" smtClean="0"/>
              <a:t> педагог составляет сценарий, готовит костюмы, декорации, слова роли, вместе с детьми обсуждается название спектакля и выбор ролей.</a:t>
            </a:r>
          </a:p>
          <a:p>
            <a:pPr algn="just">
              <a:buNone/>
            </a:pPr>
            <a:r>
              <a:rPr lang="ru-RU" sz="1400" i="1" dirty="0" smtClean="0"/>
              <a:t>Девиз</a:t>
            </a:r>
            <a:r>
              <a:rPr lang="ru-RU" sz="1400" dirty="0" smtClean="0"/>
              <a:t> «Радость твоего творчества – радость окружающих людей».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sz="1600" dirty="0" smtClean="0"/>
              <a:t>Занятия </a:t>
            </a:r>
            <a:r>
              <a:rPr lang="en-US" sz="1600" dirty="0" smtClean="0"/>
              <a:t>29</a:t>
            </a:r>
            <a:r>
              <a:rPr lang="ru-RU" sz="1600" dirty="0" smtClean="0"/>
              <a:t> – </a:t>
            </a:r>
            <a:r>
              <a:rPr lang="en-US" sz="1600" dirty="0" smtClean="0"/>
              <a:t>31</a:t>
            </a:r>
            <a:r>
              <a:rPr lang="ru-RU" sz="1600" dirty="0" smtClean="0"/>
              <a:t> – отчетные, с приглашением родителей.</a:t>
            </a:r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32. Итоги нашего творчества.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500" i="1" dirty="0" smtClean="0"/>
              <a:t>Задачи: Показать детям, каких успехов они достигли за год, дать им возможность оценить результаты коллективного труда (сборник сказок и сборник рассказов, рисунки).</a:t>
            </a:r>
            <a:endParaRPr lang="ru-RU" sz="1500" dirty="0" smtClean="0"/>
          </a:p>
          <a:p>
            <a:pPr algn="just">
              <a:buNone/>
            </a:pPr>
            <a:r>
              <a:rPr lang="ru-RU" sz="1500" dirty="0" smtClean="0"/>
              <a:t>1.Мы собрались с вами последний раз в этом году. Сегодня мы не будем ничего придумывать. Хотите, посмотрим, что мы научились делать за год?»</a:t>
            </a:r>
          </a:p>
          <a:p>
            <a:pPr algn="just">
              <a:buNone/>
            </a:pPr>
            <a:r>
              <a:rPr lang="ru-RU" sz="1500" dirty="0" smtClean="0"/>
              <a:t>2. Рассматривание главных сборников. </a:t>
            </a:r>
          </a:p>
          <a:p>
            <a:pPr algn="just">
              <a:buNone/>
            </a:pPr>
            <a:r>
              <a:rPr lang="ru-RU" sz="1500" dirty="0" smtClean="0"/>
              <a:t>3. «А это ваши личные альбомы. Может быть, вы хотите посмотреть  их вместе?» Дети показывают друг другу рисунки.</a:t>
            </a:r>
          </a:p>
          <a:p>
            <a:pPr algn="just">
              <a:buNone/>
            </a:pPr>
            <a:r>
              <a:rPr lang="ru-RU" sz="1500" dirty="0" smtClean="0"/>
              <a:t>4. «Хотите послушать магнитофонные  записи, которые были сделаны на наших занятиях? Что именно?»</a:t>
            </a:r>
          </a:p>
          <a:p>
            <a:pPr algn="just">
              <a:buNone/>
            </a:pPr>
            <a:r>
              <a:rPr lang="ru-RU" sz="1500" dirty="0" smtClean="0"/>
              <a:t>5. «Давайте попрощаемся с картинками, скульптурами, волшебными вещами. Возьмите в руки то, что вам больше всего нравится».</a:t>
            </a:r>
          </a:p>
          <a:p>
            <a:pPr algn="just">
              <a:buNone/>
            </a:pPr>
            <a:r>
              <a:rPr lang="ru-RU" sz="1500" dirty="0" smtClean="0"/>
              <a:t>6. «А теперь все расставим по местам, наведем порядок, чтобы и дальше можно было заниматься творчеством».</a:t>
            </a:r>
          </a:p>
          <a:p>
            <a:pPr algn="just">
              <a:buNone/>
            </a:pPr>
            <a:r>
              <a:rPr lang="ru-RU" sz="1500" dirty="0" smtClean="0"/>
              <a:t>7. «Я приглашаю вас посидеть вместе и попить чаю».</a:t>
            </a:r>
          </a:p>
          <a:p>
            <a:pPr algn="just">
              <a:buNone/>
            </a:pPr>
            <a:r>
              <a:rPr lang="ru-RU" sz="1500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Литература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628" lvl="0" indent="-342900">
              <a:buAutoNum type="arabicPeriod"/>
            </a:pPr>
            <a:r>
              <a:rPr lang="ru-RU" sz="1400" dirty="0" smtClean="0"/>
              <a:t>Алексеева </a:t>
            </a:r>
            <a:r>
              <a:rPr lang="ru-RU" sz="1400" dirty="0"/>
              <a:t>М.М., Яшина В.И. Речевое развитие дошкольников. – М.: «Академия», </a:t>
            </a:r>
            <a:r>
              <a:rPr lang="ru-RU" sz="1400" dirty="0" smtClean="0"/>
              <a:t>1998.</a:t>
            </a:r>
          </a:p>
          <a:p>
            <a:pPr marL="452628" lvl="0" indent="-342900">
              <a:buAutoNum type="arabicPeriod"/>
            </a:pPr>
            <a:r>
              <a:rPr lang="ru-RU" sz="1400" dirty="0" err="1" smtClean="0"/>
              <a:t>Большева</a:t>
            </a:r>
            <a:r>
              <a:rPr lang="ru-RU" sz="1400" dirty="0" smtClean="0"/>
              <a:t> </a:t>
            </a:r>
            <a:r>
              <a:rPr lang="ru-RU" sz="1400" dirty="0"/>
              <a:t>Т.В. Учимся по сказке: Развитие мышления дошкольников с помощью мнемотехники. – Учебно-методическое пособие. – СПб.: ДЕТСТВО-ПРЕСС, </a:t>
            </a:r>
            <a:r>
              <a:rPr lang="ru-RU" sz="1400" dirty="0" smtClean="0"/>
              <a:t>2001.</a:t>
            </a:r>
          </a:p>
          <a:p>
            <a:pPr marL="452628" lvl="0" indent="-342900">
              <a:buAutoNum type="arabicPeriod"/>
            </a:pPr>
            <a:r>
              <a:rPr lang="ru-RU" sz="1400" dirty="0" smtClean="0"/>
              <a:t>Короткова </a:t>
            </a:r>
            <a:r>
              <a:rPr lang="ru-RU" sz="1400" dirty="0"/>
              <a:t>Э.П. Обучение детей дошкольного возраста рассказыванию. – М.: Просвещение, </a:t>
            </a:r>
            <a:r>
              <a:rPr lang="ru-RU" sz="1400" dirty="0" smtClean="0"/>
              <a:t>1982.</a:t>
            </a:r>
          </a:p>
          <a:p>
            <a:pPr marL="452628" lvl="0" indent="-342900">
              <a:buAutoNum type="arabicPeriod"/>
            </a:pPr>
            <a:r>
              <a:rPr lang="ru-RU" sz="1400" dirty="0" smtClean="0"/>
              <a:t>Михайлова </a:t>
            </a:r>
            <a:r>
              <a:rPr lang="ru-RU" sz="1400" dirty="0"/>
              <a:t>А. Попробуем сочинять сказки. // Дошкольное воспитание, 1993, №6</a:t>
            </a:r>
            <a:r>
              <a:rPr lang="ru-RU" sz="1400" dirty="0" smtClean="0"/>
              <a:t>.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400" dirty="0" err="1"/>
              <a:t>Мулько</a:t>
            </a:r>
            <a:r>
              <a:rPr lang="ru-RU" sz="1400" dirty="0"/>
              <a:t> И.Ф. Развитие представлений о человеке в истории и культуре: Методическое пособие для ДОУ. – М.: ТЦ Сфера, 2005. – 112с. (Программа развития). </a:t>
            </a:r>
            <a:endParaRPr lang="ru-RU" sz="1400" dirty="0" smtClean="0"/>
          </a:p>
          <a:p>
            <a:pPr marL="452628" indent="-342900">
              <a:buFont typeface="Georgia"/>
              <a:buAutoNum type="arabicPeriod"/>
            </a:pPr>
            <a:r>
              <a:rPr lang="ru-RU" sz="1400" dirty="0" err="1" smtClean="0"/>
              <a:t>Пропп</a:t>
            </a:r>
            <a:r>
              <a:rPr lang="ru-RU" sz="1400" dirty="0" smtClean="0"/>
              <a:t> </a:t>
            </a:r>
            <a:r>
              <a:rPr lang="ru-RU" sz="1400" dirty="0"/>
              <a:t>В.Я. Исторические корни волшебной сказки. – Л-д, </a:t>
            </a:r>
            <a:r>
              <a:rPr lang="ru-RU" sz="1400" dirty="0" smtClean="0"/>
              <a:t>1986.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400" dirty="0" err="1" smtClean="0"/>
              <a:t>Родари</a:t>
            </a:r>
            <a:r>
              <a:rPr lang="ru-RU" sz="1400" dirty="0" smtClean="0"/>
              <a:t> </a:t>
            </a:r>
            <a:r>
              <a:rPr lang="ru-RU" sz="1400" dirty="0"/>
              <a:t>Дж. Грамматика фантазии: Введение в искусство придумывания историй. – М., </a:t>
            </a:r>
            <a:r>
              <a:rPr lang="ru-RU" sz="1400" dirty="0" smtClean="0"/>
              <a:t>1978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400" dirty="0" smtClean="0"/>
              <a:t>Сказка </a:t>
            </a:r>
            <a:r>
              <a:rPr lang="ru-RU" sz="1400" dirty="0"/>
              <a:t>как источник творчества детей. / Науч. рук. Лебедев Ю.А. – </a:t>
            </a:r>
            <a:r>
              <a:rPr lang="ru-RU" sz="1400" dirty="0" err="1"/>
              <a:t>Владос</a:t>
            </a:r>
            <a:r>
              <a:rPr lang="ru-RU" sz="1400" dirty="0"/>
              <a:t>, </a:t>
            </a:r>
            <a:r>
              <a:rPr lang="ru-RU" sz="1400" dirty="0" smtClean="0"/>
              <a:t>2001.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400" dirty="0" err="1" smtClean="0"/>
              <a:t>Тухта</a:t>
            </a:r>
            <a:r>
              <a:rPr lang="ru-RU" sz="1400" dirty="0" smtClean="0"/>
              <a:t> </a:t>
            </a:r>
            <a:r>
              <a:rPr lang="ru-RU" sz="1400" dirty="0"/>
              <a:t>Л.С. Сочини сказку. // Газета “Начальная школа”, 1996, №</a:t>
            </a:r>
            <a:r>
              <a:rPr lang="ru-RU" sz="1400" dirty="0" smtClean="0"/>
              <a:t>46.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400" dirty="0" err="1" smtClean="0"/>
              <a:t>Фесюкова</a:t>
            </a:r>
            <a:r>
              <a:rPr lang="ru-RU" sz="1400" dirty="0" smtClean="0"/>
              <a:t> </a:t>
            </a:r>
            <a:r>
              <a:rPr lang="ru-RU" sz="1400" dirty="0"/>
              <a:t>Л.Б. Воспитание сказкой: Для работы с детьми дошкольного возраста. – Харьков: Фолио, </a:t>
            </a:r>
            <a:r>
              <a:rPr lang="ru-RU" sz="1400" dirty="0" smtClean="0"/>
              <a:t>1996.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400" dirty="0" err="1" smtClean="0"/>
              <a:t>Фесюкова</a:t>
            </a:r>
            <a:r>
              <a:rPr lang="ru-RU" sz="1400" dirty="0" smtClean="0"/>
              <a:t> </a:t>
            </a:r>
            <a:r>
              <a:rPr lang="ru-RU" sz="1400" dirty="0"/>
              <a:t>Л.Б. От трех до семи: Кн. для пап, мам, дедушек и бабушек. – Харьков: Фолио; Ростов н/Д: Феникс, 1997.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00100"/>
            <a:ext cx="6172200" cy="142876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Приложение1.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«Карты-схемы В.Я. </a:t>
            </a:r>
            <a:r>
              <a:rPr lang="ru-RU" sz="3600" dirty="0" err="1" smtClean="0"/>
              <a:t>Проппа</a:t>
            </a:r>
            <a:r>
              <a:rPr lang="ru-RU" sz="3600" dirty="0" smtClean="0"/>
              <a:t>»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428860"/>
            <a:ext cx="6172200" cy="63371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285852"/>
            <a:ext cx="6172200" cy="1143008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80" y="2500298"/>
            <a:ext cx="5760640" cy="6265750"/>
          </a:xfrm>
        </p:spPr>
        <p:txBody>
          <a:bodyPr>
            <a:noAutofit/>
          </a:bodyPr>
          <a:lstStyle/>
          <a:p>
            <a:pPr marL="0" indent="176213" algn="just">
              <a:buNone/>
            </a:pPr>
            <a:r>
              <a:rPr lang="en-US" sz="1400" dirty="0" err="1" smtClean="0"/>
              <a:t>Как</a:t>
            </a:r>
            <a:r>
              <a:rPr lang="en-US" sz="1400" dirty="0" smtClean="0"/>
              <a:t> </a:t>
            </a:r>
            <a:r>
              <a:rPr lang="en-US" sz="1400" dirty="0" err="1" smtClean="0"/>
              <a:t>никак</a:t>
            </a:r>
            <a:r>
              <a:rPr lang="ru-RU" sz="1400" dirty="0" smtClean="0"/>
              <a:t>ой</a:t>
            </a:r>
            <a:r>
              <a:rPr lang="en-US" sz="1400" dirty="0" smtClean="0"/>
              <a:t> </a:t>
            </a:r>
            <a:r>
              <a:rPr lang="en-US" sz="1400" dirty="0" err="1" smtClean="0"/>
              <a:t>друг</a:t>
            </a:r>
            <a:r>
              <a:rPr lang="ru-RU" sz="1400" dirty="0" smtClean="0"/>
              <a:t>ой литературный материал</a:t>
            </a:r>
            <a:r>
              <a:rPr lang="en-US" sz="1400" dirty="0" smtClean="0"/>
              <a:t>, </a:t>
            </a:r>
            <a:r>
              <a:rPr lang="ru-RU" sz="1400" dirty="0" smtClean="0"/>
              <a:t>русские народные </a:t>
            </a:r>
            <a:r>
              <a:rPr lang="en-US" sz="1400" dirty="0" err="1" smtClean="0"/>
              <a:t>сказки</a:t>
            </a:r>
            <a:r>
              <a:rPr lang="en-US" sz="1400" dirty="0" smtClean="0"/>
              <a:t> </a:t>
            </a:r>
            <a:r>
              <a:rPr lang="en-US" sz="1400" dirty="0" err="1"/>
              <a:t>дают</a:t>
            </a:r>
            <a:r>
              <a:rPr lang="en-US" sz="1400" dirty="0"/>
              <a:t> </a:t>
            </a:r>
            <a:r>
              <a:rPr lang="en-US" sz="1400" dirty="0" err="1"/>
              <a:t>богатый</a:t>
            </a:r>
            <a:r>
              <a:rPr lang="en-US" sz="1400" dirty="0"/>
              <a:t> </a:t>
            </a:r>
            <a:r>
              <a:rPr lang="ru-RU" sz="1400" dirty="0" smtClean="0"/>
              <a:t>потенциал</a:t>
            </a:r>
            <a:r>
              <a:rPr lang="en-US" sz="1400" dirty="0" smtClean="0"/>
              <a:t>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развития</a:t>
            </a:r>
            <a:r>
              <a:rPr lang="en-US" sz="1400" dirty="0"/>
              <a:t> </a:t>
            </a:r>
            <a:r>
              <a:rPr lang="en-US" sz="1400" dirty="0" err="1"/>
              <a:t>творческих</a:t>
            </a:r>
            <a:r>
              <a:rPr lang="en-US" sz="1400" dirty="0"/>
              <a:t> </a:t>
            </a:r>
            <a:r>
              <a:rPr lang="en-US" sz="1400" dirty="0" err="1"/>
              <a:t>способностей</a:t>
            </a:r>
            <a:r>
              <a:rPr lang="en-US" sz="1400" dirty="0"/>
              <a:t>, </a:t>
            </a:r>
            <a:r>
              <a:rPr lang="en-US" sz="1400" dirty="0" err="1"/>
              <a:t>познавательной</a:t>
            </a:r>
            <a:r>
              <a:rPr lang="en-US" sz="1400" dirty="0"/>
              <a:t> </a:t>
            </a:r>
            <a:r>
              <a:rPr lang="en-US" sz="1400" dirty="0" err="1"/>
              <a:t>активности</a:t>
            </a:r>
            <a:r>
              <a:rPr lang="en-US" sz="1400" dirty="0"/>
              <a:t>,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само</a:t>
            </a:r>
            <a:r>
              <a:rPr lang="ru-RU" sz="1400" dirty="0"/>
              <a:t>выражения</a:t>
            </a:r>
            <a:r>
              <a:rPr lang="en-US" sz="1400" dirty="0"/>
              <a:t> </a:t>
            </a:r>
            <a:r>
              <a:rPr lang="en-US" sz="1400" dirty="0" err="1"/>
              <a:t>личности</a:t>
            </a:r>
            <a:r>
              <a:rPr lang="en-US" sz="1400" dirty="0"/>
              <a:t>. </a:t>
            </a:r>
            <a:r>
              <a:rPr lang="en-US" sz="1400" dirty="0" err="1"/>
              <a:t>Волшебные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 </a:t>
            </a:r>
            <a:r>
              <a:rPr lang="en-US" sz="1400" dirty="0" err="1"/>
              <a:t>вызывают</a:t>
            </a:r>
            <a:r>
              <a:rPr lang="en-US" sz="1400" dirty="0"/>
              <a:t> </a:t>
            </a:r>
            <a:r>
              <a:rPr lang="en-US" sz="1400" dirty="0" err="1"/>
              <a:t>особый</a:t>
            </a:r>
            <a:r>
              <a:rPr lang="en-US" sz="1400" dirty="0"/>
              <a:t> </a:t>
            </a:r>
            <a:r>
              <a:rPr lang="en-US" sz="1400" dirty="0" err="1"/>
              <a:t>интерес</a:t>
            </a:r>
            <a:r>
              <a:rPr lang="en-US" sz="1400" dirty="0"/>
              <a:t> у </a:t>
            </a:r>
            <a:r>
              <a:rPr lang="en-US" sz="1400" dirty="0" err="1"/>
              <a:t>детей</a:t>
            </a:r>
            <a:r>
              <a:rPr lang="en-US" sz="1400" dirty="0"/>
              <a:t>. В </a:t>
            </a:r>
            <a:r>
              <a:rPr lang="en-US" sz="1400" dirty="0" err="1"/>
              <a:t>равной</a:t>
            </a:r>
            <a:r>
              <a:rPr lang="en-US" sz="1400" dirty="0"/>
              <a:t> </a:t>
            </a:r>
            <a:r>
              <a:rPr lang="en-US" sz="1400" dirty="0" err="1"/>
              <a:t>степени</a:t>
            </a:r>
            <a:r>
              <a:rPr lang="en-US" sz="1400" dirty="0"/>
              <a:t> </a:t>
            </a:r>
            <a:r>
              <a:rPr lang="en-US" sz="1400" dirty="0" err="1"/>
              <a:t>привлекательны</a:t>
            </a:r>
            <a:r>
              <a:rPr lang="en-US" sz="1400" dirty="0"/>
              <a:t>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них</a:t>
            </a:r>
            <a:r>
              <a:rPr lang="en-US" sz="1400" dirty="0"/>
              <a:t> и </a:t>
            </a:r>
            <a:r>
              <a:rPr lang="en-US" sz="1400" dirty="0" err="1"/>
              <a:t>развитие</a:t>
            </a:r>
            <a:r>
              <a:rPr lang="en-US" sz="1400" dirty="0"/>
              <a:t> </a:t>
            </a:r>
            <a:r>
              <a:rPr lang="en-US" sz="1400" dirty="0" err="1"/>
              <a:t>действия</a:t>
            </a:r>
            <a:r>
              <a:rPr lang="en-US" sz="1400" dirty="0"/>
              <a:t>, </a:t>
            </a:r>
            <a:r>
              <a:rPr lang="en-US" sz="1400" dirty="0" err="1"/>
              <a:t>сопряженное</a:t>
            </a:r>
            <a:r>
              <a:rPr lang="en-US" sz="1400" dirty="0"/>
              <a:t> с </a:t>
            </a:r>
            <a:r>
              <a:rPr lang="en-US" sz="1400" dirty="0" err="1"/>
              <a:t>борьбой</a:t>
            </a:r>
            <a:r>
              <a:rPr lang="en-US" sz="1400" dirty="0"/>
              <a:t> </a:t>
            </a:r>
            <a:r>
              <a:rPr lang="en-US" sz="1400" dirty="0" err="1"/>
              <a:t>светлых</a:t>
            </a:r>
            <a:r>
              <a:rPr lang="en-US" sz="1400" dirty="0"/>
              <a:t> и </a:t>
            </a:r>
            <a:r>
              <a:rPr lang="en-US" sz="1400" dirty="0" err="1"/>
              <a:t>темных</a:t>
            </a:r>
            <a:r>
              <a:rPr lang="en-US" sz="1400" dirty="0"/>
              <a:t> </a:t>
            </a:r>
            <a:r>
              <a:rPr lang="en-US" sz="1400" dirty="0" err="1"/>
              <a:t>сил</a:t>
            </a:r>
            <a:r>
              <a:rPr lang="en-US" sz="1400" dirty="0"/>
              <a:t>, и </a:t>
            </a:r>
            <a:r>
              <a:rPr lang="en-US" sz="1400" dirty="0" err="1"/>
              <a:t>чудесный</a:t>
            </a:r>
            <a:r>
              <a:rPr lang="en-US" sz="1400" dirty="0"/>
              <a:t> </a:t>
            </a:r>
            <a:r>
              <a:rPr lang="en-US" sz="1400" dirty="0" err="1"/>
              <a:t>вымысел</a:t>
            </a:r>
            <a:r>
              <a:rPr lang="en-US" sz="1400" dirty="0"/>
              <a:t>, и </a:t>
            </a:r>
            <a:r>
              <a:rPr lang="en-US" sz="1400" dirty="0" err="1"/>
              <a:t>идеализированные</a:t>
            </a:r>
            <a:r>
              <a:rPr lang="en-US" sz="1400" dirty="0"/>
              <a:t> </a:t>
            </a:r>
            <a:r>
              <a:rPr lang="en-US" sz="1400" dirty="0" err="1"/>
              <a:t>герои</a:t>
            </a:r>
            <a:r>
              <a:rPr lang="en-US" sz="1400" dirty="0"/>
              <a:t>, </a:t>
            </a:r>
            <a:r>
              <a:rPr lang="en-US" sz="1400" dirty="0" smtClean="0"/>
              <a:t>и</a:t>
            </a:r>
            <a:r>
              <a:rPr lang="ru-RU" sz="1400" dirty="0" smtClean="0"/>
              <a:t>, </a:t>
            </a:r>
            <a:r>
              <a:rPr lang="en-US" sz="1400" dirty="0" err="1" smtClean="0"/>
              <a:t>счастливый</a:t>
            </a:r>
            <a:r>
              <a:rPr lang="en-US" sz="1400" dirty="0" smtClean="0"/>
              <a:t> </a:t>
            </a:r>
            <a:r>
              <a:rPr lang="en-US" sz="1400" dirty="0" err="1"/>
              <a:t>конец</a:t>
            </a:r>
            <a:r>
              <a:rPr lang="en-US" sz="1400" dirty="0"/>
              <a:t>. </a:t>
            </a:r>
            <a:endParaRPr lang="ru-RU" sz="1400" dirty="0"/>
          </a:p>
          <a:p>
            <a:pPr marL="0" indent="176213" algn="just">
              <a:buNone/>
            </a:pPr>
            <a:r>
              <a:rPr lang="en-US" sz="1400" dirty="0" smtClean="0"/>
              <a:t>К </a:t>
            </a:r>
            <a:r>
              <a:rPr lang="en-US" sz="1400" dirty="0" err="1" smtClean="0"/>
              <a:t>сож</a:t>
            </a:r>
            <a:r>
              <a:rPr lang="ru-RU" sz="1400" smtClean="0"/>
              <a:t>а</a:t>
            </a:r>
            <a:r>
              <a:rPr lang="en-US" sz="1400" smtClean="0"/>
              <a:t>лению</a:t>
            </a:r>
            <a:r>
              <a:rPr lang="en-US" sz="1400" dirty="0"/>
              <a:t>, </a:t>
            </a:r>
            <a:r>
              <a:rPr lang="en-US" sz="1400" dirty="0" err="1"/>
              <a:t>очень</a:t>
            </a:r>
            <a:r>
              <a:rPr lang="en-US" sz="1400" dirty="0"/>
              <a:t> </a:t>
            </a:r>
            <a:r>
              <a:rPr lang="en-US" sz="1400" dirty="0" err="1"/>
              <a:t>часто</a:t>
            </a:r>
            <a:r>
              <a:rPr lang="en-US" sz="1400" dirty="0"/>
              <a:t> </a:t>
            </a:r>
            <a:r>
              <a:rPr lang="en-US" sz="1400" dirty="0" err="1"/>
              <a:t>этот</a:t>
            </a:r>
            <a:r>
              <a:rPr lang="en-US" sz="1400" dirty="0"/>
              <a:t> </a:t>
            </a:r>
            <a:r>
              <a:rPr lang="en-US" sz="1400" dirty="0" err="1"/>
              <a:t>творческий</a:t>
            </a:r>
            <a:r>
              <a:rPr lang="en-US" sz="1400" dirty="0"/>
              <a:t> </a:t>
            </a:r>
            <a:r>
              <a:rPr lang="en-US" sz="1400" dirty="0" err="1"/>
              <a:t>потенциал</a:t>
            </a:r>
            <a:r>
              <a:rPr lang="en-US" sz="1400" dirty="0"/>
              <a:t>, </a:t>
            </a:r>
            <a:r>
              <a:rPr lang="en-US" sz="1400" dirty="0" err="1"/>
              <a:t>заложенный</a:t>
            </a:r>
            <a:r>
              <a:rPr lang="en-US" sz="1400" dirty="0"/>
              <a:t> </a:t>
            </a:r>
            <a:r>
              <a:rPr lang="en-US" sz="1400" dirty="0" smtClean="0"/>
              <a:t>в</a:t>
            </a:r>
            <a:r>
              <a:rPr lang="ru-RU" sz="1400" dirty="0" smtClean="0"/>
              <a:t> </a:t>
            </a:r>
            <a:r>
              <a:rPr lang="en-US" sz="1400" dirty="0" err="1" smtClean="0"/>
              <a:t>сказках</a:t>
            </a:r>
            <a:r>
              <a:rPr lang="en-US" sz="1400" dirty="0"/>
              <a:t>, </a:t>
            </a:r>
            <a:r>
              <a:rPr lang="en-US" sz="1400" dirty="0" err="1"/>
              <a:t>не</a:t>
            </a:r>
            <a:r>
              <a:rPr lang="en-US" sz="1400" dirty="0"/>
              <a:t> </a:t>
            </a:r>
            <a:r>
              <a:rPr lang="en-US" sz="1400" dirty="0" err="1"/>
              <a:t>раскрывается</a:t>
            </a:r>
            <a:r>
              <a:rPr lang="en-US" sz="1400" dirty="0"/>
              <a:t> </a:t>
            </a:r>
            <a:r>
              <a:rPr lang="en-US" sz="1400" dirty="0" err="1"/>
              <a:t>на</a:t>
            </a:r>
            <a:r>
              <a:rPr lang="en-US" sz="1400" dirty="0"/>
              <a:t> </a:t>
            </a:r>
            <a:r>
              <a:rPr lang="ru-RU" sz="1400" dirty="0"/>
              <a:t>занятиях  по развитию речи</a:t>
            </a:r>
            <a:r>
              <a:rPr lang="en-US" sz="1400" dirty="0"/>
              <a:t>, </a:t>
            </a:r>
            <a:r>
              <a:rPr lang="en-US" sz="1400" dirty="0" err="1"/>
              <a:t>поскольку</a:t>
            </a:r>
            <a:r>
              <a:rPr lang="en-US" sz="1400" dirty="0"/>
              <a:t> </a:t>
            </a:r>
            <a:r>
              <a:rPr lang="en-US" sz="1400" dirty="0" err="1"/>
              <a:t>изучение</a:t>
            </a:r>
            <a:r>
              <a:rPr lang="en-US" sz="1400" dirty="0"/>
              <a:t> </a:t>
            </a:r>
            <a:r>
              <a:rPr lang="en-US" sz="1400" dirty="0" err="1"/>
              <a:t>сказок</a:t>
            </a:r>
            <a:r>
              <a:rPr lang="en-US" sz="1400" dirty="0"/>
              <a:t> в</a:t>
            </a:r>
            <a:r>
              <a:rPr lang="ru-RU" sz="1400" dirty="0"/>
              <a:t> дошкольных учреждениях в </a:t>
            </a:r>
            <a:r>
              <a:rPr lang="en-US" sz="1400" dirty="0" err="1"/>
              <a:t>большинстве</a:t>
            </a:r>
            <a:r>
              <a:rPr lang="en-US" sz="1400" dirty="0"/>
              <a:t> </a:t>
            </a:r>
            <a:r>
              <a:rPr lang="en-US" sz="1400" dirty="0" err="1"/>
              <a:t>случаев</a:t>
            </a:r>
            <a:r>
              <a:rPr lang="en-US" sz="1400" dirty="0"/>
              <a:t> </a:t>
            </a:r>
            <a:r>
              <a:rPr lang="en-US" sz="1400" dirty="0" err="1"/>
              <a:t>сводится</a:t>
            </a:r>
            <a:r>
              <a:rPr lang="en-US" sz="1400" dirty="0"/>
              <a:t> </a:t>
            </a:r>
            <a:r>
              <a:rPr lang="en-US" sz="1400" dirty="0" err="1"/>
              <a:t>лишь</a:t>
            </a:r>
            <a:r>
              <a:rPr lang="en-US" sz="1400" dirty="0"/>
              <a:t> к </a:t>
            </a:r>
            <a:r>
              <a:rPr lang="en-US" sz="1400" dirty="0" err="1"/>
              <a:t>выяснению</a:t>
            </a:r>
            <a:r>
              <a:rPr lang="en-US" sz="1400" dirty="0"/>
              <a:t> </a:t>
            </a:r>
            <a:r>
              <a:rPr lang="en-US" sz="1400" dirty="0" err="1"/>
              <a:t>характеров</a:t>
            </a:r>
            <a:r>
              <a:rPr lang="en-US" sz="1400" dirty="0"/>
              <a:t> </a:t>
            </a:r>
            <a:r>
              <a:rPr lang="en-US" sz="1400" dirty="0" err="1"/>
              <a:t>действующих</a:t>
            </a:r>
            <a:r>
              <a:rPr lang="en-US" sz="1400" dirty="0"/>
              <a:t> </a:t>
            </a:r>
            <a:r>
              <a:rPr lang="en-US" sz="1400" dirty="0" err="1"/>
              <a:t>лиц</a:t>
            </a:r>
            <a:r>
              <a:rPr lang="en-US" sz="1400" dirty="0"/>
              <a:t> и </a:t>
            </a:r>
            <a:r>
              <a:rPr lang="en-US" sz="1400" dirty="0" err="1"/>
              <a:t>определению</a:t>
            </a:r>
            <a:r>
              <a:rPr lang="en-US" sz="1400" dirty="0"/>
              <a:t> </a:t>
            </a:r>
            <a:r>
              <a:rPr lang="en-US" sz="1400" dirty="0" err="1"/>
              <a:t>сюжетной</a:t>
            </a:r>
            <a:r>
              <a:rPr lang="en-US" sz="1400" dirty="0"/>
              <a:t> </a:t>
            </a:r>
            <a:r>
              <a:rPr lang="en-US" sz="1400" dirty="0" err="1"/>
              <a:t>линии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; в </a:t>
            </a:r>
            <a:r>
              <a:rPr lang="en-US" sz="1400" dirty="0" err="1"/>
              <a:t>результате</a:t>
            </a:r>
            <a:r>
              <a:rPr lang="en-US" sz="1400" dirty="0"/>
              <a:t> </a:t>
            </a:r>
            <a:r>
              <a:rPr lang="ru-RU" sz="1400" dirty="0" smtClean="0"/>
              <a:t>этого </a:t>
            </a:r>
            <a:r>
              <a:rPr lang="en-US" sz="1400" dirty="0" err="1" smtClean="0"/>
              <a:t>разрушается</a:t>
            </a:r>
            <a:r>
              <a:rPr lang="en-US" sz="1400" dirty="0" smtClean="0"/>
              <a:t> </a:t>
            </a:r>
            <a:r>
              <a:rPr lang="en-US" sz="1400" dirty="0" err="1"/>
              <a:t>целостность</a:t>
            </a:r>
            <a:r>
              <a:rPr lang="en-US" sz="1400" dirty="0"/>
              <a:t> е</a:t>
            </a:r>
            <a:r>
              <a:rPr lang="ru-RU" sz="1400" dirty="0"/>
              <a:t>ё</a:t>
            </a:r>
            <a:r>
              <a:rPr lang="en-US" sz="1400" dirty="0"/>
              <a:t> </a:t>
            </a:r>
            <a:r>
              <a:rPr lang="en-US" sz="1400" dirty="0" err="1"/>
              <a:t>художественного</a:t>
            </a:r>
            <a:r>
              <a:rPr lang="en-US" sz="1400" dirty="0"/>
              <a:t> </a:t>
            </a:r>
            <a:r>
              <a:rPr lang="en-US" sz="1400" dirty="0" err="1"/>
              <a:t>мира</a:t>
            </a:r>
            <a:r>
              <a:rPr lang="en-US" sz="1400" dirty="0"/>
              <a:t> и е</a:t>
            </a:r>
            <a:r>
              <a:rPr lang="ru-RU" sz="1400" dirty="0"/>
              <a:t>ё</a:t>
            </a:r>
            <a:r>
              <a:rPr lang="en-US" sz="1400" dirty="0"/>
              <a:t> </a:t>
            </a:r>
            <a:r>
              <a:rPr lang="en-US" sz="1400" dirty="0" err="1"/>
              <a:t>особое</a:t>
            </a:r>
            <a:r>
              <a:rPr lang="en-US" sz="1400" dirty="0"/>
              <a:t> </a:t>
            </a:r>
            <a:r>
              <a:rPr lang="en-US" sz="1400" dirty="0" err="1"/>
              <a:t>обаяние</a:t>
            </a:r>
            <a:r>
              <a:rPr lang="en-US" sz="1400" dirty="0"/>
              <a:t> </a:t>
            </a:r>
            <a:r>
              <a:rPr lang="en-US" sz="1400" dirty="0" err="1"/>
              <a:t>пропадает</a:t>
            </a:r>
            <a:r>
              <a:rPr lang="en-US" sz="1400" dirty="0"/>
              <a:t>. </a:t>
            </a:r>
            <a:endParaRPr lang="ru-RU" sz="1400" dirty="0"/>
          </a:p>
          <a:p>
            <a:pPr marL="1588" indent="174625" algn="just">
              <a:buNone/>
            </a:pPr>
            <a:r>
              <a:rPr lang="en-US" sz="1400" dirty="0" err="1" smtClean="0"/>
              <a:t>Важно</a:t>
            </a:r>
            <a:r>
              <a:rPr lang="en-US" sz="1400" dirty="0" smtClean="0"/>
              <a:t> </a:t>
            </a:r>
            <a:r>
              <a:rPr lang="en-US" sz="1400" dirty="0" err="1" smtClean="0"/>
              <a:t>показать</a:t>
            </a:r>
            <a:r>
              <a:rPr lang="en-US" sz="1400" dirty="0" smtClean="0"/>
              <a:t> </a:t>
            </a:r>
            <a:r>
              <a:rPr lang="en-US" sz="1400" dirty="0" err="1" smtClean="0"/>
              <a:t>детям</a:t>
            </a:r>
            <a:r>
              <a:rPr lang="en-US" sz="1400" dirty="0" smtClean="0"/>
              <a:t>, </a:t>
            </a:r>
            <a:r>
              <a:rPr lang="en-US" sz="1400" dirty="0" err="1"/>
              <a:t>из</a:t>
            </a:r>
            <a:r>
              <a:rPr lang="en-US" sz="1400" dirty="0"/>
              <a:t> </a:t>
            </a:r>
            <a:r>
              <a:rPr lang="en-US" sz="1400" dirty="0" err="1"/>
              <a:t>чего</a:t>
            </a:r>
            <a:r>
              <a:rPr lang="en-US" sz="1400" dirty="0"/>
              <a:t> </a:t>
            </a:r>
            <a:r>
              <a:rPr lang="en-US" sz="1400" dirty="0" err="1"/>
              <a:t>состоит</a:t>
            </a:r>
            <a:r>
              <a:rPr lang="en-US" sz="1400" dirty="0"/>
              <a:t> </a:t>
            </a:r>
            <a:r>
              <a:rPr lang="en-US" sz="1400" dirty="0" err="1"/>
              <a:t>сказка</a:t>
            </a:r>
            <a:r>
              <a:rPr lang="en-US" sz="1400" dirty="0"/>
              <a:t>, </a:t>
            </a:r>
            <a:r>
              <a:rPr lang="en-US" sz="1400" dirty="0" err="1"/>
              <a:t>как</a:t>
            </a:r>
            <a:r>
              <a:rPr lang="en-US" sz="1400" dirty="0"/>
              <a:t> </a:t>
            </a:r>
            <a:r>
              <a:rPr lang="en-US" sz="1400" dirty="0" err="1"/>
              <a:t>она</a:t>
            </a:r>
            <a:r>
              <a:rPr lang="en-US" sz="1400" dirty="0"/>
              <a:t> «</a:t>
            </a:r>
            <a:r>
              <a:rPr lang="en-US" sz="1400" dirty="0" err="1"/>
              <a:t>складывается</a:t>
            </a:r>
            <a:r>
              <a:rPr lang="en-US" sz="1400" dirty="0"/>
              <a:t>», </a:t>
            </a:r>
            <a:r>
              <a:rPr lang="en-US" sz="1400" dirty="0" err="1"/>
              <a:t>дать</a:t>
            </a:r>
            <a:r>
              <a:rPr lang="en-US" sz="1400" dirty="0"/>
              <a:t> </a:t>
            </a:r>
            <a:r>
              <a:rPr lang="en-US" sz="1400" dirty="0" err="1"/>
              <a:t>представление</a:t>
            </a:r>
            <a:r>
              <a:rPr lang="en-US" sz="1400" dirty="0"/>
              <a:t> о </a:t>
            </a:r>
            <a:r>
              <a:rPr lang="en-US" sz="1400" dirty="0" err="1"/>
              <a:t>героях</a:t>
            </a:r>
            <a:r>
              <a:rPr lang="en-US" sz="1400" dirty="0"/>
              <a:t>, о </a:t>
            </a:r>
            <a:r>
              <a:rPr lang="en-US" sz="1400" dirty="0" err="1"/>
              <a:t>системе</a:t>
            </a:r>
            <a:r>
              <a:rPr lang="en-US" sz="1400" dirty="0"/>
              <a:t> </a:t>
            </a:r>
            <a:r>
              <a:rPr lang="en-US" sz="1400" dirty="0" err="1" smtClean="0"/>
              <a:t>событий</a:t>
            </a:r>
            <a:r>
              <a:rPr lang="ru-RU" sz="1400" dirty="0" smtClean="0"/>
              <a:t>, о </a:t>
            </a:r>
            <a:r>
              <a:rPr lang="en-US" sz="1400" dirty="0" smtClean="0"/>
              <a:t> </a:t>
            </a:r>
            <a:r>
              <a:rPr lang="en-US" sz="1400" dirty="0" err="1"/>
              <a:t>роли</a:t>
            </a:r>
            <a:r>
              <a:rPr lang="en-US" sz="1400" dirty="0"/>
              <a:t> </a:t>
            </a:r>
            <a:r>
              <a:rPr lang="en-US" sz="1400" dirty="0" err="1" smtClean="0"/>
              <a:t>персонажей</a:t>
            </a:r>
            <a:r>
              <a:rPr lang="ru-RU" sz="1400" dirty="0" smtClean="0"/>
              <a:t> в </a:t>
            </a:r>
            <a:r>
              <a:rPr lang="en-US" sz="1400" dirty="0" smtClean="0"/>
              <a:t> </a:t>
            </a:r>
            <a:r>
              <a:rPr lang="en-US" sz="1400" dirty="0" err="1" smtClean="0"/>
              <a:t>сказк</a:t>
            </a:r>
            <a:r>
              <a:rPr lang="ru-RU" sz="1400" dirty="0" smtClean="0"/>
              <a:t>е</a:t>
            </a:r>
            <a:r>
              <a:rPr lang="en-US" sz="1400" dirty="0" smtClean="0"/>
              <a:t>, </a:t>
            </a:r>
            <a:r>
              <a:rPr lang="en-US" sz="1400" dirty="0"/>
              <a:t>о </a:t>
            </a:r>
            <a:r>
              <a:rPr lang="en-US" sz="1400" dirty="0" err="1"/>
              <a:t>богатстве</a:t>
            </a:r>
            <a:r>
              <a:rPr lang="en-US" sz="1400" dirty="0"/>
              <a:t> </a:t>
            </a:r>
            <a:r>
              <a:rPr lang="en-US" sz="1400" dirty="0" err="1"/>
              <a:t>изобразительных</a:t>
            </a:r>
            <a:r>
              <a:rPr lang="en-US" sz="1400" dirty="0"/>
              <a:t> </a:t>
            </a:r>
            <a:r>
              <a:rPr lang="en-US" sz="1400" dirty="0" err="1"/>
              <a:t>средств</a:t>
            </a:r>
            <a:r>
              <a:rPr lang="en-US" sz="1400" dirty="0"/>
              <a:t> и </a:t>
            </a:r>
            <a:r>
              <a:rPr lang="en-US" sz="1400" dirty="0" err="1"/>
              <a:t>образности</a:t>
            </a:r>
            <a:r>
              <a:rPr lang="en-US" sz="1400" dirty="0"/>
              <a:t> </a:t>
            </a:r>
            <a:r>
              <a:rPr lang="en-US" sz="1400" dirty="0" err="1"/>
              <a:t>народной</a:t>
            </a:r>
            <a:r>
              <a:rPr lang="en-US" sz="1400" dirty="0"/>
              <a:t> </a:t>
            </a:r>
            <a:r>
              <a:rPr lang="en-US" sz="1400" dirty="0" err="1"/>
              <a:t>речи</a:t>
            </a:r>
            <a:r>
              <a:rPr lang="en-US" sz="1400" dirty="0"/>
              <a:t>, </a:t>
            </a:r>
            <a:r>
              <a:rPr lang="en-US" sz="1400" dirty="0" err="1"/>
              <a:t>что</a:t>
            </a:r>
            <a:r>
              <a:rPr lang="en-US" sz="1400" dirty="0"/>
              <a:t> </a:t>
            </a:r>
            <a:r>
              <a:rPr lang="en-US" sz="1400" dirty="0" err="1"/>
              <a:t>будет</a:t>
            </a:r>
            <a:r>
              <a:rPr lang="en-US" sz="1400" dirty="0"/>
              <a:t> </a:t>
            </a:r>
            <a:r>
              <a:rPr lang="en-US" sz="1400" dirty="0" err="1"/>
              <a:t>способствовать</a:t>
            </a:r>
            <a:r>
              <a:rPr lang="en-US" sz="1400" dirty="0"/>
              <a:t> </a:t>
            </a:r>
            <a:r>
              <a:rPr lang="en-US" sz="1400" dirty="0" err="1"/>
              <a:t>развитию</a:t>
            </a:r>
            <a:r>
              <a:rPr lang="en-US" sz="1400" dirty="0"/>
              <a:t> </a:t>
            </a:r>
            <a:r>
              <a:rPr lang="en-US" sz="1400" dirty="0" err="1"/>
              <a:t>фантазии</a:t>
            </a:r>
            <a:r>
              <a:rPr lang="ru-RU" sz="1400" dirty="0"/>
              <a:t>, </a:t>
            </a:r>
            <a:r>
              <a:rPr lang="ru-RU" sz="1400" dirty="0" smtClean="0"/>
              <a:t>словесного </a:t>
            </a:r>
            <a:r>
              <a:rPr lang="en-US" sz="1400" dirty="0" err="1"/>
              <a:t>творчества</a:t>
            </a:r>
            <a:r>
              <a:rPr lang="en-US" sz="1400" dirty="0"/>
              <a:t> </a:t>
            </a:r>
            <a:r>
              <a:rPr lang="ru-RU" sz="1400" dirty="0"/>
              <a:t>детей</a:t>
            </a:r>
            <a:r>
              <a:rPr lang="en-US" sz="1400" dirty="0"/>
              <a:t>. </a:t>
            </a:r>
            <a:endParaRPr lang="ru-RU" sz="1400" dirty="0" smtClean="0"/>
          </a:p>
          <a:p>
            <a:pPr marL="1588" indent="174625" algn="just">
              <a:buNone/>
            </a:pPr>
            <a:r>
              <a:rPr lang="en-US" sz="1400" dirty="0" err="1"/>
              <a:t>За</a:t>
            </a:r>
            <a:r>
              <a:rPr lang="en-US" sz="1400" dirty="0"/>
              <a:t> </a:t>
            </a:r>
            <a:r>
              <a:rPr lang="en-US" sz="1400" dirty="0" err="1"/>
              <a:t>захватывающим</a:t>
            </a:r>
            <a:r>
              <a:rPr lang="en-US" sz="1400" dirty="0"/>
              <a:t> </a:t>
            </a:r>
            <a:r>
              <a:rPr lang="en-US" sz="1400" dirty="0" err="1"/>
              <a:t>фантастическим</a:t>
            </a:r>
            <a:r>
              <a:rPr lang="en-US" sz="1400" dirty="0"/>
              <a:t> </a:t>
            </a:r>
            <a:r>
              <a:rPr lang="en-US" sz="1400" dirty="0" err="1"/>
              <a:t>сюжетом</a:t>
            </a:r>
            <a:r>
              <a:rPr lang="en-US" sz="1400" dirty="0"/>
              <a:t>, </a:t>
            </a:r>
            <a:r>
              <a:rPr lang="en-US" sz="1400" dirty="0" err="1"/>
              <a:t>за</a:t>
            </a:r>
            <a:r>
              <a:rPr lang="en-US" sz="1400" dirty="0"/>
              <a:t> </a:t>
            </a:r>
            <a:r>
              <a:rPr lang="en-US" sz="1400" dirty="0" err="1"/>
              <a:t>разнообразием</a:t>
            </a:r>
            <a:r>
              <a:rPr lang="en-US" sz="1400" dirty="0"/>
              <a:t> </a:t>
            </a:r>
            <a:r>
              <a:rPr lang="en-US" sz="1400" dirty="0" err="1"/>
              <a:t>персонажей</a:t>
            </a:r>
            <a:r>
              <a:rPr lang="en-US" sz="1400" dirty="0"/>
              <a:t> </a:t>
            </a:r>
            <a:r>
              <a:rPr lang="en-US" sz="1400" dirty="0" err="1"/>
              <a:t>нужно</a:t>
            </a:r>
            <a:r>
              <a:rPr lang="en-US" sz="1400" dirty="0"/>
              <a:t> </a:t>
            </a:r>
            <a:r>
              <a:rPr lang="en-US" sz="1400" dirty="0" err="1"/>
              <a:t>помочь</a:t>
            </a:r>
            <a:r>
              <a:rPr lang="en-US" sz="1400" dirty="0"/>
              <a:t> </a:t>
            </a:r>
            <a:r>
              <a:rPr lang="en-US" sz="1400" dirty="0" err="1"/>
              <a:t>ребенку</a:t>
            </a:r>
            <a:r>
              <a:rPr lang="en-US" sz="1400" dirty="0"/>
              <a:t> </a:t>
            </a:r>
            <a:r>
              <a:rPr lang="en-US" sz="1400" dirty="0" err="1"/>
              <a:t>увидеть</a:t>
            </a:r>
            <a:r>
              <a:rPr lang="en-US" sz="1400" dirty="0"/>
              <a:t> </a:t>
            </a:r>
            <a:r>
              <a:rPr lang="en-US" sz="1400" dirty="0" err="1"/>
              <a:t>главное</a:t>
            </a:r>
            <a:r>
              <a:rPr lang="en-US" sz="1400" dirty="0"/>
              <a:t>, </a:t>
            </a:r>
            <a:r>
              <a:rPr lang="en-US" sz="1400" dirty="0" err="1"/>
              <a:t>что</a:t>
            </a:r>
            <a:r>
              <a:rPr lang="en-US" sz="1400" dirty="0"/>
              <a:t> </a:t>
            </a:r>
            <a:r>
              <a:rPr lang="en-US" sz="1400" dirty="0" err="1"/>
              <a:t>есть</a:t>
            </a:r>
            <a:r>
              <a:rPr lang="en-US" sz="1400" dirty="0"/>
              <a:t> в </a:t>
            </a:r>
            <a:r>
              <a:rPr lang="en-US" sz="1400" dirty="0" err="1"/>
              <a:t>народной</a:t>
            </a:r>
            <a:r>
              <a:rPr lang="en-US" sz="1400" dirty="0"/>
              <a:t> </a:t>
            </a:r>
            <a:r>
              <a:rPr lang="en-US" sz="1400" dirty="0" err="1"/>
              <a:t>сказке</a:t>
            </a:r>
            <a:r>
              <a:rPr lang="en-US" sz="1400" dirty="0"/>
              <a:t>, – </a:t>
            </a:r>
            <a:r>
              <a:rPr lang="en-US" sz="1400" dirty="0" err="1"/>
              <a:t>гибкость</a:t>
            </a:r>
            <a:r>
              <a:rPr lang="en-US" sz="1400" dirty="0"/>
              <a:t> и </a:t>
            </a:r>
            <a:r>
              <a:rPr lang="en-US" sz="1400" dirty="0" err="1"/>
              <a:t>тонкость</a:t>
            </a:r>
            <a:r>
              <a:rPr lang="en-US" sz="1400" dirty="0"/>
              <a:t> </a:t>
            </a:r>
            <a:r>
              <a:rPr lang="en-US" sz="1400" dirty="0" err="1"/>
              <a:t>смысла</a:t>
            </a:r>
            <a:r>
              <a:rPr lang="en-US" sz="1400" dirty="0"/>
              <a:t>, </a:t>
            </a:r>
            <a:r>
              <a:rPr lang="en-US" sz="1400" dirty="0" err="1"/>
              <a:t>яркость</a:t>
            </a:r>
            <a:r>
              <a:rPr lang="en-US" sz="1400" dirty="0"/>
              <a:t> и </a:t>
            </a:r>
            <a:r>
              <a:rPr lang="en-US" sz="1400" dirty="0" err="1"/>
              <a:t>чистоту</a:t>
            </a:r>
            <a:r>
              <a:rPr lang="en-US" sz="1400" dirty="0"/>
              <a:t> </a:t>
            </a:r>
            <a:r>
              <a:rPr lang="en-US" sz="1400" dirty="0" err="1"/>
              <a:t>красок</a:t>
            </a:r>
            <a:r>
              <a:rPr lang="en-US" sz="1400" dirty="0"/>
              <a:t>, </a:t>
            </a:r>
            <a:r>
              <a:rPr lang="en-US" sz="1400" dirty="0" err="1"/>
              <a:t>поэзию</a:t>
            </a:r>
            <a:r>
              <a:rPr lang="en-US" sz="1400" dirty="0"/>
              <a:t> </a:t>
            </a:r>
            <a:r>
              <a:rPr lang="en-US" sz="1400" dirty="0" err="1"/>
              <a:t>народного</a:t>
            </a:r>
            <a:r>
              <a:rPr lang="en-US" sz="1400" dirty="0"/>
              <a:t> </a:t>
            </a:r>
            <a:r>
              <a:rPr lang="en-US" sz="1400" dirty="0" err="1"/>
              <a:t>слова</a:t>
            </a:r>
            <a:r>
              <a:rPr lang="en-US" sz="1400" dirty="0"/>
              <a:t>. </a:t>
            </a:r>
            <a:r>
              <a:rPr lang="en-US" sz="1400" dirty="0" err="1"/>
              <a:t>Эта</a:t>
            </a:r>
            <a:r>
              <a:rPr lang="en-US" sz="1400" dirty="0"/>
              <a:t> </a:t>
            </a:r>
            <a:r>
              <a:rPr lang="en-US" sz="1400" dirty="0" err="1"/>
              <a:t>проблема</a:t>
            </a:r>
            <a:r>
              <a:rPr lang="en-US" sz="1400" dirty="0"/>
              <a:t> </a:t>
            </a:r>
            <a:r>
              <a:rPr lang="en-US" sz="1400" dirty="0" err="1"/>
              <a:t>находит</a:t>
            </a:r>
            <a:r>
              <a:rPr lang="en-US" sz="1400" dirty="0"/>
              <a:t> </a:t>
            </a:r>
            <a:r>
              <a:rPr lang="en-US" sz="1400" dirty="0" err="1"/>
              <a:t>сво</a:t>
            </a:r>
            <a:r>
              <a:rPr lang="ru-RU" sz="1400" dirty="0"/>
              <a:t>ё</a:t>
            </a:r>
            <a:r>
              <a:rPr lang="en-US" sz="1400" dirty="0"/>
              <a:t> </a:t>
            </a:r>
            <a:r>
              <a:rPr lang="en-US" sz="1400" dirty="0" err="1"/>
              <a:t>решение</a:t>
            </a:r>
            <a:r>
              <a:rPr lang="en-US" sz="1400" dirty="0"/>
              <a:t> </a:t>
            </a:r>
            <a:r>
              <a:rPr lang="en-US" sz="1400" dirty="0" err="1"/>
              <a:t>только</a:t>
            </a:r>
            <a:r>
              <a:rPr lang="en-US" sz="1400" dirty="0"/>
              <a:t> в </a:t>
            </a:r>
            <a:r>
              <a:rPr lang="en-US" sz="1400" dirty="0" err="1"/>
              <a:t>комплексном</a:t>
            </a:r>
            <a:r>
              <a:rPr lang="en-US" sz="1400" dirty="0"/>
              <a:t> </a:t>
            </a:r>
            <a:r>
              <a:rPr lang="en-US" sz="1400" dirty="0" err="1"/>
              <a:t>подходе</a:t>
            </a:r>
            <a:r>
              <a:rPr lang="en-US" sz="1400" dirty="0"/>
              <a:t> к </a:t>
            </a:r>
            <a:r>
              <a:rPr lang="en-US" sz="1400" dirty="0" err="1"/>
              <a:t>изучению</a:t>
            </a:r>
            <a:r>
              <a:rPr lang="en-US" sz="1400" dirty="0"/>
              <a:t> </a:t>
            </a:r>
            <a:r>
              <a:rPr lang="en-US" sz="1400" dirty="0" err="1"/>
              <a:t>русской</a:t>
            </a:r>
            <a:r>
              <a:rPr lang="en-US" sz="1400" dirty="0"/>
              <a:t> </a:t>
            </a:r>
            <a:r>
              <a:rPr lang="en-US" sz="1400" dirty="0" err="1"/>
              <a:t>народной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. </a:t>
            </a:r>
            <a:r>
              <a:rPr lang="en-US" sz="1400" dirty="0" err="1"/>
              <a:t>Идея</a:t>
            </a:r>
            <a:r>
              <a:rPr lang="en-US" sz="1400" dirty="0"/>
              <a:t> </a:t>
            </a:r>
            <a:r>
              <a:rPr lang="en-US" sz="1400" dirty="0" err="1"/>
              <a:t>комплексного</a:t>
            </a:r>
            <a:r>
              <a:rPr lang="en-US" sz="1400" dirty="0"/>
              <a:t> </a:t>
            </a:r>
            <a:r>
              <a:rPr lang="en-US" sz="1400" dirty="0" err="1"/>
              <a:t>подхода</a:t>
            </a:r>
            <a:r>
              <a:rPr lang="en-US" sz="1400" dirty="0"/>
              <a:t> к </a:t>
            </a:r>
            <a:r>
              <a:rPr lang="en-US" sz="1400" dirty="0" err="1"/>
              <a:t>изучению</a:t>
            </a:r>
            <a:r>
              <a:rPr lang="en-US" sz="1400" dirty="0"/>
              <a:t> </a:t>
            </a:r>
            <a:r>
              <a:rPr lang="en-US" sz="1400" dirty="0" err="1"/>
              <a:t>волшебной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, </a:t>
            </a:r>
            <a:r>
              <a:rPr lang="en-US" sz="1400" dirty="0" err="1" smtClean="0"/>
              <a:t>принцип</a:t>
            </a:r>
            <a:r>
              <a:rPr lang="ru-RU" sz="1400" dirty="0" smtClean="0"/>
              <a:t>а</a:t>
            </a:r>
            <a:r>
              <a:rPr lang="en-US" sz="1400" dirty="0" smtClean="0"/>
              <a:t> </a:t>
            </a:r>
            <a:r>
              <a:rPr lang="en-US" sz="1400" dirty="0" err="1"/>
              <a:t>целостного</a:t>
            </a:r>
            <a:r>
              <a:rPr lang="en-US" sz="1400" dirty="0"/>
              <a:t> е</a:t>
            </a:r>
            <a:r>
              <a:rPr lang="ru-RU" sz="1400" dirty="0"/>
              <a:t>ё</a:t>
            </a:r>
            <a:r>
              <a:rPr lang="en-US" sz="1400" dirty="0"/>
              <a:t> </a:t>
            </a:r>
            <a:r>
              <a:rPr lang="en-US" sz="1400" dirty="0" err="1"/>
              <a:t>анализа</a:t>
            </a:r>
            <a:r>
              <a:rPr lang="en-US" sz="1400" dirty="0"/>
              <a:t> </a:t>
            </a:r>
            <a:r>
              <a:rPr lang="en-US" sz="1400" dirty="0" err="1"/>
              <a:t>пока</a:t>
            </a:r>
            <a:r>
              <a:rPr lang="en-US" sz="1400" dirty="0"/>
              <a:t> </a:t>
            </a:r>
            <a:r>
              <a:rPr lang="en-US" sz="1400" dirty="0" err="1"/>
              <a:t>ещ</a:t>
            </a:r>
            <a:r>
              <a:rPr lang="ru-RU" sz="1400" dirty="0"/>
              <a:t>ё</a:t>
            </a:r>
            <a:r>
              <a:rPr lang="en-US" sz="1400" dirty="0"/>
              <a:t> </a:t>
            </a:r>
            <a:r>
              <a:rPr lang="en-US" sz="1400" dirty="0" err="1"/>
              <a:t>не</a:t>
            </a:r>
            <a:r>
              <a:rPr lang="en-US" sz="1400" dirty="0"/>
              <a:t> </a:t>
            </a:r>
            <a:r>
              <a:rPr lang="en-US" sz="1400" dirty="0" err="1"/>
              <a:t>стали</a:t>
            </a:r>
            <a:r>
              <a:rPr lang="en-US" sz="1400" dirty="0"/>
              <a:t> </a:t>
            </a:r>
            <a:r>
              <a:rPr lang="en-US" sz="1400" dirty="0" err="1"/>
              <a:t>общепринятыми</a:t>
            </a:r>
            <a:r>
              <a:rPr lang="en-US" sz="1400" dirty="0"/>
              <a:t> в </a:t>
            </a:r>
            <a:r>
              <a:rPr lang="en-US" sz="1400" dirty="0" err="1"/>
              <a:t>методик</a:t>
            </a:r>
            <a:r>
              <a:rPr lang="ru-RU" sz="1400" dirty="0"/>
              <a:t>ах</a:t>
            </a:r>
            <a:r>
              <a:rPr lang="en-US" sz="1400" dirty="0"/>
              <a:t>. </a:t>
            </a:r>
            <a:endParaRPr lang="ru-RU" sz="1400" dirty="0"/>
          </a:p>
          <a:p>
            <a:pPr marL="1588" indent="174625" algn="just">
              <a:buNone/>
            </a:pPr>
            <a:endParaRPr lang="ru-RU" sz="1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47664"/>
            <a:ext cx="6038428" cy="15121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Приложение 2.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Дидактические игры </a:t>
            </a:r>
            <a:br>
              <a:rPr lang="ru-RU" sz="3600" dirty="0" smtClean="0"/>
            </a:br>
            <a:r>
              <a:rPr lang="ru-RU" sz="3600" dirty="0" smtClean="0"/>
              <a:t>по развитию словесного творчества.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3131840"/>
            <a:ext cx="6172200" cy="5760640"/>
          </a:xfrm>
        </p:spPr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Лото «Путешествие по русским народным сказкам»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«Расскажем сказку вместе»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«Волшебные очки»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«Сундучок со сказкой»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«Волшебная труба»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«Помоги Колобку» (1 вариант)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 «Помоги Колобку» (2 вариант)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 «Поиграем в Репку»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«Старая сказка на новый лад»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 Придумай необычное существо»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«Волшебное дерево»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«Кто пришёл на новогодний карнавал?» 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«Волшебные предметы из чудесного мешочка» 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«Придумай загадку о волшебном животном»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 «Нелепицы»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«Превращения»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«Как спастись от колдуна?»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«Придумай историю»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 «Бывает – не бывает» (1 вариант)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«Бывает – не бывает» (2 вариант)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«Пантомима» 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400" dirty="0" smtClean="0"/>
              <a:t>«Исправь ошибку»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827584"/>
            <a:ext cx="6172200" cy="158417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                                                           </a:t>
            </a:r>
            <a:r>
              <a:rPr lang="ru-RU" sz="2000" dirty="0" smtClean="0"/>
              <a:t>Приложение 3.</a:t>
            </a:r>
            <a:br>
              <a:rPr lang="ru-RU" sz="2000" dirty="0" smtClean="0"/>
            </a:br>
            <a:r>
              <a:rPr lang="ru-RU" sz="3600" dirty="0" smtClean="0"/>
              <a:t> Схемы-модели   сказок.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411760"/>
            <a:ext cx="6172200" cy="6354288"/>
          </a:xfrm>
        </p:spPr>
        <p:txBody>
          <a:bodyPr>
            <a:normAutofit/>
          </a:bodyPr>
          <a:lstStyle/>
          <a:p>
            <a:pPr marL="452628" indent="-342900">
              <a:buAutoNum type="arabicPeriod"/>
            </a:pPr>
            <a:r>
              <a:rPr lang="ru-RU" sz="1500" dirty="0" smtClean="0"/>
              <a:t>«Вершки и корешки» 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«Волк и семеро козлят» 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 «Гуси-лебеди»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</a:t>
            </a:r>
            <a:r>
              <a:rPr lang="ru-RU" sz="1500" dirty="0" err="1" smtClean="0"/>
              <a:t>Заюшкина</a:t>
            </a:r>
            <a:r>
              <a:rPr lang="ru-RU" sz="1500" dirty="0" smtClean="0"/>
              <a:t> избушка» 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«Зимовье зверей» 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 «Колобок»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«Курочка Ряба»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«Лисичка-сестричка и серый волк»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«Машенька и медведь»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«Петушок и бобовое зёрнышко»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«Петушок</a:t>
            </a:r>
            <a:r>
              <a:rPr lang="en-US" sz="1500" dirty="0" smtClean="0"/>
              <a:t> </a:t>
            </a:r>
            <a:r>
              <a:rPr lang="ru-RU" sz="1500" dirty="0" smtClean="0"/>
              <a:t>–</a:t>
            </a:r>
            <a:r>
              <a:rPr lang="en-US" sz="1500" dirty="0" smtClean="0"/>
              <a:t> </a:t>
            </a:r>
            <a:r>
              <a:rPr lang="ru-RU" sz="1500" dirty="0" smtClean="0"/>
              <a:t>золотой гребешок и </a:t>
            </a:r>
            <a:r>
              <a:rPr lang="ru-RU" sz="1500" dirty="0" err="1" smtClean="0"/>
              <a:t>жерновцы</a:t>
            </a:r>
            <a:r>
              <a:rPr lang="ru-RU" sz="1500" dirty="0" smtClean="0"/>
              <a:t>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«По щучьему велению»</a:t>
            </a:r>
          </a:p>
          <a:p>
            <a:pPr marL="452628" indent="-342900">
              <a:buAutoNum type="arabicPeriod"/>
            </a:pPr>
            <a:r>
              <a:rPr lang="ru-RU" sz="1500" dirty="0" smtClean="0"/>
              <a:t>«Пузырь, соломинка и лапоть»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500" dirty="0" smtClean="0"/>
              <a:t>«Репка» 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500" dirty="0" smtClean="0"/>
              <a:t>«Рукавичка»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500" dirty="0" smtClean="0"/>
              <a:t>«</a:t>
            </a:r>
            <a:r>
              <a:rPr lang="ru-RU" sz="1500" dirty="0" err="1" smtClean="0"/>
              <a:t>Снегурушка</a:t>
            </a:r>
            <a:r>
              <a:rPr lang="ru-RU" sz="1500" dirty="0" smtClean="0"/>
              <a:t> и лиса»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500" dirty="0" smtClean="0"/>
              <a:t> «Теремок»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500" dirty="0" smtClean="0"/>
              <a:t>«Три медведя»</a:t>
            </a:r>
          </a:p>
          <a:p>
            <a:pPr marL="452628" indent="-342900">
              <a:buFont typeface="Georgia"/>
              <a:buAutoNum type="arabicPeriod"/>
            </a:pPr>
            <a:r>
              <a:rPr lang="ru-RU" sz="1500" dirty="0" smtClean="0"/>
              <a:t>«У солнышка в гостях»</a:t>
            </a:r>
            <a:endParaRPr lang="en-US" sz="1500" dirty="0" smtClean="0"/>
          </a:p>
          <a:p>
            <a:pPr marL="452628" indent="-342900">
              <a:buFont typeface="Georgia"/>
              <a:buAutoNum type="arabicPeriod"/>
            </a:pPr>
            <a:r>
              <a:rPr lang="ru-RU" sz="1500" dirty="0" smtClean="0"/>
              <a:t>«У страха глаза велики»</a:t>
            </a:r>
          </a:p>
          <a:p>
            <a:pPr marL="452628" indent="-342900">
              <a:buFont typeface="Georgia"/>
              <a:buAutoNum type="arabicPeriod"/>
            </a:pPr>
            <a:endParaRPr lang="ru-RU" sz="2900" dirty="0" smtClean="0"/>
          </a:p>
          <a:p>
            <a:pPr marL="452628" indent="-342900">
              <a:buFont typeface="Georgia"/>
              <a:buAutoNum type="arabicPeriod"/>
            </a:pPr>
            <a:endParaRPr lang="ru-RU" sz="2900" dirty="0" smtClean="0"/>
          </a:p>
          <a:p>
            <a:pPr marL="452628" indent="-342900">
              <a:buFont typeface="Georgia"/>
              <a:buAutoNum type="arabicPeriod"/>
            </a:pPr>
            <a:endParaRPr lang="ru-RU" sz="2900" dirty="0" smtClean="0"/>
          </a:p>
          <a:p>
            <a:pPr marL="452628" indent="-342900">
              <a:buAutoNum type="arabicPeriod"/>
            </a:pPr>
            <a:endParaRPr lang="ru-RU" sz="2900" dirty="0" smtClean="0"/>
          </a:p>
          <a:p>
            <a:pPr marL="452628" indent="-342900">
              <a:buAutoNum type="arabicPeriod"/>
            </a:pPr>
            <a:endParaRPr lang="ru-RU" sz="2900" dirty="0" smtClean="0"/>
          </a:p>
          <a:p>
            <a:pPr marL="452628" indent="-342900">
              <a:buAutoNum type="arabicPeriod"/>
            </a:pPr>
            <a:endParaRPr lang="ru-RU" sz="29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26588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sz="1800" dirty="0" smtClean="0"/>
              <a:t>	</a:t>
            </a:r>
            <a:endParaRPr lang="ru-RU" sz="43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48680" y="1201847"/>
            <a:ext cx="576064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just"/>
            <a:r>
              <a:rPr lang="en-US" sz="1400" dirty="0" smtClean="0"/>
              <a:t>В </a:t>
            </a:r>
            <a:r>
              <a:rPr lang="en-US" sz="1400" dirty="0" err="1"/>
              <a:t>многочисленных</a:t>
            </a:r>
            <a:r>
              <a:rPr lang="en-US" sz="1400" dirty="0"/>
              <a:t> </a:t>
            </a:r>
            <a:r>
              <a:rPr lang="en-US" sz="1400" dirty="0" err="1"/>
              <a:t>публикациях</a:t>
            </a:r>
            <a:r>
              <a:rPr lang="en-US" sz="1400" dirty="0"/>
              <a:t> </a:t>
            </a:r>
            <a:r>
              <a:rPr lang="en-US" sz="1400" dirty="0" err="1"/>
              <a:t>мы</a:t>
            </a:r>
            <a:r>
              <a:rPr lang="en-US" sz="1400" dirty="0"/>
              <a:t> </a:t>
            </a:r>
            <a:r>
              <a:rPr lang="en-US" sz="1400" dirty="0" err="1"/>
              <a:t>находим</a:t>
            </a:r>
            <a:r>
              <a:rPr lang="en-US" sz="1400" dirty="0"/>
              <a:t> </a:t>
            </a:r>
            <a:r>
              <a:rPr lang="en-US" sz="1400" dirty="0" err="1"/>
              <a:t>отдельные</a:t>
            </a:r>
            <a:r>
              <a:rPr lang="en-US" sz="1400" dirty="0"/>
              <a:t> </a:t>
            </a:r>
            <a:r>
              <a:rPr lang="en-US" sz="1400" dirty="0" err="1"/>
              <a:t>интересные</a:t>
            </a:r>
            <a:r>
              <a:rPr lang="en-US" sz="1400" dirty="0"/>
              <a:t> </a:t>
            </a:r>
            <a:r>
              <a:rPr lang="en-US" sz="1400" dirty="0" err="1"/>
              <a:t>наблюдения</a:t>
            </a:r>
            <a:r>
              <a:rPr lang="en-US" sz="1400" dirty="0"/>
              <a:t>, </a:t>
            </a:r>
            <a:r>
              <a:rPr lang="en-US" sz="1400" dirty="0" err="1"/>
              <a:t>касающиеся</a:t>
            </a:r>
            <a:r>
              <a:rPr lang="en-US" sz="1400" dirty="0"/>
              <a:t> </a:t>
            </a:r>
            <a:r>
              <a:rPr lang="en-US" sz="1400" dirty="0" err="1"/>
              <a:t>образов</a:t>
            </a:r>
            <a:r>
              <a:rPr lang="en-US" sz="1400" dirty="0"/>
              <a:t> </a:t>
            </a:r>
            <a:r>
              <a:rPr lang="en-US" sz="1400" dirty="0" err="1"/>
              <a:t>героев</a:t>
            </a:r>
            <a:r>
              <a:rPr lang="en-US" sz="1400" dirty="0"/>
              <a:t>, </a:t>
            </a:r>
            <a:r>
              <a:rPr lang="en-US" sz="1400" dirty="0" err="1"/>
              <a:t>сюжета</a:t>
            </a:r>
            <a:r>
              <a:rPr lang="en-US" sz="1400" dirty="0"/>
              <a:t>, </a:t>
            </a:r>
            <a:r>
              <a:rPr lang="en-US" sz="1400" dirty="0" err="1"/>
              <a:t>языка</a:t>
            </a:r>
            <a:r>
              <a:rPr lang="en-US" sz="1400" dirty="0"/>
              <a:t> </a:t>
            </a:r>
            <a:r>
              <a:rPr lang="en-US" sz="1400" dirty="0" err="1"/>
              <a:t>волшебной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, </a:t>
            </a:r>
            <a:r>
              <a:rPr lang="en-US" sz="1400" dirty="0" err="1"/>
              <a:t>указания</a:t>
            </a:r>
            <a:r>
              <a:rPr lang="en-US" sz="1400" dirty="0"/>
              <a:t> </a:t>
            </a:r>
            <a:r>
              <a:rPr lang="en-US" sz="1400" dirty="0" err="1"/>
              <a:t>на</a:t>
            </a:r>
            <a:r>
              <a:rPr lang="en-US" sz="1400" dirty="0"/>
              <a:t> </a:t>
            </a:r>
            <a:r>
              <a:rPr lang="en-US" sz="1400" dirty="0" err="1"/>
              <a:t>эффективность</a:t>
            </a:r>
            <a:r>
              <a:rPr lang="en-US" sz="1400" dirty="0"/>
              <a:t> </a:t>
            </a:r>
            <a:r>
              <a:rPr lang="en-US" sz="1400" dirty="0" err="1"/>
              <a:t>применения</a:t>
            </a:r>
            <a:r>
              <a:rPr lang="en-US" sz="1400" dirty="0"/>
              <a:t> </a:t>
            </a:r>
            <a:r>
              <a:rPr lang="en-US" sz="1400" dirty="0" err="1"/>
              <a:t>тех</a:t>
            </a:r>
            <a:r>
              <a:rPr lang="en-US" sz="1400" dirty="0"/>
              <a:t> </a:t>
            </a:r>
            <a:r>
              <a:rPr lang="en-US" sz="1400" dirty="0" err="1"/>
              <a:t>или</a:t>
            </a:r>
            <a:r>
              <a:rPr lang="en-US" sz="1400" dirty="0"/>
              <a:t> </a:t>
            </a:r>
            <a:r>
              <a:rPr lang="en-US" sz="1400" dirty="0" err="1"/>
              <a:t>иных</a:t>
            </a:r>
            <a:r>
              <a:rPr lang="en-US" sz="1400" dirty="0"/>
              <a:t> </a:t>
            </a:r>
            <a:r>
              <a:rPr lang="en-US" sz="1400" dirty="0" err="1"/>
              <a:t>приемов</a:t>
            </a:r>
            <a:r>
              <a:rPr lang="en-US" sz="1400" dirty="0"/>
              <a:t> е</a:t>
            </a:r>
            <a:r>
              <a:rPr lang="ru-RU" sz="1400" dirty="0"/>
              <a:t>ё</a:t>
            </a:r>
            <a:r>
              <a:rPr lang="en-US" sz="1400" dirty="0"/>
              <a:t> </a:t>
            </a:r>
            <a:r>
              <a:rPr lang="en-US" sz="1400" dirty="0" err="1"/>
              <a:t>изучения</a:t>
            </a:r>
            <a:r>
              <a:rPr lang="en-US" sz="1400" dirty="0"/>
              <a:t>. </a:t>
            </a:r>
            <a:endParaRPr lang="ru-RU" sz="1400" dirty="0" smtClean="0"/>
          </a:p>
          <a:p>
            <a:pPr indent="176213" algn="just">
              <a:buNone/>
            </a:pPr>
            <a:r>
              <a:rPr lang="en-US" sz="1400" dirty="0" err="1" smtClean="0"/>
              <a:t>Однако</a:t>
            </a:r>
            <a:r>
              <a:rPr lang="en-US" sz="1400" dirty="0" smtClean="0"/>
              <a:t> </a:t>
            </a:r>
            <a:r>
              <a:rPr lang="en-US" sz="1400" dirty="0" err="1"/>
              <a:t>эти</a:t>
            </a:r>
            <a:r>
              <a:rPr lang="en-US" sz="1400" dirty="0"/>
              <a:t> </a:t>
            </a:r>
            <a:r>
              <a:rPr lang="en-US" sz="1400" dirty="0" err="1"/>
              <a:t>замечания</a:t>
            </a:r>
            <a:r>
              <a:rPr lang="en-US" sz="1400" dirty="0"/>
              <a:t> </a:t>
            </a:r>
            <a:r>
              <a:rPr lang="en-US" sz="1400" dirty="0" err="1"/>
              <a:t>остаются</a:t>
            </a:r>
            <a:r>
              <a:rPr lang="en-US" sz="1400" dirty="0"/>
              <a:t> </a:t>
            </a:r>
            <a:r>
              <a:rPr lang="en-US" sz="1400" dirty="0" err="1"/>
              <a:t>разрозненными</a:t>
            </a:r>
            <a:r>
              <a:rPr lang="en-US" sz="1400" dirty="0"/>
              <a:t> и, </a:t>
            </a:r>
            <a:r>
              <a:rPr lang="en-US" sz="1400" dirty="0" err="1"/>
              <a:t>не</a:t>
            </a:r>
            <a:r>
              <a:rPr lang="en-US" sz="1400" dirty="0"/>
              <a:t> </a:t>
            </a:r>
            <a:r>
              <a:rPr lang="en-US" sz="1400" dirty="0" err="1"/>
              <a:t>будучи</a:t>
            </a:r>
            <a:r>
              <a:rPr lang="en-US" sz="1400" dirty="0"/>
              <a:t> </a:t>
            </a:r>
            <a:r>
              <a:rPr lang="en-US" sz="1400" dirty="0" err="1"/>
              <a:t>сведены</a:t>
            </a:r>
            <a:r>
              <a:rPr lang="en-US" sz="1400" dirty="0"/>
              <a:t> в </a:t>
            </a:r>
            <a:r>
              <a:rPr lang="en-US" sz="1400" dirty="0" err="1"/>
              <a:t>систему</a:t>
            </a:r>
            <a:r>
              <a:rPr lang="en-US" sz="1400" dirty="0"/>
              <a:t>, </a:t>
            </a:r>
            <a:r>
              <a:rPr lang="en-US" sz="1400" dirty="0" err="1" smtClean="0"/>
              <a:t>не</a:t>
            </a:r>
            <a:r>
              <a:rPr lang="en-US" sz="1400" dirty="0" smtClean="0"/>
              <a:t> </a:t>
            </a:r>
            <a:r>
              <a:rPr lang="en-US" sz="1400" dirty="0" err="1" smtClean="0"/>
              <a:t>обеспечи</a:t>
            </a:r>
            <a:r>
              <a:rPr lang="ru-RU" sz="1400" dirty="0" err="1" smtClean="0"/>
              <a:t>вают</a:t>
            </a:r>
            <a:r>
              <a:rPr lang="en-US" sz="1400" dirty="0" smtClean="0"/>
              <a:t> </a:t>
            </a:r>
            <a:r>
              <a:rPr lang="en-US" sz="1400" dirty="0" err="1"/>
              <a:t>продуктивное</a:t>
            </a:r>
            <a:r>
              <a:rPr lang="en-US" sz="1400" dirty="0"/>
              <a:t> </a:t>
            </a:r>
            <a:r>
              <a:rPr lang="ru-RU" sz="1400" dirty="0"/>
              <a:t>развитие</a:t>
            </a:r>
            <a:r>
              <a:rPr lang="en-US" sz="1400" dirty="0"/>
              <a:t> </a:t>
            </a:r>
            <a:r>
              <a:rPr lang="en-US" sz="1400" dirty="0" err="1"/>
              <a:t>детей</a:t>
            </a:r>
            <a:r>
              <a:rPr lang="en-US" sz="1400" dirty="0"/>
              <a:t> к </a:t>
            </a:r>
            <a:r>
              <a:rPr lang="en-US" sz="1400" dirty="0" err="1"/>
              <a:t>постижению</a:t>
            </a:r>
            <a:r>
              <a:rPr lang="en-US" sz="1400" dirty="0"/>
              <a:t> </a:t>
            </a:r>
            <a:r>
              <a:rPr lang="en-US" sz="1400" dirty="0" err="1" smtClean="0"/>
              <a:t>глубоко</a:t>
            </a:r>
            <a:r>
              <a:rPr lang="ru-RU" sz="1400" dirty="0" err="1" smtClean="0"/>
              <a:t>го</a:t>
            </a:r>
            <a:r>
              <a:rPr lang="en-US" sz="1400" dirty="0" smtClean="0"/>
              <a:t> </a:t>
            </a:r>
            <a:r>
              <a:rPr lang="en-US" sz="1400" dirty="0" err="1"/>
              <a:t>метафорического</a:t>
            </a:r>
            <a:r>
              <a:rPr lang="en-US" sz="1400" dirty="0"/>
              <a:t> </a:t>
            </a:r>
            <a:r>
              <a:rPr lang="en-US" sz="1400" dirty="0" err="1"/>
              <a:t>смысла</a:t>
            </a:r>
            <a:r>
              <a:rPr lang="en-US" sz="1400" dirty="0"/>
              <a:t> </a:t>
            </a:r>
            <a:r>
              <a:rPr lang="ru-RU" sz="1400" dirty="0"/>
              <a:t>изучаемого</a:t>
            </a:r>
            <a:r>
              <a:rPr lang="en-US" sz="1400" dirty="0"/>
              <a:t> </a:t>
            </a:r>
            <a:r>
              <a:rPr lang="en-US" sz="1400" dirty="0" err="1"/>
              <a:t>текста</a:t>
            </a:r>
            <a:r>
              <a:rPr lang="en-US" sz="1400" dirty="0"/>
              <a:t>. </a:t>
            </a:r>
            <a:r>
              <a:rPr lang="ru-RU" sz="1400" dirty="0" smtClean="0"/>
              <a:t>Только ц</a:t>
            </a:r>
            <a:r>
              <a:rPr lang="en-US" sz="1400" dirty="0" err="1" smtClean="0"/>
              <a:t>елостный</a:t>
            </a:r>
            <a:r>
              <a:rPr lang="en-US" sz="1400" dirty="0" smtClean="0"/>
              <a:t> </a:t>
            </a:r>
            <a:r>
              <a:rPr lang="en-US" sz="1400" dirty="0" err="1"/>
              <a:t>анализ</a:t>
            </a:r>
            <a:r>
              <a:rPr lang="en-US" sz="1400" dirty="0"/>
              <a:t> </a:t>
            </a:r>
            <a:r>
              <a:rPr lang="en-US" sz="1400" dirty="0" err="1"/>
              <a:t>волшебных</a:t>
            </a:r>
            <a:r>
              <a:rPr lang="en-US" sz="1400" dirty="0"/>
              <a:t> </a:t>
            </a:r>
            <a:r>
              <a:rPr lang="en-US" sz="1400" dirty="0" err="1"/>
              <a:t>сказок</a:t>
            </a:r>
            <a:r>
              <a:rPr lang="en-US" sz="1400" dirty="0"/>
              <a:t> </a:t>
            </a:r>
            <a:r>
              <a:rPr lang="en-US" sz="1400" dirty="0" err="1"/>
              <a:t>позволяет</a:t>
            </a:r>
            <a:r>
              <a:rPr lang="en-US" sz="1400" dirty="0"/>
              <a:t> </a:t>
            </a:r>
            <a:r>
              <a:rPr lang="en-US" sz="1400" dirty="0" err="1"/>
              <a:t>рассматривать</a:t>
            </a:r>
            <a:r>
              <a:rPr lang="en-US" sz="1400" dirty="0"/>
              <a:t> </a:t>
            </a:r>
            <a:r>
              <a:rPr lang="en-US" sz="1400" dirty="0" err="1"/>
              <a:t>все</a:t>
            </a:r>
            <a:r>
              <a:rPr lang="en-US" sz="1400" dirty="0"/>
              <a:t> </a:t>
            </a:r>
            <a:r>
              <a:rPr lang="en-US" sz="1400" dirty="0" err="1"/>
              <a:t>нюансы</a:t>
            </a:r>
            <a:r>
              <a:rPr lang="en-US" sz="1400" dirty="0"/>
              <a:t> </a:t>
            </a:r>
            <a:r>
              <a:rPr lang="en-US" sz="1400" dirty="0" err="1"/>
              <a:t>художественной</a:t>
            </a:r>
            <a:r>
              <a:rPr lang="en-US" sz="1400" dirty="0"/>
              <a:t> </a:t>
            </a:r>
            <a:r>
              <a:rPr lang="en-US" sz="1400" dirty="0" err="1"/>
              <a:t>структуры</a:t>
            </a:r>
            <a:r>
              <a:rPr lang="en-US" sz="1400" dirty="0"/>
              <a:t> в </a:t>
            </a:r>
            <a:r>
              <a:rPr lang="en-US" sz="1400" dirty="0" err="1"/>
              <a:t>тесной</a:t>
            </a:r>
            <a:r>
              <a:rPr lang="en-US" sz="1400" dirty="0"/>
              <a:t> </a:t>
            </a:r>
            <a:r>
              <a:rPr lang="en-US" sz="1400" dirty="0" err="1"/>
              <a:t>связи</a:t>
            </a:r>
            <a:r>
              <a:rPr lang="en-US" sz="1400" dirty="0"/>
              <a:t> с </a:t>
            </a:r>
            <a:r>
              <a:rPr lang="en-US" sz="1400" dirty="0" err="1"/>
              <a:t>содержанием</a:t>
            </a:r>
            <a:r>
              <a:rPr lang="en-US" sz="1400" dirty="0"/>
              <a:t> </a:t>
            </a:r>
            <a:r>
              <a:rPr lang="en-US" sz="1400" dirty="0" err="1"/>
              <a:t>произведения</a:t>
            </a:r>
            <a:r>
              <a:rPr lang="en-US" sz="1400" dirty="0"/>
              <a:t> и </a:t>
            </a:r>
            <a:r>
              <a:rPr lang="en-US" sz="1400" dirty="0" err="1"/>
              <a:t>тем</a:t>
            </a:r>
            <a:r>
              <a:rPr lang="en-US" sz="1400" dirty="0"/>
              <a:t> </a:t>
            </a:r>
            <a:r>
              <a:rPr lang="en-US" sz="1400" dirty="0" err="1"/>
              <a:t>самым</a:t>
            </a:r>
            <a:r>
              <a:rPr lang="en-US" sz="1400" dirty="0"/>
              <a:t> </a:t>
            </a:r>
            <a:r>
              <a:rPr lang="ru-RU" sz="1400" dirty="0" smtClean="0"/>
              <a:t>будет </a:t>
            </a:r>
            <a:r>
              <a:rPr lang="en-US" sz="1400" dirty="0" err="1" smtClean="0"/>
              <a:t>способств</a:t>
            </a:r>
            <a:r>
              <a:rPr lang="ru-RU" sz="1400" dirty="0" err="1" smtClean="0"/>
              <a:t>овать</a:t>
            </a:r>
            <a:r>
              <a:rPr lang="en-US" sz="1400" dirty="0" smtClean="0"/>
              <a:t> </a:t>
            </a:r>
            <a:r>
              <a:rPr lang="en-US" sz="1400" dirty="0" err="1"/>
              <a:t>более</a:t>
            </a:r>
            <a:r>
              <a:rPr lang="en-US" sz="1400" dirty="0"/>
              <a:t> </a:t>
            </a:r>
            <a:r>
              <a:rPr lang="en-US" sz="1400" dirty="0" err="1"/>
              <a:t>высокому</a:t>
            </a:r>
            <a:r>
              <a:rPr lang="en-US" sz="1400" dirty="0"/>
              <a:t> </a:t>
            </a:r>
            <a:r>
              <a:rPr lang="en-US" sz="1400" dirty="0" err="1"/>
              <a:t>уровню</a:t>
            </a:r>
            <a:r>
              <a:rPr lang="en-US" sz="1400" dirty="0"/>
              <a:t> </a:t>
            </a:r>
            <a:r>
              <a:rPr lang="en-US" sz="1400" dirty="0" err="1"/>
              <a:t>понимания</a:t>
            </a:r>
            <a:r>
              <a:rPr lang="en-US" sz="1400" dirty="0"/>
              <a:t> </a:t>
            </a:r>
            <a:r>
              <a:rPr lang="en-US" sz="1400" dirty="0" err="1"/>
              <a:t>его</a:t>
            </a:r>
            <a:r>
              <a:rPr lang="en-US" sz="1400" dirty="0"/>
              <a:t> </a:t>
            </a:r>
            <a:r>
              <a:rPr lang="en-US" sz="1400" dirty="0" err="1"/>
              <a:t>идейного</a:t>
            </a:r>
            <a:r>
              <a:rPr lang="en-US" sz="1400" dirty="0"/>
              <a:t> </a:t>
            </a:r>
            <a:r>
              <a:rPr lang="en-US" sz="1400" dirty="0" err="1"/>
              <a:t>содержания</a:t>
            </a:r>
            <a:r>
              <a:rPr lang="en-US" sz="1400" dirty="0"/>
              <a:t>, </a:t>
            </a:r>
            <a:r>
              <a:rPr lang="en-US" sz="1400" dirty="0" err="1"/>
              <a:t>изобразительных</a:t>
            </a:r>
            <a:r>
              <a:rPr lang="en-US" sz="1400" dirty="0"/>
              <a:t> </a:t>
            </a:r>
            <a:r>
              <a:rPr lang="en-US" sz="1400" dirty="0" err="1"/>
              <a:t>особенностей</a:t>
            </a:r>
            <a:r>
              <a:rPr lang="en-US" sz="1400" dirty="0"/>
              <a:t> и </a:t>
            </a:r>
            <a:r>
              <a:rPr lang="en-US" sz="1400" dirty="0" err="1"/>
              <a:t>художественных</a:t>
            </a:r>
            <a:r>
              <a:rPr lang="en-US" sz="1400" dirty="0"/>
              <a:t> </a:t>
            </a:r>
            <a:r>
              <a:rPr lang="en-US" sz="1400" dirty="0" err="1"/>
              <a:t>достоинств</a:t>
            </a:r>
            <a:r>
              <a:rPr lang="en-US" sz="1400" dirty="0"/>
              <a:t>. </a:t>
            </a:r>
            <a:endParaRPr lang="ru-RU" sz="1400" dirty="0" smtClean="0"/>
          </a:p>
          <a:p>
            <a:pPr indent="265113" algn="just"/>
            <a:r>
              <a:rPr lang="en-US" sz="1400" dirty="0" err="1"/>
              <a:t>Работа</a:t>
            </a:r>
            <a:r>
              <a:rPr lang="en-US" sz="1400" dirty="0"/>
              <a:t> в </a:t>
            </a:r>
            <a:r>
              <a:rPr lang="en-US" sz="1400" dirty="0" err="1"/>
              <a:t>данном</a:t>
            </a:r>
            <a:r>
              <a:rPr lang="en-US" sz="1400" dirty="0"/>
              <a:t> </a:t>
            </a:r>
            <a:r>
              <a:rPr lang="en-US" sz="1400" dirty="0" err="1"/>
              <a:t>направлении</a:t>
            </a:r>
            <a:r>
              <a:rPr lang="ru-RU" sz="1400" dirty="0"/>
              <a:t> </a:t>
            </a:r>
            <a:r>
              <a:rPr lang="en-US" sz="1400" dirty="0" err="1" smtClean="0"/>
              <a:t>сост</a:t>
            </a:r>
            <a:r>
              <a:rPr lang="ru-RU" sz="1400" dirty="0" err="1" smtClean="0"/>
              <a:t>оит</a:t>
            </a:r>
            <a:r>
              <a:rPr lang="en-US" sz="1400" dirty="0" smtClean="0"/>
              <a:t> </a:t>
            </a:r>
            <a:r>
              <a:rPr lang="en-US" sz="1400" dirty="0" err="1"/>
              <a:t>из</a:t>
            </a:r>
            <a:r>
              <a:rPr lang="en-US" sz="1400" dirty="0"/>
              <a:t> </a:t>
            </a:r>
            <a:r>
              <a:rPr lang="en-US" sz="1400" dirty="0" err="1"/>
              <a:t>нескольких</a:t>
            </a:r>
            <a:r>
              <a:rPr lang="en-US" sz="1400" dirty="0"/>
              <a:t> </a:t>
            </a:r>
            <a:r>
              <a:rPr lang="en-US" sz="1400" dirty="0" err="1"/>
              <a:t>этапов</a:t>
            </a:r>
            <a:r>
              <a:rPr lang="en-US" sz="1400" dirty="0"/>
              <a:t>: </a:t>
            </a:r>
            <a:endParaRPr lang="ru-RU" sz="1400" dirty="0"/>
          </a:p>
          <a:p>
            <a:pPr algn="just">
              <a:buNone/>
            </a:pPr>
            <a:r>
              <a:rPr lang="en-US" sz="1400" dirty="0"/>
              <a:t>• </a:t>
            </a:r>
            <a:r>
              <a:rPr lang="en-US" sz="1400" dirty="0" err="1"/>
              <a:t>содержательный</a:t>
            </a:r>
            <a:r>
              <a:rPr lang="en-US" sz="1400" dirty="0"/>
              <a:t> </a:t>
            </a:r>
            <a:r>
              <a:rPr lang="en-US" sz="1400" dirty="0" err="1"/>
              <a:t>анализ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; </a:t>
            </a:r>
            <a:r>
              <a:rPr lang="en-US" sz="1400" dirty="0" err="1"/>
              <a:t>выделение</a:t>
            </a:r>
            <a:r>
              <a:rPr lang="en-US" sz="1400" dirty="0"/>
              <a:t> </a:t>
            </a:r>
            <a:r>
              <a:rPr lang="en-US" sz="1400" dirty="0" err="1"/>
              <a:t>основных</a:t>
            </a:r>
            <a:r>
              <a:rPr lang="en-US" sz="1400" dirty="0"/>
              <a:t> </a:t>
            </a:r>
            <a:r>
              <a:rPr lang="en-US" sz="1400" dirty="0" err="1"/>
              <a:t>сказочных</a:t>
            </a:r>
            <a:r>
              <a:rPr lang="en-US" sz="1400" dirty="0"/>
              <a:t> </a:t>
            </a:r>
            <a:r>
              <a:rPr lang="en-US" sz="1400" dirty="0" err="1"/>
              <a:t>персонажей</a:t>
            </a:r>
            <a:r>
              <a:rPr lang="en-US" sz="1400" dirty="0"/>
              <a:t>, </a:t>
            </a:r>
            <a:r>
              <a:rPr lang="en-US" sz="1400" dirty="0" err="1"/>
              <a:t>определение</a:t>
            </a:r>
            <a:r>
              <a:rPr lang="en-US" sz="1400" dirty="0"/>
              <a:t> черт </a:t>
            </a:r>
            <a:r>
              <a:rPr lang="en-US" sz="1400" dirty="0" err="1"/>
              <a:t>их</a:t>
            </a:r>
            <a:r>
              <a:rPr lang="en-US" sz="1400" dirty="0"/>
              <a:t> </a:t>
            </a:r>
            <a:r>
              <a:rPr lang="en-US" sz="1400" dirty="0" err="1"/>
              <a:t>характера</a:t>
            </a:r>
            <a:r>
              <a:rPr lang="en-US" sz="1400" dirty="0"/>
              <a:t> и </a:t>
            </a:r>
            <a:r>
              <a:rPr lang="en-US" sz="1400" dirty="0" err="1"/>
              <a:t>составление</a:t>
            </a:r>
            <a:r>
              <a:rPr lang="en-US" sz="1400" dirty="0"/>
              <a:t> </a:t>
            </a:r>
            <a:r>
              <a:rPr lang="en-US" sz="1400" dirty="0" err="1"/>
              <a:t>их</a:t>
            </a:r>
            <a:r>
              <a:rPr lang="en-US" sz="1400" dirty="0"/>
              <a:t> </a:t>
            </a:r>
            <a:r>
              <a:rPr lang="en-US" sz="1400" dirty="0" err="1"/>
              <a:t>оценочной</a:t>
            </a:r>
            <a:r>
              <a:rPr lang="en-US" sz="1400" dirty="0"/>
              <a:t> </a:t>
            </a:r>
            <a:r>
              <a:rPr lang="en-US" sz="1400" dirty="0" err="1"/>
              <a:t>характеристики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algn="just">
              <a:buNone/>
            </a:pPr>
            <a:r>
              <a:rPr lang="en-US" sz="1400" dirty="0" err="1"/>
              <a:t>определение</a:t>
            </a:r>
            <a:r>
              <a:rPr lang="en-US" sz="1400" dirty="0"/>
              <a:t> </a:t>
            </a:r>
            <a:r>
              <a:rPr lang="en-US" sz="1400" dirty="0" err="1"/>
              <a:t>типов</a:t>
            </a:r>
            <a:r>
              <a:rPr lang="en-US" sz="1400" dirty="0"/>
              <a:t> </a:t>
            </a:r>
            <a:r>
              <a:rPr lang="en-US" sz="1400" dirty="0" err="1"/>
              <a:t>персонажей</a:t>
            </a:r>
            <a:r>
              <a:rPr lang="en-US" sz="1400" dirty="0"/>
              <a:t> </a:t>
            </a:r>
            <a:r>
              <a:rPr lang="en-US" sz="1400" dirty="0" err="1"/>
              <a:t>по</a:t>
            </a:r>
            <a:r>
              <a:rPr lang="en-US" sz="1400" dirty="0"/>
              <a:t> </a:t>
            </a:r>
            <a:r>
              <a:rPr lang="en-US" sz="1400" dirty="0" err="1"/>
              <a:t>роли</a:t>
            </a:r>
            <a:r>
              <a:rPr lang="en-US" sz="1400" dirty="0"/>
              <a:t>, </a:t>
            </a:r>
            <a:r>
              <a:rPr lang="en-US" sz="1400" dirty="0" err="1"/>
              <a:t>которую</a:t>
            </a:r>
            <a:r>
              <a:rPr lang="en-US" sz="1400" dirty="0"/>
              <a:t> </a:t>
            </a:r>
            <a:r>
              <a:rPr lang="en-US" sz="1400" dirty="0" err="1"/>
              <a:t>они</a:t>
            </a:r>
            <a:r>
              <a:rPr lang="en-US" sz="1400" dirty="0"/>
              <a:t> </a:t>
            </a:r>
            <a:r>
              <a:rPr lang="en-US" sz="1400" dirty="0" err="1"/>
              <a:t>играют</a:t>
            </a:r>
            <a:r>
              <a:rPr lang="en-US" sz="1400" dirty="0"/>
              <a:t> в </a:t>
            </a:r>
            <a:r>
              <a:rPr lang="en-US" sz="1400" dirty="0" err="1"/>
              <a:t>сказке</a:t>
            </a:r>
            <a:r>
              <a:rPr lang="en-US" sz="1400" dirty="0"/>
              <a:t>, и </a:t>
            </a:r>
            <a:r>
              <a:rPr lang="en-US" sz="1400" dirty="0" err="1"/>
              <a:t>их</a:t>
            </a:r>
            <a:r>
              <a:rPr lang="en-US" sz="1400" dirty="0"/>
              <a:t> </a:t>
            </a:r>
            <a:r>
              <a:rPr lang="en-US" sz="1400" dirty="0" err="1"/>
              <a:t>особенностям</a:t>
            </a:r>
            <a:r>
              <a:rPr lang="en-US" sz="1400" dirty="0"/>
              <a:t>; </a:t>
            </a:r>
            <a:r>
              <a:rPr lang="en-US" sz="1400" dirty="0" err="1"/>
              <a:t>создание</a:t>
            </a:r>
            <a:r>
              <a:rPr lang="en-US" sz="1400" dirty="0"/>
              <a:t> </a:t>
            </a:r>
            <a:r>
              <a:rPr lang="en-US" sz="1400" dirty="0" err="1"/>
              <a:t>их</a:t>
            </a:r>
            <a:r>
              <a:rPr lang="en-US" sz="1400" dirty="0"/>
              <a:t> </a:t>
            </a:r>
            <a:r>
              <a:rPr lang="en-US" sz="1400" dirty="0" err="1"/>
              <a:t>словесного</a:t>
            </a:r>
            <a:r>
              <a:rPr lang="en-US" sz="1400" dirty="0"/>
              <a:t> </a:t>
            </a:r>
            <a:r>
              <a:rPr lang="en-US" sz="1400" dirty="0" err="1"/>
              <a:t>портрета</a:t>
            </a:r>
            <a:r>
              <a:rPr lang="en-US" sz="1400" dirty="0"/>
              <a:t> (с </a:t>
            </a:r>
            <a:r>
              <a:rPr lang="en-US" sz="1400" dirty="0" err="1"/>
              <a:t>учетом</a:t>
            </a:r>
            <a:r>
              <a:rPr lang="en-US" sz="1400" dirty="0"/>
              <a:t> </a:t>
            </a:r>
            <a:r>
              <a:rPr lang="en-US" sz="1400" dirty="0" err="1"/>
              <a:t>содержания</a:t>
            </a:r>
            <a:r>
              <a:rPr lang="en-US" sz="1400" dirty="0"/>
              <a:t> и </a:t>
            </a:r>
            <a:r>
              <a:rPr lang="en-US" sz="1400" dirty="0" err="1"/>
              <a:t>функции</a:t>
            </a:r>
            <a:r>
              <a:rPr lang="en-US" sz="1400" dirty="0"/>
              <a:t> </a:t>
            </a:r>
            <a:r>
              <a:rPr lang="en-US" sz="1400" dirty="0" err="1"/>
              <a:t>образов-деталей</a:t>
            </a:r>
            <a:r>
              <a:rPr lang="en-US" sz="1400" dirty="0"/>
              <a:t> – </a:t>
            </a:r>
            <a:r>
              <a:rPr lang="en-US" sz="1400" dirty="0" err="1"/>
              <a:t>портретных</a:t>
            </a:r>
            <a:r>
              <a:rPr lang="en-US" sz="1400" dirty="0"/>
              <a:t> </a:t>
            </a:r>
            <a:r>
              <a:rPr lang="en-US" sz="1400" dirty="0" err="1"/>
              <a:t>подробностей</a:t>
            </a:r>
            <a:r>
              <a:rPr lang="en-US" sz="1400" dirty="0"/>
              <a:t>, </a:t>
            </a:r>
            <a:r>
              <a:rPr lang="en-US" sz="1400" dirty="0" err="1"/>
              <a:t>пейзажных</a:t>
            </a:r>
            <a:r>
              <a:rPr lang="en-US" sz="1400" dirty="0"/>
              <a:t> </a:t>
            </a:r>
            <a:r>
              <a:rPr lang="en-US" sz="1400" dirty="0" err="1"/>
              <a:t>зарисовок</a:t>
            </a:r>
            <a:r>
              <a:rPr lang="en-US" sz="1400" dirty="0"/>
              <a:t>, </a:t>
            </a:r>
            <a:r>
              <a:rPr lang="en-US" sz="1400" dirty="0" err="1"/>
              <a:t>предметного</a:t>
            </a:r>
            <a:r>
              <a:rPr lang="en-US" sz="1400" dirty="0"/>
              <a:t> </a:t>
            </a:r>
            <a:r>
              <a:rPr lang="en-US" sz="1400" dirty="0" err="1"/>
              <a:t>мира</a:t>
            </a:r>
            <a:r>
              <a:rPr lang="en-US" sz="1400" dirty="0"/>
              <a:t> и </a:t>
            </a:r>
            <a:r>
              <a:rPr lang="en-US" sz="1400" dirty="0" err="1"/>
              <a:t>пр</a:t>
            </a:r>
            <a:r>
              <a:rPr lang="en-US" sz="1400" dirty="0"/>
              <a:t>.); </a:t>
            </a:r>
            <a:endParaRPr lang="ru-RU" sz="1400" dirty="0"/>
          </a:p>
          <a:p>
            <a:pPr algn="just">
              <a:buNone/>
            </a:pPr>
            <a:r>
              <a:rPr lang="en-US" sz="1400" dirty="0"/>
              <a:t>• </a:t>
            </a:r>
            <a:r>
              <a:rPr lang="en-US" sz="1400" dirty="0" err="1"/>
              <a:t>обобщение</a:t>
            </a:r>
            <a:r>
              <a:rPr lang="en-US" sz="1400" dirty="0"/>
              <a:t> </a:t>
            </a:r>
            <a:r>
              <a:rPr lang="en-US" sz="1400" dirty="0" err="1"/>
              <a:t>подобранного</a:t>
            </a:r>
            <a:r>
              <a:rPr lang="en-US" sz="1400" dirty="0"/>
              <a:t> </a:t>
            </a:r>
            <a:r>
              <a:rPr lang="en-US" sz="1400" dirty="0" err="1"/>
              <a:t>материала</a:t>
            </a:r>
            <a:r>
              <a:rPr lang="en-US" sz="1400" dirty="0"/>
              <a:t> о </a:t>
            </a:r>
            <a:r>
              <a:rPr lang="en-US" sz="1400" dirty="0" err="1"/>
              <a:t>главных</a:t>
            </a:r>
            <a:r>
              <a:rPr lang="en-US" sz="1400" dirty="0"/>
              <a:t> </a:t>
            </a:r>
            <a:r>
              <a:rPr lang="en-US" sz="1400" dirty="0" err="1"/>
              <a:t>героях</a:t>
            </a:r>
            <a:r>
              <a:rPr lang="en-US" sz="1400" dirty="0"/>
              <a:t>, </a:t>
            </a:r>
            <a:r>
              <a:rPr lang="en-US" sz="1400" dirty="0" err="1"/>
              <a:t>составление</a:t>
            </a:r>
            <a:r>
              <a:rPr lang="en-US" sz="1400" dirty="0"/>
              <a:t> </a:t>
            </a:r>
            <a:r>
              <a:rPr lang="en-US" sz="1400" dirty="0" err="1"/>
              <a:t>их</a:t>
            </a:r>
            <a:r>
              <a:rPr lang="en-US" sz="1400" dirty="0"/>
              <a:t> </a:t>
            </a:r>
            <a:r>
              <a:rPr lang="en-US" sz="1400" dirty="0" err="1"/>
              <a:t>полной</a:t>
            </a:r>
            <a:r>
              <a:rPr lang="en-US" sz="1400" dirty="0"/>
              <a:t> </a:t>
            </a:r>
            <a:r>
              <a:rPr lang="en-US" sz="1400" dirty="0" err="1"/>
              <a:t>характеристики</a:t>
            </a:r>
            <a:r>
              <a:rPr lang="en-US" sz="1400" dirty="0"/>
              <a:t>; </a:t>
            </a:r>
            <a:r>
              <a:rPr lang="en-US" sz="1400" dirty="0" err="1"/>
              <a:t>нахождение</a:t>
            </a:r>
            <a:r>
              <a:rPr lang="en-US" sz="1400" dirty="0"/>
              <a:t> </a:t>
            </a:r>
            <a:r>
              <a:rPr lang="en-US" sz="1400" dirty="0" err="1"/>
              <a:t>значимых</a:t>
            </a:r>
            <a:r>
              <a:rPr lang="en-US" sz="1400" dirty="0"/>
              <a:t> </a:t>
            </a:r>
            <a:r>
              <a:rPr lang="en-US" sz="1400" dirty="0" err="1"/>
              <a:t>связей</a:t>
            </a:r>
            <a:r>
              <a:rPr lang="en-US" sz="1400" dirty="0"/>
              <a:t> </a:t>
            </a:r>
            <a:r>
              <a:rPr lang="en-US" sz="1400" dirty="0" err="1"/>
              <a:t>между</a:t>
            </a:r>
            <a:r>
              <a:rPr lang="en-US" sz="1400" dirty="0"/>
              <a:t> </a:t>
            </a:r>
            <a:r>
              <a:rPr lang="en-US" sz="1400" dirty="0" err="1"/>
              <a:t>образами</a:t>
            </a:r>
            <a:r>
              <a:rPr lang="en-US" sz="1400" dirty="0"/>
              <a:t> в </a:t>
            </a:r>
            <a:r>
              <a:rPr lang="en-US" sz="1400" dirty="0" err="1"/>
              <a:t>сюжете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; </a:t>
            </a:r>
            <a:endParaRPr lang="ru-RU" sz="1400" dirty="0"/>
          </a:p>
          <a:p>
            <a:pPr algn="just">
              <a:buNone/>
            </a:pPr>
            <a:r>
              <a:rPr lang="en-US" sz="1400" dirty="0"/>
              <a:t>• </a:t>
            </a:r>
            <a:r>
              <a:rPr lang="en-US" sz="1400" dirty="0" err="1"/>
              <a:t>определение</a:t>
            </a:r>
            <a:r>
              <a:rPr lang="en-US" sz="1400" dirty="0"/>
              <a:t> </a:t>
            </a:r>
            <a:r>
              <a:rPr lang="en-US" sz="1400" dirty="0" err="1"/>
              <a:t>специфики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 </a:t>
            </a:r>
            <a:r>
              <a:rPr lang="en-US" sz="1400" dirty="0" err="1"/>
              <a:t>через</a:t>
            </a:r>
            <a:r>
              <a:rPr lang="en-US" sz="1400" dirty="0"/>
              <a:t> </a:t>
            </a:r>
            <a:r>
              <a:rPr lang="en-US" sz="1400" dirty="0" err="1"/>
              <a:t>особенности</a:t>
            </a:r>
            <a:r>
              <a:rPr lang="en-US" sz="1400" dirty="0"/>
              <a:t> </a:t>
            </a:r>
            <a:r>
              <a:rPr lang="en-US" sz="1400" dirty="0" err="1"/>
              <a:t>ее</a:t>
            </a:r>
            <a:r>
              <a:rPr lang="en-US" sz="1400" dirty="0"/>
              <a:t> </a:t>
            </a:r>
            <a:r>
              <a:rPr lang="en-US" sz="1400" dirty="0" err="1"/>
              <a:t>системы</a:t>
            </a:r>
            <a:r>
              <a:rPr lang="en-US" sz="1400" dirty="0"/>
              <a:t> </a:t>
            </a:r>
            <a:r>
              <a:rPr lang="en-US" sz="1400" dirty="0" err="1"/>
              <a:t>образов</a:t>
            </a:r>
            <a:r>
              <a:rPr lang="en-US" sz="1400" dirty="0"/>
              <a:t>. </a:t>
            </a:r>
            <a:endParaRPr lang="ru-RU" sz="1400" dirty="0"/>
          </a:p>
          <a:p>
            <a:pPr indent="176213" algn="just"/>
            <a:r>
              <a:rPr lang="en-US" sz="1400" dirty="0" err="1"/>
              <a:t>При</a:t>
            </a:r>
            <a:r>
              <a:rPr lang="en-US" sz="1400" dirty="0"/>
              <a:t> </a:t>
            </a:r>
            <a:r>
              <a:rPr lang="en-US" sz="1400" dirty="0" err="1"/>
              <a:t>работе</a:t>
            </a:r>
            <a:r>
              <a:rPr lang="en-US" sz="1400" dirty="0"/>
              <a:t> с </a:t>
            </a:r>
            <a:r>
              <a:rPr lang="en-US" sz="1400" dirty="0" err="1"/>
              <a:t>системой</a:t>
            </a:r>
            <a:r>
              <a:rPr lang="en-US" sz="1400" dirty="0"/>
              <a:t> </a:t>
            </a:r>
            <a:r>
              <a:rPr lang="en-US" sz="1400" dirty="0" err="1"/>
              <a:t>образов</a:t>
            </a:r>
            <a:r>
              <a:rPr lang="en-US" sz="1400" dirty="0"/>
              <a:t> </a:t>
            </a:r>
            <a:r>
              <a:rPr lang="en-US" sz="1400" dirty="0" err="1"/>
              <a:t>необходимо</a:t>
            </a:r>
            <a:r>
              <a:rPr lang="en-US" sz="1400" dirty="0"/>
              <a:t> </a:t>
            </a:r>
            <a:r>
              <a:rPr lang="en-US" sz="1400" dirty="0" err="1"/>
              <a:t>научить</a:t>
            </a:r>
            <a:r>
              <a:rPr lang="en-US" sz="1400" dirty="0"/>
              <a:t> </a:t>
            </a:r>
            <a:r>
              <a:rPr lang="en-US" sz="1400" dirty="0" err="1"/>
              <a:t>детей</a:t>
            </a:r>
            <a:r>
              <a:rPr lang="en-US" sz="1400" dirty="0"/>
              <a:t> </a:t>
            </a:r>
            <a:r>
              <a:rPr lang="en-US" sz="1400" dirty="0" err="1"/>
              <a:t>определять</a:t>
            </a:r>
            <a:r>
              <a:rPr lang="en-US" sz="1400" dirty="0"/>
              <a:t> </a:t>
            </a:r>
            <a:r>
              <a:rPr lang="en-US" sz="1400" dirty="0" err="1"/>
              <a:t>роль</a:t>
            </a:r>
            <a:r>
              <a:rPr lang="en-US" sz="1400" dirty="0"/>
              <a:t> </a:t>
            </a:r>
            <a:r>
              <a:rPr lang="en-US" sz="1400" dirty="0" err="1"/>
              <a:t>каждого</a:t>
            </a:r>
            <a:r>
              <a:rPr lang="en-US" sz="1400" dirty="0"/>
              <a:t> </a:t>
            </a:r>
            <a:r>
              <a:rPr lang="en-US" sz="1400" dirty="0" err="1"/>
              <a:t>из</a:t>
            </a:r>
            <a:r>
              <a:rPr lang="en-US" sz="1400" dirty="0"/>
              <a:t> </a:t>
            </a:r>
            <a:r>
              <a:rPr lang="en-US" sz="1400" dirty="0" err="1"/>
              <a:t>них</a:t>
            </a:r>
            <a:r>
              <a:rPr lang="en-US" sz="1400" dirty="0"/>
              <a:t> в </a:t>
            </a:r>
            <a:r>
              <a:rPr lang="en-US" sz="1400" dirty="0" err="1"/>
              <a:t>сюжете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, </a:t>
            </a:r>
            <a:r>
              <a:rPr lang="en-US" sz="1400" dirty="0" err="1"/>
              <a:t>давать</a:t>
            </a:r>
            <a:r>
              <a:rPr lang="en-US" sz="1400" dirty="0"/>
              <a:t> </a:t>
            </a:r>
            <a:r>
              <a:rPr lang="en-US" sz="1400" dirty="0" err="1"/>
              <a:t>характеристику</a:t>
            </a:r>
            <a:r>
              <a:rPr lang="en-US" sz="1400" dirty="0"/>
              <a:t> </a:t>
            </a:r>
            <a:r>
              <a:rPr lang="en-US" sz="1400" dirty="0" err="1"/>
              <a:t>со</a:t>
            </a:r>
            <a:r>
              <a:rPr lang="en-US" sz="1400" dirty="0"/>
              <a:t> </a:t>
            </a:r>
            <a:r>
              <a:rPr lang="en-US" sz="1400" dirty="0" err="1"/>
              <a:t>стороны</a:t>
            </a:r>
            <a:r>
              <a:rPr lang="en-US" sz="1400" dirty="0"/>
              <a:t> </a:t>
            </a:r>
            <a:r>
              <a:rPr lang="en-US" sz="1400" dirty="0" err="1"/>
              <a:t>его</a:t>
            </a:r>
            <a:r>
              <a:rPr lang="en-US" sz="1400" dirty="0"/>
              <a:t> </a:t>
            </a:r>
            <a:r>
              <a:rPr lang="en-US" sz="1400" dirty="0" err="1"/>
              <a:t>сказочной</a:t>
            </a:r>
            <a:r>
              <a:rPr lang="en-US" sz="1400" dirty="0"/>
              <a:t> </a:t>
            </a:r>
            <a:r>
              <a:rPr lang="en-US" sz="1400" dirty="0" err="1"/>
              <a:t>функции</a:t>
            </a:r>
            <a:r>
              <a:rPr lang="en-US" sz="1400" dirty="0"/>
              <a:t>. </a:t>
            </a:r>
            <a:r>
              <a:rPr lang="en-US" sz="1400" dirty="0" err="1"/>
              <a:t>Разобраться</a:t>
            </a:r>
            <a:r>
              <a:rPr lang="en-US" sz="1400" dirty="0"/>
              <a:t> в </a:t>
            </a:r>
            <a:r>
              <a:rPr lang="en-US" sz="1400" dirty="0" err="1"/>
              <a:t>пестром</a:t>
            </a:r>
            <a:r>
              <a:rPr lang="en-US" sz="1400" dirty="0"/>
              <a:t> </a:t>
            </a:r>
            <a:r>
              <a:rPr lang="en-US" sz="1400" dirty="0" err="1"/>
              <a:t>чудесном</a:t>
            </a:r>
            <a:r>
              <a:rPr lang="en-US" sz="1400" dirty="0"/>
              <a:t> </a:t>
            </a:r>
            <a:r>
              <a:rPr lang="en-US" sz="1400" dirty="0" err="1"/>
              <a:t>мире</a:t>
            </a:r>
            <a:r>
              <a:rPr lang="en-US" sz="1400" dirty="0"/>
              <a:t> </a:t>
            </a:r>
            <a:r>
              <a:rPr lang="en-US" sz="1400" dirty="0" err="1"/>
              <a:t>волшебной</a:t>
            </a:r>
            <a:r>
              <a:rPr lang="en-US" sz="1400" dirty="0"/>
              <a:t> </a:t>
            </a:r>
            <a:r>
              <a:rPr lang="en-US" sz="1400" dirty="0" err="1"/>
              <a:t>сказки</a:t>
            </a:r>
            <a:r>
              <a:rPr lang="en-US" sz="1400" dirty="0"/>
              <a:t> </a:t>
            </a:r>
            <a:r>
              <a:rPr lang="en-US" sz="1400" dirty="0" err="1"/>
              <a:t>ребенку</a:t>
            </a:r>
            <a:r>
              <a:rPr lang="en-US" sz="1400" dirty="0"/>
              <a:t> </a:t>
            </a:r>
            <a:r>
              <a:rPr lang="en-US" sz="1400" dirty="0" err="1"/>
              <a:t>поможет</a:t>
            </a:r>
            <a:r>
              <a:rPr lang="en-US" sz="1400" dirty="0"/>
              <a:t> </a:t>
            </a:r>
            <a:r>
              <a:rPr lang="en-US" sz="1400" dirty="0" err="1"/>
              <a:t>типология</a:t>
            </a:r>
            <a:r>
              <a:rPr lang="en-US" sz="1400" dirty="0"/>
              <a:t> </a:t>
            </a:r>
            <a:r>
              <a:rPr lang="en-US" sz="1400" dirty="0" err="1"/>
              <a:t>сказочных</a:t>
            </a:r>
            <a:r>
              <a:rPr lang="en-US" sz="1400" dirty="0"/>
              <a:t> </a:t>
            </a:r>
            <a:r>
              <a:rPr lang="en-US" sz="1400" dirty="0" err="1"/>
              <a:t>персонажей</a:t>
            </a:r>
            <a:r>
              <a:rPr lang="en-US" sz="1400" dirty="0"/>
              <a:t>, </a:t>
            </a:r>
            <a:r>
              <a:rPr lang="en-US" sz="1400" dirty="0" err="1"/>
              <a:t>созданная</a:t>
            </a:r>
            <a:r>
              <a:rPr lang="en-US" sz="1400" dirty="0"/>
              <a:t> В.Я. </a:t>
            </a:r>
            <a:r>
              <a:rPr lang="en-US" sz="1400" dirty="0" err="1"/>
              <a:t>Проппом</a:t>
            </a:r>
            <a:r>
              <a:rPr lang="en-US" sz="1400" dirty="0"/>
              <a:t>. </a:t>
            </a:r>
            <a:endParaRPr lang="ru-RU" sz="1400" dirty="0"/>
          </a:p>
          <a:p>
            <a:pPr algn="just">
              <a:buNone/>
            </a:pPr>
            <a:r>
              <a:rPr lang="en-US" sz="1400" dirty="0" smtClean="0"/>
              <a:t> 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48680" y="1571604"/>
            <a:ext cx="5760640" cy="7194444"/>
          </a:xfrm>
        </p:spPr>
        <p:txBody>
          <a:bodyPr>
            <a:noAutofit/>
          </a:bodyPr>
          <a:lstStyle/>
          <a:p>
            <a:pPr marL="0" indent="176213" algn="just">
              <a:buNone/>
            </a:pPr>
            <a:r>
              <a:rPr lang="en-US" sz="1400" dirty="0" err="1" smtClean="0"/>
              <a:t>Как</a:t>
            </a:r>
            <a:r>
              <a:rPr lang="en-US" sz="1400" dirty="0" smtClean="0"/>
              <a:t> </a:t>
            </a:r>
            <a:r>
              <a:rPr lang="en-US" sz="1400" dirty="0" err="1" smtClean="0"/>
              <a:t>известно</a:t>
            </a:r>
            <a:r>
              <a:rPr lang="en-US" sz="1400" dirty="0" smtClean="0"/>
              <a:t>, </a:t>
            </a:r>
            <a:r>
              <a:rPr lang="en-US" sz="1400" dirty="0" err="1" smtClean="0"/>
              <a:t>ученый</a:t>
            </a:r>
            <a:r>
              <a:rPr lang="en-US" sz="1400" dirty="0" smtClean="0"/>
              <a:t> </a:t>
            </a:r>
            <a:r>
              <a:rPr lang="en-US" sz="1400" dirty="0" err="1" smtClean="0"/>
              <a:t>выделил</a:t>
            </a:r>
            <a:r>
              <a:rPr lang="en-US" sz="1400" dirty="0" smtClean="0"/>
              <a:t> </a:t>
            </a:r>
            <a:r>
              <a:rPr lang="en-US" sz="1400" i="1" dirty="0" err="1" smtClean="0"/>
              <a:t>семь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типов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действующих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лиц</a:t>
            </a:r>
            <a:r>
              <a:rPr lang="en-US" sz="1400" dirty="0" smtClean="0"/>
              <a:t> </a:t>
            </a:r>
            <a:r>
              <a:rPr lang="en-US" sz="1400" dirty="0" err="1" smtClean="0"/>
              <a:t>по</a:t>
            </a:r>
            <a:r>
              <a:rPr lang="en-US" sz="1400" dirty="0" smtClean="0"/>
              <a:t> </a:t>
            </a:r>
            <a:r>
              <a:rPr lang="en-US" sz="1400" dirty="0" err="1" smtClean="0"/>
              <a:t>их</a:t>
            </a:r>
            <a:r>
              <a:rPr lang="en-US" sz="1400" dirty="0" smtClean="0"/>
              <a:t> </a:t>
            </a:r>
            <a:r>
              <a:rPr lang="en-US" sz="1400" dirty="0" err="1" smtClean="0"/>
              <a:t>функциям</a:t>
            </a:r>
            <a:r>
              <a:rPr lang="en-US" sz="1400" dirty="0" smtClean="0"/>
              <a:t>:  вредитель (антагонист),  даритель, чудесный помощник,  похищенный герой (искомый предмет),  отправитель,  герой, ложный герой. </a:t>
            </a:r>
            <a:r>
              <a:rPr lang="en-US" sz="1400" dirty="0" err="1" smtClean="0"/>
              <a:t>Со</a:t>
            </a:r>
            <a:r>
              <a:rPr lang="en-US" sz="1400" dirty="0" smtClean="0"/>
              <a:t> </a:t>
            </a:r>
            <a:r>
              <a:rPr lang="en-US" sz="1400" dirty="0" err="1" smtClean="0"/>
              <a:t>всеми</a:t>
            </a:r>
            <a:r>
              <a:rPr lang="en-US" sz="1400" dirty="0" smtClean="0"/>
              <a:t> </a:t>
            </a:r>
            <a:r>
              <a:rPr lang="en-US" sz="1400" dirty="0" err="1" smtClean="0"/>
              <a:t>этими</a:t>
            </a:r>
            <a:r>
              <a:rPr lang="en-US" sz="1400" dirty="0" smtClean="0"/>
              <a:t> </a:t>
            </a:r>
            <a:r>
              <a:rPr lang="en-US" sz="1400" dirty="0" err="1" smtClean="0"/>
              <a:t>персонажами</a:t>
            </a:r>
            <a:r>
              <a:rPr lang="en-US" sz="1400" dirty="0" smtClean="0"/>
              <a:t> </a:t>
            </a:r>
            <a:r>
              <a:rPr lang="ru-RU" sz="1400" dirty="0" smtClean="0"/>
              <a:t>старший  до</a:t>
            </a:r>
            <a:r>
              <a:rPr lang="en-US" sz="1400" dirty="0" err="1" smtClean="0"/>
              <a:t>школьник</a:t>
            </a:r>
            <a:r>
              <a:rPr lang="en-US" sz="1400" dirty="0" smtClean="0"/>
              <a:t> </a:t>
            </a:r>
            <a:r>
              <a:rPr lang="en-US" sz="1400" dirty="0" err="1" smtClean="0"/>
              <a:t>встречается</a:t>
            </a:r>
            <a:r>
              <a:rPr lang="en-US" sz="1400" dirty="0" smtClean="0"/>
              <a:t> в </a:t>
            </a:r>
            <a:r>
              <a:rPr lang="en-US" sz="1400" dirty="0" err="1" smtClean="0"/>
              <a:t>сказке</a:t>
            </a:r>
            <a:r>
              <a:rPr lang="en-US" sz="1400" dirty="0" smtClean="0"/>
              <a:t>, </a:t>
            </a:r>
            <a:r>
              <a:rPr lang="en-US" sz="1400" dirty="0" err="1" smtClean="0"/>
              <a:t>поэтому</a:t>
            </a:r>
            <a:r>
              <a:rPr lang="en-US" sz="1400" dirty="0" smtClean="0"/>
              <a:t> </a:t>
            </a:r>
            <a:r>
              <a:rPr lang="en-US" sz="1400" dirty="0" err="1" smtClean="0"/>
              <a:t>необходимо</a:t>
            </a:r>
            <a:r>
              <a:rPr lang="en-US" sz="1400" dirty="0" smtClean="0"/>
              <a:t> </a:t>
            </a:r>
            <a:r>
              <a:rPr lang="en-US" sz="1400" dirty="0" err="1" smtClean="0"/>
              <a:t>знать</a:t>
            </a:r>
            <a:r>
              <a:rPr lang="en-US" sz="1400" dirty="0" smtClean="0"/>
              <a:t> </a:t>
            </a:r>
            <a:r>
              <a:rPr lang="en-US" sz="1400" dirty="0" err="1" smtClean="0"/>
              <a:t>их</a:t>
            </a:r>
            <a:r>
              <a:rPr lang="en-US" sz="1400" dirty="0" smtClean="0"/>
              <a:t> особенности.</a:t>
            </a:r>
            <a:r>
              <a:rPr lang="ru-RU" sz="1400" dirty="0" smtClean="0"/>
              <a:t> </a:t>
            </a:r>
            <a:r>
              <a:rPr lang="en-US" sz="1400" dirty="0" err="1" smtClean="0"/>
              <a:t>Важно</a:t>
            </a:r>
            <a:r>
              <a:rPr lang="en-US" sz="1400" dirty="0" smtClean="0"/>
              <a:t> </a:t>
            </a:r>
            <a:r>
              <a:rPr lang="en-US" sz="1400" dirty="0" err="1" smtClean="0"/>
              <a:t>также</a:t>
            </a:r>
            <a:r>
              <a:rPr lang="en-US" sz="1400" dirty="0" smtClean="0"/>
              <a:t> </a:t>
            </a:r>
            <a:r>
              <a:rPr lang="en-US" sz="1400" dirty="0" err="1" smtClean="0"/>
              <a:t>научить</a:t>
            </a:r>
            <a:r>
              <a:rPr lang="en-US" sz="1400" dirty="0" smtClean="0"/>
              <a:t> детей </a:t>
            </a:r>
            <a:r>
              <a:rPr lang="en-US" sz="1400" dirty="0" err="1" smtClean="0"/>
              <a:t>находить</a:t>
            </a:r>
            <a:r>
              <a:rPr lang="en-US" sz="1400" dirty="0" smtClean="0"/>
              <a:t> в </a:t>
            </a:r>
            <a:r>
              <a:rPr lang="en-US" sz="1400" dirty="0" err="1" smtClean="0"/>
              <a:t>тексте</a:t>
            </a:r>
            <a:r>
              <a:rPr lang="en-US" sz="1400" dirty="0" smtClean="0"/>
              <a:t>, </a:t>
            </a:r>
            <a:r>
              <a:rPr lang="en-US" sz="1400" dirty="0" err="1" smtClean="0"/>
              <a:t>называть</a:t>
            </a:r>
            <a:r>
              <a:rPr lang="en-US" sz="1400" dirty="0" smtClean="0"/>
              <a:t> и </a:t>
            </a:r>
            <a:r>
              <a:rPr lang="en-US" sz="1400" dirty="0" err="1" smtClean="0"/>
              <a:t>представлять</a:t>
            </a:r>
            <a:r>
              <a:rPr lang="en-US" sz="1400" dirty="0" smtClean="0"/>
              <a:t> </a:t>
            </a:r>
            <a:r>
              <a:rPr lang="en-US" sz="1400" dirty="0" err="1" smtClean="0"/>
              <a:t>себе</a:t>
            </a:r>
            <a:r>
              <a:rPr lang="en-US" sz="1400" dirty="0" smtClean="0"/>
              <a:t> волшебные </a:t>
            </a:r>
            <a:r>
              <a:rPr lang="en-US" sz="1400" dirty="0" err="1" smtClean="0"/>
              <a:t>существа</a:t>
            </a:r>
            <a:r>
              <a:rPr lang="en-US" sz="1400" dirty="0" smtClean="0"/>
              <a:t> и волшебные </a:t>
            </a:r>
            <a:r>
              <a:rPr lang="en-US" sz="1400" dirty="0" err="1" smtClean="0"/>
              <a:t>предметы</a:t>
            </a:r>
            <a:r>
              <a:rPr lang="en-US" sz="1400" dirty="0" smtClean="0"/>
              <a:t>, </a:t>
            </a:r>
            <a:r>
              <a:rPr lang="en-US" sz="1400" dirty="0" err="1" smtClean="0"/>
              <a:t>которые</a:t>
            </a:r>
            <a:r>
              <a:rPr lang="en-US" sz="1400" dirty="0" smtClean="0"/>
              <a:t> в </a:t>
            </a:r>
            <a:r>
              <a:rPr lang="en-US" sz="1400" dirty="0" err="1" smtClean="0"/>
              <a:t>совокупности</a:t>
            </a:r>
            <a:r>
              <a:rPr lang="en-US" sz="1400" dirty="0" smtClean="0"/>
              <a:t> </a:t>
            </a:r>
            <a:r>
              <a:rPr lang="en-US" sz="1400" dirty="0" err="1" smtClean="0"/>
              <a:t>составляют</a:t>
            </a:r>
            <a:r>
              <a:rPr lang="en-US" sz="1400" dirty="0" smtClean="0"/>
              <a:t> </a:t>
            </a:r>
            <a:r>
              <a:rPr lang="en-US" sz="1400" dirty="0" err="1" smtClean="0"/>
              <a:t>основу</a:t>
            </a:r>
            <a:r>
              <a:rPr lang="en-US" sz="1400" dirty="0" smtClean="0"/>
              <a:t> </a:t>
            </a:r>
            <a:r>
              <a:rPr lang="en-US" sz="1400" dirty="0" err="1" smtClean="0"/>
              <a:t>чудесного</a:t>
            </a:r>
            <a:r>
              <a:rPr lang="en-US" sz="1400" dirty="0" smtClean="0"/>
              <a:t> </a:t>
            </a:r>
            <a:r>
              <a:rPr lang="en-US" sz="1400" dirty="0" err="1" smtClean="0"/>
              <a:t>мира</a:t>
            </a:r>
            <a:r>
              <a:rPr lang="en-US" sz="1400" dirty="0" smtClean="0"/>
              <a:t> </a:t>
            </a:r>
            <a:r>
              <a:rPr lang="ru-RU" sz="1400" dirty="0" smtClean="0"/>
              <a:t>волшебной </a:t>
            </a:r>
            <a:r>
              <a:rPr lang="en-US" sz="1400" dirty="0" smtClean="0"/>
              <a:t>сказки, </a:t>
            </a:r>
            <a:r>
              <a:rPr lang="en-US" sz="1400" dirty="0" err="1" smtClean="0"/>
              <a:t>определять</a:t>
            </a:r>
            <a:r>
              <a:rPr lang="en-US" sz="1400" dirty="0" smtClean="0"/>
              <a:t> </a:t>
            </a:r>
            <a:r>
              <a:rPr lang="en-US" sz="1400" dirty="0" err="1" smtClean="0"/>
              <a:t>при</a:t>
            </a:r>
            <a:r>
              <a:rPr lang="en-US" sz="1400" dirty="0" smtClean="0"/>
              <a:t> </a:t>
            </a:r>
            <a:r>
              <a:rPr lang="en-US" sz="1400" dirty="0" err="1" smtClean="0"/>
              <a:t>анализе</a:t>
            </a:r>
            <a:r>
              <a:rPr lang="en-US" sz="1400" dirty="0" smtClean="0"/>
              <a:t> </a:t>
            </a:r>
            <a:r>
              <a:rPr lang="en-US" sz="1400" dirty="0" err="1" smtClean="0"/>
              <a:t>соответствующих</a:t>
            </a:r>
            <a:r>
              <a:rPr lang="en-US" sz="1400" dirty="0" smtClean="0"/>
              <a:t> </a:t>
            </a:r>
            <a:r>
              <a:rPr lang="en-US" sz="1400" dirty="0" err="1" smtClean="0"/>
              <a:t>эпизодов</a:t>
            </a:r>
            <a:r>
              <a:rPr lang="en-US" sz="1400" dirty="0" smtClean="0"/>
              <a:t> </a:t>
            </a:r>
            <a:r>
              <a:rPr lang="en-US" sz="1400" dirty="0" err="1" smtClean="0"/>
              <a:t>текста</a:t>
            </a:r>
            <a:r>
              <a:rPr lang="en-US" sz="1400" dirty="0" smtClean="0"/>
              <a:t> </a:t>
            </a:r>
            <a:r>
              <a:rPr lang="en-US" sz="1400" dirty="0" err="1" smtClean="0"/>
              <a:t>смысл</a:t>
            </a:r>
            <a:r>
              <a:rPr lang="en-US" sz="1400" dirty="0" smtClean="0"/>
              <a:t> </a:t>
            </a:r>
            <a:r>
              <a:rPr lang="en-US" sz="1400" dirty="0" err="1" smtClean="0"/>
              <a:t>чудес</a:t>
            </a:r>
            <a:r>
              <a:rPr lang="en-US" sz="1400" dirty="0" smtClean="0"/>
              <a:t>, </a:t>
            </a:r>
            <a:r>
              <a:rPr lang="en-US" sz="1400" dirty="0" err="1" smtClean="0"/>
              <a:t>совершаемых</a:t>
            </a:r>
            <a:r>
              <a:rPr lang="en-US" sz="1400" dirty="0" smtClean="0"/>
              <a:t> </a:t>
            </a:r>
            <a:r>
              <a:rPr lang="en-US" sz="1400" dirty="0" err="1" smtClean="0"/>
              <a:t>этими</a:t>
            </a:r>
            <a:r>
              <a:rPr lang="en-US" sz="1400" dirty="0" smtClean="0"/>
              <a:t> </a:t>
            </a:r>
            <a:r>
              <a:rPr lang="en-US" sz="1400" dirty="0" err="1" smtClean="0"/>
              <a:t>персонажами</a:t>
            </a:r>
            <a:r>
              <a:rPr lang="en-US" sz="1400" dirty="0" smtClean="0"/>
              <a:t>, </a:t>
            </a:r>
            <a:r>
              <a:rPr lang="en-US" sz="1400" dirty="0" err="1" smtClean="0"/>
              <a:t>функцию</a:t>
            </a:r>
            <a:r>
              <a:rPr lang="en-US" sz="1400" dirty="0" smtClean="0"/>
              <a:t> </a:t>
            </a:r>
            <a:r>
              <a:rPr lang="en-US" sz="1400" dirty="0" err="1" smtClean="0"/>
              <a:t>добра</a:t>
            </a:r>
            <a:r>
              <a:rPr lang="en-US" sz="1400" dirty="0" smtClean="0"/>
              <a:t> </a:t>
            </a:r>
            <a:r>
              <a:rPr lang="en-US" sz="1400" dirty="0" err="1" smtClean="0"/>
              <a:t>или</a:t>
            </a:r>
            <a:r>
              <a:rPr lang="en-US" sz="1400" dirty="0" smtClean="0"/>
              <a:t> </a:t>
            </a:r>
            <a:r>
              <a:rPr lang="en-US" sz="1400" dirty="0" err="1" smtClean="0"/>
              <a:t>зла</a:t>
            </a:r>
            <a:r>
              <a:rPr lang="en-US" sz="1400" dirty="0" smtClean="0"/>
              <a:t>, </a:t>
            </a:r>
            <a:r>
              <a:rPr lang="en-US" sz="1400" dirty="0" err="1" smtClean="0"/>
              <a:t>которую</a:t>
            </a:r>
            <a:r>
              <a:rPr lang="en-US" sz="1400" dirty="0" smtClean="0"/>
              <a:t> </a:t>
            </a:r>
            <a:r>
              <a:rPr lang="en-US" sz="1400" dirty="0" err="1" smtClean="0"/>
              <a:t>они</a:t>
            </a:r>
            <a:r>
              <a:rPr lang="en-US" sz="1400" dirty="0" smtClean="0"/>
              <a:t> </a:t>
            </a:r>
            <a:r>
              <a:rPr lang="en-US" sz="1400" dirty="0" err="1" smtClean="0"/>
              <a:t>несут</a:t>
            </a:r>
            <a:r>
              <a:rPr lang="en-US" sz="1400" dirty="0" smtClean="0"/>
              <a:t>. </a:t>
            </a:r>
            <a:endParaRPr lang="ru-RU" sz="1400" dirty="0" smtClean="0"/>
          </a:p>
          <a:p>
            <a:pPr marL="0" indent="176213" algn="just">
              <a:buNone/>
            </a:pPr>
            <a:r>
              <a:rPr lang="ru-RU" sz="1400" dirty="0" smtClean="0"/>
              <a:t>Таким образом, </a:t>
            </a:r>
            <a:r>
              <a:rPr lang="en-US" sz="1400" dirty="0" err="1" smtClean="0"/>
              <a:t>уже</a:t>
            </a:r>
            <a:r>
              <a:rPr lang="en-US" sz="1400" dirty="0" smtClean="0"/>
              <a:t> </a:t>
            </a:r>
            <a:r>
              <a:rPr lang="en-US" sz="1400" dirty="0"/>
              <a:t>в </a:t>
            </a:r>
            <a:r>
              <a:rPr lang="ru-RU" sz="1400" dirty="0"/>
              <a:t>детском саду может вестись </a:t>
            </a:r>
            <a:r>
              <a:rPr lang="en-US" sz="1400" dirty="0" err="1"/>
              <a:t>работа</a:t>
            </a:r>
            <a:r>
              <a:rPr lang="en-US" sz="1400" dirty="0"/>
              <a:t> </a:t>
            </a:r>
            <a:r>
              <a:rPr lang="en-US" sz="1400" dirty="0" err="1"/>
              <a:t>по</a:t>
            </a:r>
            <a:r>
              <a:rPr lang="en-US" sz="1400" dirty="0"/>
              <a:t> </a:t>
            </a:r>
            <a:r>
              <a:rPr lang="en-US" sz="1400" dirty="0" err="1"/>
              <a:t>освоению</a:t>
            </a:r>
            <a:r>
              <a:rPr lang="en-US" sz="1400" dirty="0"/>
              <a:t> </a:t>
            </a:r>
            <a:r>
              <a:rPr lang="en-US" sz="1400" dirty="0" err="1"/>
              <a:t>художественных</a:t>
            </a:r>
            <a:r>
              <a:rPr lang="en-US" sz="1400" dirty="0"/>
              <a:t> </a:t>
            </a:r>
            <a:r>
              <a:rPr lang="en-US" sz="1400" dirty="0" err="1"/>
              <a:t>текстов</a:t>
            </a:r>
            <a:r>
              <a:rPr lang="en-US" sz="1400" dirty="0"/>
              <a:t>, а </a:t>
            </a:r>
            <a:r>
              <a:rPr lang="en-US" sz="1400" dirty="0" err="1"/>
              <a:t>значит</a:t>
            </a:r>
            <a:r>
              <a:rPr lang="en-US" sz="1400" dirty="0"/>
              <a:t>, </a:t>
            </a:r>
            <a:r>
              <a:rPr lang="ru-RU" sz="1400" dirty="0"/>
              <a:t>у</a:t>
            </a:r>
            <a:r>
              <a:rPr lang="en-US" sz="1400" dirty="0" err="1"/>
              <a:t>своению</a:t>
            </a:r>
            <a:r>
              <a:rPr lang="en-US" sz="1400" dirty="0"/>
              <a:t> </a:t>
            </a:r>
            <a:r>
              <a:rPr lang="ru-RU" sz="1400" dirty="0"/>
              <a:t>детьми </a:t>
            </a:r>
            <a:r>
              <a:rPr lang="en-US" sz="1400" dirty="0" err="1"/>
              <a:t>нравственных</a:t>
            </a:r>
            <a:r>
              <a:rPr lang="en-US" sz="1400" dirty="0"/>
              <a:t> </a:t>
            </a:r>
            <a:r>
              <a:rPr lang="en-US" sz="1400" dirty="0" err="1"/>
              <a:t>образцов</a:t>
            </a:r>
            <a:r>
              <a:rPr lang="en-US" sz="1400" dirty="0"/>
              <a:t>. </a:t>
            </a:r>
            <a:r>
              <a:rPr lang="en-US" sz="1400" dirty="0" err="1"/>
              <a:t>При</a:t>
            </a:r>
            <a:r>
              <a:rPr lang="en-US" sz="1400" dirty="0"/>
              <a:t> </a:t>
            </a:r>
            <a:r>
              <a:rPr lang="en-US" sz="1400" dirty="0" err="1"/>
              <a:t>верном</a:t>
            </a:r>
            <a:r>
              <a:rPr lang="en-US" sz="1400" dirty="0"/>
              <a:t>, </a:t>
            </a:r>
            <a:r>
              <a:rPr lang="en-US" sz="1400" dirty="0" err="1"/>
              <a:t>профессионально</a:t>
            </a:r>
            <a:r>
              <a:rPr lang="en-US" sz="1400" dirty="0"/>
              <a:t> </a:t>
            </a:r>
            <a:r>
              <a:rPr lang="en-US" sz="1400" dirty="0" err="1"/>
              <a:t>грамотном</a:t>
            </a:r>
            <a:r>
              <a:rPr lang="en-US" sz="1400" dirty="0"/>
              <a:t> </a:t>
            </a:r>
            <a:r>
              <a:rPr lang="en-US" sz="1400" dirty="0" err="1"/>
              <a:t>руководстве</a:t>
            </a:r>
            <a:r>
              <a:rPr lang="en-US" sz="1400" dirty="0"/>
              <a:t> </a:t>
            </a:r>
            <a:r>
              <a:rPr lang="en-US" sz="1400" dirty="0" err="1"/>
              <a:t>этим</a:t>
            </a:r>
            <a:r>
              <a:rPr lang="en-US" sz="1400" dirty="0"/>
              <a:t> </a:t>
            </a:r>
            <a:r>
              <a:rPr lang="en-US" sz="1400" dirty="0" err="1"/>
              <a:t>процессом</a:t>
            </a:r>
            <a:r>
              <a:rPr lang="en-US" sz="1400" dirty="0"/>
              <a:t> </a:t>
            </a:r>
            <a:r>
              <a:rPr lang="en-US" sz="1400" dirty="0" err="1"/>
              <a:t>дети</a:t>
            </a:r>
            <a:r>
              <a:rPr lang="en-US" sz="1400" dirty="0"/>
              <a:t> </a:t>
            </a:r>
            <a:r>
              <a:rPr lang="en-US" sz="1400" dirty="0" err="1"/>
              <a:t>легко</a:t>
            </a:r>
            <a:r>
              <a:rPr lang="en-US" sz="1400" dirty="0"/>
              <a:t>, с </a:t>
            </a:r>
            <a:r>
              <a:rPr lang="en-US" sz="1400" dirty="0" err="1"/>
              <a:t>большим</a:t>
            </a:r>
            <a:r>
              <a:rPr lang="en-US" sz="1400" dirty="0"/>
              <a:t> </a:t>
            </a:r>
            <a:r>
              <a:rPr lang="en-US" sz="1400" dirty="0" err="1"/>
              <a:t>интересом</a:t>
            </a:r>
            <a:r>
              <a:rPr lang="en-US" sz="1400" dirty="0"/>
              <a:t> </a:t>
            </a:r>
            <a:r>
              <a:rPr lang="en-US" sz="1400" dirty="0" err="1"/>
              <a:t>осваивают</a:t>
            </a:r>
            <a:r>
              <a:rPr lang="en-US" sz="1400" dirty="0"/>
              <a:t> </a:t>
            </a:r>
            <a:r>
              <a:rPr lang="en-US" sz="1400" dirty="0" err="1"/>
              <a:t>методику</a:t>
            </a:r>
            <a:r>
              <a:rPr lang="en-US" sz="1400" dirty="0"/>
              <a:t> и </a:t>
            </a:r>
            <a:r>
              <a:rPr lang="en-US" sz="1400" dirty="0" err="1"/>
              <a:t>технологические</a:t>
            </a:r>
            <a:r>
              <a:rPr lang="en-US" sz="1400" dirty="0"/>
              <a:t> </a:t>
            </a:r>
            <a:r>
              <a:rPr lang="en-US" sz="1400" dirty="0" err="1"/>
              <a:t>приемы</a:t>
            </a:r>
            <a:r>
              <a:rPr lang="en-US" sz="1400" dirty="0"/>
              <a:t> </a:t>
            </a:r>
            <a:r>
              <a:rPr lang="en-US" sz="1400" dirty="0" err="1"/>
              <a:t>анализа</a:t>
            </a:r>
            <a:r>
              <a:rPr lang="en-US" sz="1400" dirty="0"/>
              <a:t> </a:t>
            </a:r>
            <a:r>
              <a:rPr lang="en-US" sz="1400" dirty="0" err="1"/>
              <a:t>художественного</a:t>
            </a:r>
            <a:r>
              <a:rPr lang="en-US" sz="1400" dirty="0"/>
              <a:t> </a:t>
            </a:r>
            <a:r>
              <a:rPr lang="en-US" sz="1400" dirty="0" err="1"/>
              <a:t>текста</a:t>
            </a:r>
            <a:r>
              <a:rPr lang="en-US" sz="1400" dirty="0"/>
              <a:t>. </a:t>
            </a:r>
            <a:r>
              <a:rPr lang="en-US" sz="1400" dirty="0" err="1"/>
              <a:t>Как</a:t>
            </a:r>
            <a:r>
              <a:rPr lang="en-US" sz="1400" dirty="0"/>
              <a:t> </a:t>
            </a:r>
            <a:r>
              <a:rPr lang="en-US" sz="1400" dirty="0" err="1"/>
              <a:t>показывает</a:t>
            </a:r>
            <a:r>
              <a:rPr lang="en-US" sz="1400" dirty="0"/>
              <a:t> </a:t>
            </a:r>
            <a:r>
              <a:rPr lang="en-US" sz="1400" dirty="0" err="1"/>
              <a:t>практика</a:t>
            </a:r>
            <a:r>
              <a:rPr lang="en-US" sz="1400" dirty="0"/>
              <a:t>, </a:t>
            </a:r>
            <a:r>
              <a:rPr lang="en-US" sz="1400" dirty="0" err="1"/>
              <a:t>они</a:t>
            </a:r>
            <a:r>
              <a:rPr lang="en-US" sz="1400" dirty="0"/>
              <a:t> </a:t>
            </a:r>
            <a:r>
              <a:rPr lang="en-US" sz="1400" dirty="0" err="1"/>
              <a:t>хорошо</a:t>
            </a:r>
            <a:r>
              <a:rPr lang="en-US" sz="1400" dirty="0"/>
              <a:t> </a:t>
            </a:r>
            <a:r>
              <a:rPr lang="en-US" sz="1400" dirty="0" err="1"/>
              <a:t>усваивают</a:t>
            </a:r>
            <a:r>
              <a:rPr lang="en-US" sz="1400" dirty="0"/>
              <a:t> </a:t>
            </a:r>
            <a:r>
              <a:rPr lang="en-US" sz="1400" dirty="0" err="1"/>
              <a:t>алгоритм</a:t>
            </a:r>
            <a:r>
              <a:rPr lang="en-US" sz="1400" dirty="0"/>
              <a:t> </a:t>
            </a:r>
            <a:r>
              <a:rPr lang="en-US" sz="1400" dirty="0" err="1"/>
              <a:t>анализа</a:t>
            </a:r>
            <a:r>
              <a:rPr lang="en-US" sz="1400" dirty="0"/>
              <a:t>, а </a:t>
            </a:r>
            <a:r>
              <a:rPr lang="en-US" sz="1400" dirty="0" err="1"/>
              <a:t>умения</a:t>
            </a:r>
            <a:r>
              <a:rPr lang="en-US" sz="1400" dirty="0"/>
              <a:t> </a:t>
            </a:r>
            <a:r>
              <a:rPr lang="en-US" sz="1400" dirty="0" err="1"/>
              <a:t>превращаются</a:t>
            </a:r>
            <a:r>
              <a:rPr lang="en-US" sz="1400" dirty="0"/>
              <a:t> в </a:t>
            </a:r>
            <a:r>
              <a:rPr lang="en-US" sz="1400" dirty="0" err="1"/>
              <a:t>навыки</a:t>
            </a:r>
            <a:r>
              <a:rPr lang="en-US" sz="1400" dirty="0"/>
              <a:t>, </a:t>
            </a:r>
            <a:r>
              <a:rPr lang="en-US" sz="1400" dirty="0" err="1"/>
              <a:t>остаются</a:t>
            </a:r>
            <a:r>
              <a:rPr lang="en-US" sz="1400" dirty="0"/>
              <a:t> в </a:t>
            </a:r>
            <a:r>
              <a:rPr lang="en-US" sz="1400" dirty="0" err="1"/>
              <a:t>сознании</a:t>
            </a:r>
            <a:r>
              <a:rPr lang="en-US" sz="1400" dirty="0"/>
              <a:t> </a:t>
            </a:r>
            <a:r>
              <a:rPr lang="en-US" sz="1400" dirty="0" err="1"/>
              <a:t>реб</a:t>
            </a:r>
            <a:r>
              <a:rPr lang="ru-RU" sz="1400" dirty="0"/>
              <a:t>ё</a:t>
            </a:r>
            <a:r>
              <a:rPr lang="en-US" sz="1400" dirty="0" err="1"/>
              <a:t>нка</a:t>
            </a:r>
            <a:r>
              <a:rPr lang="ru-RU" sz="1400" dirty="0"/>
              <a:t>, что в свою очередь развивает творческое мышление, а следовательно словесное творчество</a:t>
            </a:r>
            <a:r>
              <a:rPr lang="en-US" sz="1400" dirty="0"/>
              <a:t>.</a:t>
            </a:r>
          </a:p>
          <a:p>
            <a:pPr marL="0" indent="176213" algn="just">
              <a:buNone/>
            </a:pPr>
            <a:r>
              <a:rPr lang="ru-RU" sz="1400" dirty="0"/>
              <a:t>Педагогам, которые возьмутся за реализацию данной разработки, необходимо владеть достаточным запасом знаний сказок, творчески подходить к организации занятий, чтобы достичь применения детьми полученных знаний в словесном творчестве.</a:t>
            </a:r>
          </a:p>
          <a:p>
            <a:pPr algn="just"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71538"/>
            <a:ext cx="6172200" cy="14287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Занятие 1. Словесное творчество. Что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00298"/>
            <a:ext cx="6172200" cy="626575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5600" i="1" dirty="0" smtClean="0"/>
              <a:t>Задачи: Развитие творческого потенциала детей, художественной наблюдательности путём изучения литературного наследия К.И. Чуковского «От двух до пяти».</a:t>
            </a: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 </a:t>
            </a:r>
          </a:p>
          <a:p>
            <a:pPr algn="just">
              <a:buNone/>
            </a:pPr>
            <a:r>
              <a:rPr lang="ru-RU" sz="5600" dirty="0" smtClean="0"/>
              <a:t>1.	 Знакомство детей с книгой К.И.Чуковского «От двух до пяти». Рассказ о детях, которые создают собственные повествования в дошкольном возрасте. Чтение понравившихся отрывков из книги. </a:t>
            </a:r>
          </a:p>
          <a:p>
            <a:pPr algn="just">
              <a:buNone/>
            </a:pPr>
            <a:r>
              <a:rPr lang="ru-RU" sz="5600" dirty="0" smtClean="0"/>
              <a:t>2. Беседа «Что такое словесное творчество?» </a:t>
            </a:r>
            <a:r>
              <a:rPr lang="ru-RU" sz="5600" i="1" dirty="0" smtClean="0"/>
              <a:t>Ответы детей.</a:t>
            </a: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	«Словесное творчество – это значит работа мысленно, т.е. словами».</a:t>
            </a:r>
          </a:p>
          <a:p>
            <a:pPr algn="just">
              <a:buNone/>
            </a:pPr>
            <a:r>
              <a:rPr lang="ru-RU" sz="5600" dirty="0" smtClean="0"/>
              <a:t>	- Сказка: правда это или ложь? Зачем мы читаем сказки?</a:t>
            </a:r>
          </a:p>
          <a:p>
            <a:pPr algn="just">
              <a:buNone/>
            </a:pPr>
            <a:r>
              <a:rPr lang="ru-RU" sz="5600" dirty="0" smtClean="0"/>
              <a:t>	- Нравятся ли вам сказки? Что вам нравится в сказках?</a:t>
            </a:r>
          </a:p>
          <a:p>
            <a:pPr algn="just">
              <a:buNone/>
            </a:pPr>
            <a:r>
              <a:rPr lang="ru-RU" sz="5600" dirty="0" smtClean="0"/>
              <a:t>3. Введение детей в словесное творчество.</a:t>
            </a:r>
          </a:p>
          <a:p>
            <a:pPr algn="just">
              <a:buNone/>
            </a:pPr>
            <a:r>
              <a:rPr lang="ru-RU" sz="5600" dirty="0" smtClean="0"/>
              <a:t>	- Что будет, если мы изменим поведение героев? Или все герои станут вдруг положительными? </a:t>
            </a:r>
          </a:p>
          <a:p>
            <a:pPr algn="just">
              <a:buNone/>
            </a:pPr>
            <a:r>
              <a:rPr lang="ru-RU" sz="5600" dirty="0" smtClean="0"/>
              <a:t>	- Хотите ли вы стать творцами, сказочниками? </a:t>
            </a:r>
          </a:p>
          <a:p>
            <a:pPr algn="just">
              <a:buNone/>
            </a:pPr>
            <a:r>
              <a:rPr lang="ru-RU" sz="5600" dirty="0" smtClean="0"/>
              <a:t>	- Хотите придумать не только слова, но и рассказ, а может целую сказку? Или книгу сказок? </a:t>
            </a:r>
          </a:p>
          <a:p>
            <a:pPr algn="just">
              <a:buNone/>
            </a:pPr>
            <a:r>
              <a:rPr lang="ru-RU" sz="5600" dirty="0" smtClean="0"/>
              <a:t>	- Чем сказка отличается от рассказа? </a:t>
            </a:r>
          </a:p>
          <a:p>
            <a:pPr algn="just">
              <a:buNone/>
            </a:pPr>
            <a:r>
              <a:rPr lang="ru-RU" sz="5600" dirty="0" smtClean="0"/>
              <a:t>	- Может, кто-то уже придумывал сам сказки?</a:t>
            </a:r>
          </a:p>
          <a:p>
            <a:pPr algn="just">
              <a:buNone/>
            </a:pPr>
            <a:r>
              <a:rPr lang="ru-RU" sz="5600" dirty="0" smtClean="0"/>
              <a:t>	- Что больше нравится: придумывать или слушать сказки? </a:t>
            </a:r>
          </a:p>
          <a:p>
            <a:pPr algn="just">
              <a:buNone/>
            </a:pPr>
            <a:r>
              <a:rPr lang="ru-RU" sz="5600" dirty="0" smtClean="0"/>
              <a:t>	- О чем бы вы хотели придумать сказку? </a:t>
            </a:r>
          </a:p>
          <a:p>
            <a:pPr algn="just">
              <a:buNone/>
            </a:pPr>
            <a:r>
              <a:rPr lang="ru-RU" sz="5600" dirty="0" smtClean="0"/>
              <a:t>4. В конце занятия предложить детям рассказать придуманные ими сказки. </a:t>
            </a:r>
          </a:p>
          <a:p>
            <a:pPr algn="just">
              <a:buNone/>
            </a:pPr>
            <a:r>
              <a:rPr lang="ru-RU" sz="5600" dirty="0" smtClean="0"/>
              <a:t>5. Дидактическая игра «Путешествие по русским народным сказкам».</a:t>
            </a:r>
          </a:p>
          <a:p>
            <a:pPr algn="just">
              <a:buNone/>
            </a:pPr>
            <a:r>
              <a:rPr lang="ru-RU" sz="5600" b="1" dirty="0" smtClean="0"/>
              <a:t>Вывод: </a:t>
            </a:r>
            <a:r>
              <a:rPr lang="ru-RU" sz="5600" dirty="0" smtClean="0"/>
              <a:t>«Сказка – ложь, да в ней намёк, добрым молодцам урок».</a:t>
            </a:r>
          </a:p>
          <a:p>
            <a:pPr algn="just">
              <a:buNone/>
            </a:pPr>
            <a:endParaRPr lang="ru-RU" sz="5600" dirty="0" smtClean="0"/>
          </a:p>
          <a:p>
            <a:pPr algn="just">
              <a:buNone/>
            </a:pPr>
            <a:endParaRPr lang="ru-RU" sz="5600" dirty="0" smtClean="0"/>
          </a:p>
          <a:p>
            <a:pPr algn="just">
              <a:buNone/>
            </a:pPr>
            <a:r>
              <a:rPr lang="ru-RU" sz="5600" i="1" dirty="0" smtClean="0"/>
              <a:t>	Родителям:  помочь найти нужную информацию в сказке, посетить музей; обсудить характер понравившегося героя, нарисовать портрет сказочного героя.</a:t>
            </a:r>
            <a:endParaRPr lang="ru-RU" sz="5600" dirty="0" smtClean="0"/>
          </a:p>
          <a:p>
            <a:pPr>
              <a:buNone/>
            </a:pPr>
            <a:r>
              <a:rPr lang="ru-RU" sz="5600" i="1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Занятие 2. Знакомство со сказками о животных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1600" i="1" dirty="0" smtClean="0"/>
              <a:t>Задачи: Приобщение детей к русским народным сказкам, ознакомление детей с основным типом сказок – сказками о животных. Развитие творческого воображения, актёрских способностей.</a:t>
            </a:r>
          </a:p>
          <a:p>
            <a:pPr algn="just">
              <a:buNone/>
            </a:pPr>
            <a:endParaRPr lang="ru-RU" sz="1600" i="1" dirty="0" smtClean="0"/>
          </a:p>
          <a:p>
            <a:pPr marL="452628" indent="-342900" algn="just">
              <a:buNone/>
            </a:pPr>
            <a:r>
              <a:rPr lang="ru-RU" sz="1600" dirty="0" smtClean="0"/>
              <a:t>1. Рассказ об основных классификациях сказок,  морфологических структурах, анализ эволюции вариантов сюжета. Рассказ о специфических элементах, особенностях сказок. </a:t>
            </a:r>
          </a:p>
          <a:p>
            <a:pPr marL="363538" indent="-274638" algn="just">
              <a:buNone/>
            </a:pPr>
            <a:r>
              <a:rPr lang="ru-RU" sz="1600" dirty="0" smtClean="0"/>
              <a:t>2. Знакомство со сказками о животных. В этих сказках в качестве главных героев выступают животные, птицы, рыбы, а также предметы, растения и явления природы. В сказках они обладают присущими только человеку качествами и живут человеческой жизнью. Они так же разумны, как и люди, и разговаривают, как люди. В сказках о животных человек либо 1) играет второстепенную роль (старик из сказки «Лиса и волк» лиса крадёт рыбу из саней), либо 2) занимает положение, равноценное животному (мужик из сказки «Мужик и медведь»). Существует около  50 видов разновидностей сюжетов сказок о животных. Идейный смысл данного типа – ум всегда побеждает силу.</a:t>
            </a:r>
          </a:p>
          <a:p>
            <a:pPr marL="363538" indent="-363538" algn="just">
              <a:buNone/>
            </a:pPr>
            <a:r>
              <a:rPr lang="ru-RU" sz="1600" dirty="0" smtClean="0"/>
              <a:t>   3. Рассматривание репродукций с картин художников - иллюстраторов, в скульптурном изображении, в поделках из природного материала и т.п.</a:t>
            </a:r>
          </a:p>
          <a:p>
            <a:pPr algn="just">
              <a:buNone/>
            </a:pPr>
            <a:r>
              <a:rPr lang="ru-RU" sz="1600" dirty="0" smtClean="0"/>
              <a:t>4. Знакомство детей со схемой-моделью для составления описания животных.  Задание детям придумать свое сказочное животное, которое будет помогать герою, и рассказать о нем.</a:t>
            </a:r>
          </a:p>
          <a:p>
            <a:pPr marL="365125" indent="-255588" algn="just">
              <a:buNone/>
            </a:pPr>
            <a:r>
              <a:rPr lang="ru-RU" sz="1600" dirty="0" smtClean="0"/>
              <a:t>5. Подвижная игра-импровизация «Превращения» (педагог «заколдовывает» ребенка в понравившееся животное), «Пантомима» (ребёнок изображает понравившееся животное) 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i="1" dirty="0" smtClean="0"/>
              <a:t>	Родителям: записать со слов ребенка описание животного и его превращение. </a:t>
            </a:r>
            <a:endParaRPr lang="ru-RU" sz="1500" i="1" dirty="0" smtClean="0"/>
          </a:p>
          <a:p>
            <a:pPr marL="452628" indent="-342900">
              <a:buNone/>
            </a:pPr>
            <a:endParaRPr lang="ru-RU" sz="1500" dirty="0" smtClean="0"/>
          </a:p>
          <a:p>
            <a:pPr>
              <a:buFont typeface="Wingdings" pitchFamily="2" charset="2"/>
              <a:buChar char="Ø"/>
            </a:pP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214414"/>
            <a:ext cx="61722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Занятие 3. Знакомство с кумулятивными сказками.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2628" indent="-342900" algn="just">
              <a:buNone/>
            </a:pPr>
            <a:r>
              <a:rPr lang="ru-RU" sz="2000" i="1" dirty="0" smtClean="0"/>
              <a:t>Задачи: Приобщение детей к русским народным сказкам, ознакомление детей с основным типом сказок – кумулятивными сказками. Развитие творческого воображения, актёрских способностей.</a:t>
            </a:r>
          </a:p>
          <a:p>
            <a:pPr marL="109728" indent="0" algn="just">
              <a:buNone/>
            </a:pPr>
            <a:endParaRPr lang="ru-RU" sz="2000" dirty="0" smtClean="0"/>
          </a:p>
          <a:p>
            <a:pPr marL="363538" indent="-254000" algn="just">
              <a:buNone/>
            </a:pPr>
            <a:r>
              <a:rPr lang="ru-RU" sz="2000" dirty="0" smtClean="0"/>
              <a:t>1. Знакомство с кумулятивными  сказками. Около двадцати сюжетов сказок о животных — это кумулятивные сказки. </a:t>
            </a:r>
            <a:r>
              <a:rPr lang="ru-RU" sz="2000" i="1" dirty="0" smtClean="0"/>
              <a:t>Кумуляция</a:t>
            </a:r>
            <a:r>
              <a:rPr lang="ru-RU" sz="2000" dirty="0" smtClean="0"/>
              <a:t> – увеличение, скопление, цепная композиция, когда эпизод цепляется за эпизод, пока не наступит развязка. При изучении кумулятивных сказок необходимо помнить, что кумуляция как явление свойственна не только этому жанру. Нередко используют кумуляцию сказки о животных, а в волшебных сказках, будучи редуцирована до цепочки в три эпизода, выступает обязательным композиционным приёмом – </a:t>
            </a:r>
            <a:r>
              <a:rPr lang="ru-RU" sz="2000" dirty="0" err="1" smtClean="0"/>
              <a:t>приёмом</a:t>
            </a:r>
            <a:r>
              <a:rPr lang="ru-RU" sz="2000" dirty="0" smtClean="0"/>
              <a:t> троекратных повторов, «троичности». Также необходимо помнить, что кумулятивные сказки часто используют не одну, а две или даже несколько цепочек, которые могут строиться по разным принципам. В результате в тексте одной сказки взаимодействуют разные типы кумуляции. </a:t>
            </a:r>
          </a:p>
          <a:p>
            <a:pPr marL="363538" indent="-254000" algn="just">
              <a:buNone/>
            </a:pPr>
            <a:r>
              <a:rPr lang="ru-RU" sz="2000" dirty="0" smtClean="0"/>
              <a:t>2. Рассматривание репродукций с картин художников - иллюстраторов, в скульптурном изображении, в поделках из природного материала и т.п.</a:t>
            </a:r>
          </a:p>
          <a:p>
            <a:pPr marL="363538" indent="-254000" algn="just">
              <a:buNone/>
            </a:pPr>
            <a:r>
              <a:rPr lang="ru-RU" sz="2000" dirty="0" smtClean="0"/>
              <a:t>3. Знакомство со схемами-моделями кумулятивных сказок. Например, «Репка», «Теремок», «Колобок», «Петушок и бобовое зёрнышко» и др. </a:t>
            </a:r>
          </a:p>
          <a:p>
            <a:pPr marL="363538" indent="-88900" algn="just">
              <a:buNone/>
            </a:pPr>
            <a:r>
              <a:rPr lang="ru-RU" sz="2000" dirty="0" smtClean="0"/>
              <a:t>4. Обсуждение характеров сказочных героев. Кто добрый? Кто злой? Кто хитрый? Кто коварный?</a:t>
            </a:r>
          </a:p>
          <a:p>
            <a:pPr marL="363538" indent="-88900" algn="just">
              <a:buNone/>
            </a:pPr>
            <a:r>
              <a:rPr lang="ru-RU" sz="2000" dirty="0" smtClean="0"/>
              <a:t>5. Дидактическая игра «Расскажем сказку вместе», «Поиграем в Репку».</a:t>
            </a:r>
          </a:p>
          <a:p>
            <a:pPr marL="88900" indent="-88900" algn="just">
              <a:buNone/>
            </a:pPr>
            <a:r>
              <a:rPr lang="ru-RU" sz="2000" i="1" dirty="0" smtClean="0"/>
              <a:t>Родителям: записать со слов ребенка описание понравившегося сказочного героя и помочь ребёнку нарисовать его.</a:t>
            </a:r>
            <a:endParaRPr lang="ru-RU" sz="2000" dirty="0" smtClean="0"/>
          </a:p>
          <a:p>
            <a:pPr marL="88900" indent="-88900">
              <a:buNone/>
            </a:pPr>
            <a:endParaRPr lang="ru-RU" sz="1400" dirty="0" smtClean="0"/>
          </a:p>
          <a:p>
            <a:pPr marL="452628" indent="-342900">
              <a:buAutoNum type="arabicPeriod"/>
            </a:pPr>
            <a:endParaRPr lang="ru-RU" sz="1400" dirty="0" smtClean="0"/>
          </a:p>
          <a:p>
            <a:pPr>
              <a:buNone/>
            </a:pPr>
            <a:endParaRPr lang="ru-RU" i="1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C9C6-AB64-4787-BA10-16550061566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2654</TotalTime>
  <Words>4694</Words>
  <Application>Microsoft Office PowerPoint</Application>
  <PresentationFormat>Экран (4:3)</PresentationFormat>
  <Paragraphs>562</Paragraphs>
  <Slides>41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Городская</vt:lpstr>
      <vt:lpstr>      Государственное дошкольное образовательное учреждение  детский сад № 27 общеразвивающего вида с приоритетным осуществлением физического развития воспитанников Василеостровского административного района  г.Санкт-Петербурга     Азбука сказки  Цикл занятий  по развитию  словесного творчества  старших дошкольников </vt:lpstr>
      <vt:lpstr>Содержание</vt:lpstr>
      <vt:lpstr>Презентация PowerPoint</vt:lpstr>
      <vt:lpstr>Введение</vt:lpstr>
      <vt:lpstr>Презентация PowerPoint</vt:lpstr>
      <vt:lpstr>Презентация PowerPoint</vt:lpstr>
      <vt:lpstr>Занятие 1. Словесное творчество. Что это?</vt:lpstr>
      <vt:lpstr>Занятие 2. Знакомство со сказками о животных</vt:lpstr>
      <vt:lpstr>Занятие 3. Знакомство с кумулятивными сказками. </vt:lpstr>
      <vt:lpstr>Занятие4. Типы персонажей в кумулятивной сказке.</vt:lpstr>
      <vt:lpstr>Занятие 5. Контаминация сюжетов в кумулятивной сказке</vt:lpstr>
      <vt:lpstr>Занятие 6. Знакомство с социально-бытовыми сказками. </vt:lpstr>
      <vt:lpstr>Занятие 7. Знакомство с волшебными сказками.</vt:lpstr>
      <vt:lpstr>Занятие 8. Знакомство со схемами-моделями  «Карты В.Я. Проппа»</vt:lpstr>
      <vt:lpstr>Занятие 9. Знакомство с зачином сказки.</vt:lpstr>
      <vt:lpstr>Занятие 10. Любимые сказочные  герои. </vt:lpstr>
      <vt:lpstr>Занятие 11. Жилище любимого героя</vt:lpstr>
      <vt:lpstr>Занятие 12. Злые  персонажи сказок.</vt:lpstr>
      <vt:lpstr>Занятие 13.  Место обитания злых героев. </vt:lpstr>
      <vt:lpstr>Занятие 14.  Запрет или предписание. </vt:lpstr>
      <vt:lpstr>Занятие 15. Нарушение запрета или предписания.</vt:lpstr>
      <vt:lpstr>Занятие 16. Подвох, вредительство.</vt:lpstr>
      <vt:lpstr>Занятие 17. Завязка сказки или начинающееся противодействие. </vt:lpstr>
      <vt:lpstr>Занятие 18. Отъезд героя.</vt:lpstr>
      <vt:lpstr>Занятие 19. Путешествие сказочного героя. </vt:lpstr>
      <vt:lpstr>Занятие 20. Волшебные дары.</vt:lpstr>
      <vt:lpstr>Занятие 21. Встреча с дарителем.</vt:lpstr>
      <vt:lpstr>Занятие 22. Сверхъестественные свойства антигероя. </vt:lpstr>
      <vt:lpstr>Занятие 23. Трудные испытания. </vt:lpstr>
      <vt:lpstr>Занятие 24. Борьба добра  и зла.   </vt:lpstr>
      <vt:lpstr>Занятие 25. Победа. Возвращение домой. </vt:lpstr>
      <vt:lpstr> Занятие 26. Изобличение и наказание ложного героя.</vt:lpstr>
      <vt:lpstr>Занятие 27. Чем заканчиваются сказки.</vt:lpstr>
      <vt:lpstr>  Занятие 28. Сочиняем сказку.</vt:lpstr>
      <vt:lpstr>Занятие 29 – 30. Чтение придуманных детьми сказок. </vt:lpstr>
      <vt:lpstr>Занятие 31. Спектакль по сказкам. </vt:lpstr>
      <vt:lpstr>Занятие 32. Итоги нашего творчества. </vt:lpstr>
      <vt:lpstr>Литература  </vt:lpstr>
      <vt:lpstr>Приложение1.  «Карты-схемы В.Я. Проппа» </vt:lpstr>
      <vt:lpstr>                                                               Приложение 2. Дидактические игры  по развитию словесного творчества. </vt:lpstr>
      <vt:lpstr>                                                           Приложение 3.  Схемы-модели   сказок.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Словесное творчество</dc:title>
  <dc:creator>Admin</dc:creator>
  <cp:lastModifiedBy>Admin</cp:lastModifiedBy>
  <cp:revision>286</cp:revision>
  <dcterms:created xsi:type="dcterms:W3CDTF">2011-02-26T21:04:30Z</dcterms:created>
  <dcterms:modified xsi:type="dcterms:W3CDTF">2011-11-19T10:39:15Z</dcterms:modified>
</cp:coreProperties>
</file>