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FFFF"/>
    <a:srgbClr val="FFCCCC"/>
    <a:srgbClr val="FFCCFF"/>
    <a:srgbClr val="FF66FF"/>
    <a:srgbClr val="0000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7704" y="1196752"/>
            <a:ext cx="67159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«Организация 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работы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 формированию у дошкольников </a:t>
            </a:r>
            <a:endParaRPr lang="en-US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основ </a:t>
            </a:r>
            <a:r>
              <a:rPr lang="ru-RU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безопасного поведения»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43143" y="116632"/>
            <a:ext cx="58450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общеразвивающего вида № 40»</a:t>
            </a:r>
          </a:p>
          <a:p>
            <a:pPr algn="ctr"/>
            <a:r>
              <a:rPr lang="ru-RU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г.Усолье</a:t>
            </a: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-Сибирское</a:t>
            </a:r>
            <a:endParaRPr lang="ru-RU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Documents\шаблоны к презентациям\нужные картинки\ima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35" y="3632448"/>
            <a:ext cx="251013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09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1166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дорогое 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- это жизнь»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А. Островский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196752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Идеи обеспечения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жизнедеятельности человека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916832"/>
            <a:ext cx="1440160" cy="18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ru-RU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М.Ломоносов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287524" y="1977400"/>
            <a:ext cx="1224136" cy="15121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79712" y="1916832"/>
            <a:ext cx="1368152" cy="18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ru-RU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В.Вернадский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9328" y="1906552"/>
            <a:ext cx="1291956" cy="18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ru-RU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И.Сеченов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11660" y="4077072"/>
            <a:ext cx="1368152" cy="18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ru-RU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А.Адлер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/>
          <a:stretch>
            <a:fillRect/>
          </a:stretch>
        </p:blipFill>
        <p:spPr>
          <a:xfrm>
            <a:off x="2159732" y="1963688"/>
            <a:ext cx="1008112" cy="1512168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4"/>
          <a:stretch>
            <a:fillRect/>
          </a:stretch>
        </p:blipFill>
        <p:spPr>
          <a:xfrm>
            <a:off x="3782196" y="1937408"/>
            <a:ext cx="1024508" cy="151216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19872" y="4077072"/>
            <a:ext cx="1333864" cy="18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ru-RU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З.Фрейд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62368" y="4077072"/>
            <a:ext cx="1235592" cy="18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ru-RU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М.Маслоу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5"/>
          <a:stretch>
            <a:fillRect/>
          </a:stretch>
        </p:blipFill>
        <p:spPr>
          <a:xfrm>
            <a:off x="1619672" y="4149080"/>
            <a:ext cx="1152128" cy="1440160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6"/>
          <a:stretch>
            <a:fillRect/>
          </a:stretch>
        </p:blipFill>
        <p:spPr>
          <a:xfrm>
            <a:off x="3564460" y="4114768"/>
            <a:ext cx="1044688" cy="1512168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7"/>
          <a:stretch>
            <a:fillRect/>
          </a:stretch>
        </p:blipFill>
        <p:spPr>
          <a:xfrm>
            <a:off x="5358106" y="4152488"/>
            <a:ext cx="1044116" cy="143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61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36812"/>
            <a:ext cx="5256584" cy="6840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середина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века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образа жизни, гигиена труда, </a:t>
            </a:r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привитие </a:t>
            </a:r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санитарно-гигиенических навыков и навыков безопасного </a:t>
            </a:r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</a:t>
            </a:r>
            <a:endParaRPr lang="ru-RU" sz="1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2936" y="332656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становления ОБЖ в дошкольной педагогике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1072" y="4499404"/>
            <a:ext cx="5256584" cy="10275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30-х годов XX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века -  </a:t>
            </a:r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 разработаны в дошкольной педагогике вопросы профилактики дорожно-транспортного травматизма (</a:t>
            </a:r>
            <a:r>
              <a:rPr lang="ru-RU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В.М.Федянская</a:t>
            </a:r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Э.Я.Степаненкова</a:t>
            </a:r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М.Ф.Филенко</a:t>
            </a:r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4724" y="2654914"/>
            <a:ext cx="5256584" cy="3420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1917 г. – </a:t>
            </a:r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нового предмета «школьная гигиена»</a:t>
            </a:r>
            <a:endParaRPr lang="ru-RU" sz="1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284984"/>
            <a:ext cx="5256584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конец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20-30-х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1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О.Дегтяренко</a:t>
            </a:r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Н.Ковальковской</a:t>
            </a:r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Э.Краснопольского</a:t>
            </a:r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необходимости ознакомления дошкольников  </a:t>
            </a:r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некоторыми вопросами техники безопасности в </a:t>
            </a:r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быту</a:t>
            </a:r>
            <a:endParaRPr lang="ru-RU" sz="1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5733256"/>
            <a:ext cx="5256584" cy="5137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1960-1980-е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несчастий с </a:t>
            </a:r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дошкольниками медицинскими работниками </a:t>
            </a:r>
            <a:endParaRPr lang="ru-RU" sz="1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784" y="701988"/>
            <a:ext cx="2023743" cy="180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072" y="2584042"/>
            <a:ext cx="2331385" cy="180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96" y="4771774"/>
            <a:ext cx="1279359" cy="1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135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•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72816"/>
            <a:ext cx="5256584" cy="14401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1990 г.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различных комплексных </a:t>
            </a:r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парциальных </a:t>
            </a:r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развития, воспитания и образования детей («Программа воспитания и обучения в детском саду», Программа «Детство», «Радуга» и др</a:t>
            </a:r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 предусматривающих организацию работы по формированию </a:t>
            </a:r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детей о правилах безопасного поведения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429000"/>
            <a:ext cx="5256584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1997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- </a:t>
            </a:r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программы </a:t>
            </a:r>
            <a:r>
              <a:rPr lang="ru-RU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Р.Б.Стеркиной</a:t>
            </a:r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«Основы безопасности детей дошкольного возраста»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4221088"/>
            <a:ext cx="5256584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г. - </a:t>
            </a:r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плана-программы </a:t>
            </a:r>
            <a:r>
              <a:rPr lang="ru-RU" sz="1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Н.Мельниковой</a:t>
            </a:r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Л.Захаровой</a:t>
            </a:r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Р.Шакуровой</a:t>
            </a:r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дома</a:t>
            </a:r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5085184"/>
            <a:ext cx="5256584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- </a:t>
            </a:r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</a:t>
            </a:r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в области обучени</a:t>
            </a:r>
            <a:r>
              <a:rPr lang="ru-RU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 безопасному поведению (</a:t>
            </a:r>
            <a:r>
              <a:rPr lang="ru-RU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Л.Григорович</a:t>
            </a:r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С.Мартынов</a:t>
            </a:r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К.Белая</a:t>
            </a:r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</a:t>
            </a:r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4869160"/>
            <a:ext cx="1223384" cy="1676201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7038975" y="1107951"/>
            <a:ext cx="2105025" cy="210502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5792476" y="321201"/>
            <a:ext cx="1323975" cy="204597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5"/>
          <a:stretch>
            <a:fillRect/>
          </a:stretch>
        </p:blipFill>
        <p:spPr>
          <a:xfrm>
            <a:off x="6948264" y="2915366"/>
            <a:ext cx="140398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72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56176" y="332656"/>
            <a:ext cx="2447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«опасность»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980728"/>
            <a:ext cx="6407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воздействия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способные вызывать негативные нарушения в самочувствии и здоровье людей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1240" y="1844824"/>
            <a:ext cx="3588992" cy="18595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опасности </a:t>
            </a:r>
            <a:endParaRPr lang="ru-RU" sz="14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</a:t>
            </a:r>
            <a:endParaRPr lang="ru-RU" sz="1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9688" y="1828944"/>
            <a:ext cx="3588992" cy="18595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опасности </a:t>
            </a:r>
          </a:p>
          <a:p>
            <a:pPr algn="just"/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дороге </a:t>
            </a:r>
            <a:endParaRPr lang="ru-RU" sz="14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улице</a:t>
            </a:r>
            <a:endParaRPr lang="ru-RU" sz="1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9552" y="4089608"/>
            <a:ext cx="3570680" cy="18589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опасности </a:t>
            </a:r>
          </a:p>
          <a:p>
            <a:pPr algn="just"/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природе</a:t>
            </a:r>
            <a:endParaRPr lang="ru-RU" sz="1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4117580"/>
            <a:ext cx="3600400" cy="18584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опасности </a:t>
            </a:r>
          </a:p>
          <a:p>
            <a:pPr algn="just"/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общении </a:t>
            </a:r>
            <a:endParaRPr lang="ru-RU" sz="14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незнакомыми </a:t>
            </a:r>
            <a:endParaRPr lang="ru-RU" sz="14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людьми</a:t>
            </a:r>
            <a:endParaRPr lang="ru-RU" sz="1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/>
          <a:stretch>
            <a:fillRect/>
          </a:stretch>
        </p:blipFill>
        <p:spPr>
          <a:xfrm>
            <a:off x="6349119" y="4293096"/>
            <a:ext cx="2061210" cy="1584176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3"/>
          <a:stretch>
            <a:fillRect/>
          </a:stretch>
        </p:blipFill>
        <p:spPr>
          <a:xfrm>
            <a:off x="6328768" y="1962600"/>
            <a:ext cx="2127559" cy="1571552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4"/>
          <a:stretch>
            <a:fillRect/>
          </a:stretch>
        </p:blipFill>
        <p:spPr>
          <a:xfrm>
            <a:off x="2411760" y="1991102"/>
            <a:ext cx="1361440" cy="1543050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5"/>
          <a:stretch>
            <a:fillRect/>
          </a:stretch>
        </p:blipFill>
        <p:spPr>
          <a:xfrm>
            <a:off x="1403648" y="2748376"/>
            <a:ext cx="1182370" cy="885825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6"/>
          <a:stretch>
            <a:fillRect/>
          </a:stretch>
        </p:blipFill>
        <p:spPr>
          <a:xfrm>
            <a:off x="1619672" y="4221088"/>
            <a:ext cx="2232248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98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2-конечная звезда 2"/>
          <p:cNvSpPr/>
          <p:nvPr/>
        </p:nvSpPr>
        <p:spPr>
          <a:xfrm>
            <a:off x="4572000" y="116632"/>
            <a:ext cx="3816424" cy="3096344"/>
          </a:xfrm>
          <a:prstGeom prst="star12">
            <a:avLst/>
          </a:prstGeom>
          <a:solidFill>
            <a:srgbClr val="FFFF99"/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</a:t>
            </a:r>
            <a:endParaRPr lang="ru-RU" sz="14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</a:t>
            </a:r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есть:</a:t>
            </a:r>
          </a:p>
          <a:p>
            <a:pPr algn="ctr"/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Надо видеть, предвидеть, учесть.</a:t>
            </a:r>
          </a:p>
          <a:p>
            <a:pPr algn="ctr"/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возможности </a:t>
            </a:r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избежать,</a:t>
            </a:r>
          </a:p>
          <a:p>
            <a:pPr algn="ctr"/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где надо – </a:t>
            </a:r>
            <a:endParaRPr lang="ru-RU" sz="14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позвать.</a:t>
            </a:r>
          </a:p>
        </p:txBody>
      </p:sp>
      <p:sp>
        <p:nvSpPr>
          <p:cNvPr id="4" name="Выноска-облако 3"/>
          <p:cNvSpPr/>
          <p:nvPr/>
        </p:nvSpPr>
        <p:spPr>
          <a:xfrm>
            <a:off x="395536" y="1988840"/>
            <a:ext cx="3168352" cy="1584176"/>
          </a:xfrm>
          <a:prstGeom prst="cloudCallout">
            <a:avLst>
              <a:gd name="adj1" fmla="val 37450"/>
              <a:gd name="adj2" fmla="val 22672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непосредственное восприятие окружающего мира</a:t>
            </a:r>
          </a:p>
        </p:txBody>
      </p:sp>
      <p:sp>
        <p:nvSpPr>
          <p:cNvPr id="5" name="Выноска-облако 4"/>
          <p:cNvSpPr/>
          <p:nvPr/>
        </p:nvSpPr>
        <p:spPr>
          <a:xfrm>
            <a:off x="1547664" y="4221088"/>
            <a:ext cx="3168352" cy="1944216"/>
          </a:xfrm>
          <a:prstGeom prst="cloudCallout">
            <a:avLst>
              <a:gd name="adj1" fmla="val 37739"/>
              <a:gd name="adj2" fmla="val -43361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 действительности через разные источники информации</a:t>
            </a:r>
          </a:p>
        </p:txBody>
      </p:sp>
      <p:sp>
        <p:nvSpPr>
          <p:cNvPr id="6" name="Выноска-облако 5"/>
          <p:cNvSpPr/>
          <p:nvPr/>
        </p:nvSpPr>
        <p:spPr>
          <a:xfrm>
            <a:off x="5544648" y="3933056"/>
            <a:ext cx="3168352" cy="1584176"/>
          </a:xfrm>
          <a:prstGeom prst="cloudCallout">
            <a:avLst>
              <a:gd name="adj1" fmla="val -9881"/>
              <a:gd name="adj2" fmla="val -40821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организованная  работа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78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16832"/>
            <a:ext cx="3588992" cy="12961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algn="just"/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условий, обеспечивающих единство формирования знаний и умений как основы опыта безопасного поведения в быту, при активной позиции ребенка.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16632"/>
            <a:ext cx="7020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работы по формированию у дошкольников представлений о безопасности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3429000"/>
            <a:ext cx="3588992" cy="2304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сформировать </a:t>
            </a:r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основные понятия об опасностях;</a:t>
            </a:r>
          </a:p>
          <a:p>
            <a:pPr algn="just"/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выработать </a:t>
            </a:r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прогнозировать опасности и их последствия в процессе жизнедеятельности;</a:t>
            </a:r>
          </a:p>
          <a:p>
            <a:pPr algn="just"/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учить </a:t>
            </a:r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оценивать свои возможности и принимать обоснованные решения безопасного поведения в различных ситуациях.</a:t>
            </a:r>
          </a:p>
          <a:p>
            <a:pPr algn="just"/>
            <a:endPara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354734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5292080" y="1844824"/>
            <a:ext cx="3403325" cy="2016224"/>
          </a:xfrm>
          <a:prstGeom prst="ellipse">
            <a:avLst/>
          </a:prstGeom>
          <a:solidFill>
            <a:srgbClr val="FFCCFF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</a:t>
            </a:r>
            <a:r>
              <a:rPr lang="ru-RU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</a:t>
            </a:r>
            <a:r>
              <a:rPr lang="ru-RU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</a:t>
            </a:r>
            <a:r>
              <a:rPr lang="ru-RU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действовать </a:t>
            </a:r>
            <a:endParaRPr lang="ru-RU" sz="1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потенциально опасными предметами, в различных жизненных ситуациях,  соблюдая  меры предосторожности</a:t>
            </a:r>
          </a:p>
        </p:txBody>
      </p:sp>
    </p:spTree>
    <p:extLst>
      <p:ext uri="{BB962C8B-B14F-4D97-AF65-F5344CB8AC3E}">
        <p14:creationId xmlns:p14="http://schemas.microsoft.com/office/powerpoint/2010/main" val="40504951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404</Words>
  <Application>Microsoft Office PowerPoint</Application>
  <PresentationFormat>Экран (4:3)</PresentationFormat>
  <Paragraphs>57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111</cp:lastModifiedBy>
  <cp:revision>17</cp:revision>
  <dcterms:modified xsi:type="dcterms:W3CDTF">2013-10-24T16:20:09Z</dcterms:modified>
</cp:coreProperties>
</file>