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6" r:id="rId4"/>
    <p:sldId id="258" r:id="rId5"/>
    <p:sldId id="259" r:id="rId6"/>
    <p:sldId id="260" r:id="rId7"/>
    <p:sldId id="267" r:id="rId8"/>
    <p:sldId id="269" r:id="rId9"/>
    <p:sldId id="268" r:id="rId10"/>
    <p:sldId id="261" r:id="rId11"/>
    <p:sldId id="265" r:id="rId12"/>
    <p:sldId id="262" r:id="rId13"/>
    <p:sldId id="263" r:id="rId14"/>
    <p:sldId id="264" r:id="rId15"/>
    <p:sldId id="266" r:id="rId16"/>
    <p:sldId id="270" r:id="rId17"/>
    <p:sldId id="277" r:id="rId18"/>
    <p:sldId id="281" r:id="rId19"/>
    <p:sldId id="271" r:id="rId20"/>
    <p:sldId id="272" r:id="rId21"/>
    <p:sldId id="273" r:id="rId22"/>
    <p:sldId id="274" r:id="rId23"/>
    <p:sldId id="275" r:id="rId24"/>
    <p:sldId id="276" r:id="rId25"/>
    <p:sldId id="278" r:id="rId26"/>
    <p:sldId id="279" r:id="rId27"/>
    <p:sldId id="280" r:id="rId28"/>
    <p:sldId id="282" r:id="rId29"/>
    <p:sldId id="283" r:id="rId30"/>
    <p:sldId id="285" r:id="rId31"/>
    <p:sldId id="28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C9CFA-A222-47C8-945E-B2307708F8D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7B00F-5AF3-4410-85BC-4073BC537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B00F-5AF3-4410-85BC-4073BC5378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B00F-5AF3-4410-85BC-4073BC537868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oshkolnik.ru/den-kosmonavtiki/6654-kosmicheskie-dali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10" Type="http://schemas.openxmlformats.org/officeDocument/2006/relationships/image" Target="../media/image78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10" Type="http://schemas.openxmlformats.org/officeDocument/2006/relationships/image" Target="../media/image87.jpeg"/><Relationship Id="rId4" Type="http://schemas.openxmlformats.org/officeDocument/2006/relationships/image" Target="../media/image81.jpeg"/><Relationship Id="rId9" Type="http://schemas.openxmlformats.org/officeDocument/2006/relationships/image" Target="../media/image8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7" Type="http://schemas.openxmlformats.org/officeDocument/2006/relationships/image" Target="../media/image112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eg"/><Relationship Id="rId3" Type="http://schemas.openxmlformats.org/officeDocument/2006/relationships/image" Target="../media/image114.jpeg"/><Relationship Id="rId7" Type="http://schemas.openxmlformats.org/officeDocument/2006/relationships/image" Target="../media/image118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jpeg"/><Relationship Id="rId11" Type="http://schemas.openxmlformats.org/officeDocument/2006/relationships/image" Target="../media/image122.jpeg"/><Relationship Id="rId5" Type="http://schemas.openxmlformats.org/officeDocument/2006/relationships/image" Target="../media/image116.jpeg"/><Relationship Id="rId10" Type="http://schemas.openxmlformats.org/officeDocument/2006/relationships/image" Target="../media/image121.jpeg"/><Relationship Id="rId4" Type="http://schemas.openxmlformats.org/officeDocument/2006/relationships/image" Target="../media/image115.jpeg"/><Relationship Id="rId9" Type="http://schemas.openxmlformats.org/officeDocument/2006/relationships/image" Target="../media/image1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7" Type="http://schemas.openxmlformats.org/officeDocument/2006/relationships/image" Target="../media/image134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jpeg"/><Relationship Id="rId5" Type="http://schemas.openxmlformats.org/officeDocument/2006/relationships/image" Target="../media/image132.jpeg"/><Relationship Id="rId4" Type="http://schemas.openxmlformats.org/officeDocument/2006/relationships/image" Target="../media/image1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8.jpeg"/><Relationship Id="rId4" Type="http://schemas.openxmlformats.org/officeDocument/2006/relationships/image" Target="../media/image13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jpeg"/><Relationship Id="rId3" Type="http://schemas.openxmlformats.org/officeDocument/2006/relationships/image" Target="../media/image140.jpeg"/><Relationship Id="rId7" Type="http://schemas.openxmlformats.org/officeDocument/2006/relationships/image" Target="../media/image144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jpeg"/><Relationship Id="rId5" Type="http://schemas.openxmlformats.org/officeDocument/2006/relationships/image" Target="../media/image142.jpeg"/><Relationship Id="rId4" Type="http://schemas.openxmlformats.org/officeDocument/2006/relationships/image" Target="../media/image141.jpeg"/><Relationship Id="rId9" Type="http://schemas.openxmlformats.org/officeDocument/2006/relationships/image" Target="../media/image14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jpeg"/><Relationship Id="rId13" Type="http://schemas.openxmlformats.org/officeDocument/2006/relationships/image" Target="../media/image158.jpeg"/><Relationship Id="rId3" Type="http://schemas.openxmlformats.org/officeDocument/2006/relationships/image" Target="../media/image148.jpeg"/><Relationship Id="rId7" Type="http://schemas.openxmlformats.org/officeDocument/2006/relationships/image" Target="../media/image152.jpeg"/><Relationship Id="rId12" Type="http://schemas.openxmlformats.org/officeDocument/2006/relationships/image" Target="../media/image157.jpe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jpeg"/><Relationship Id="rId11" Type="http://schemas.openxmlformats.org/officeDocument/2006/relationships/image" Target="../media/image156.jpeg"/><Relationship Id="rId5" Type="http://schemas.openxmlformats.org/officeDocument/2006/relationships/image" Target="../media/image150.jpeg"/><Relationship Id="rId10" Type="http://schemas.openxmlformats.org/officeDocument/2006/relationships/image" Target="../media/image155.jpeg"/><Relationship Id="rId4" Type="http://schemas.openxmlformats.org/officeDocument/2006/relationships/image" Target="../media/image149.jpeg"/><Relationship Id="rId9" Type="http://schemas.openxmlformats.org/officeDocument/2006/relationships/image" Target="../media/image154.jpeg"/><Relationship Id="rId14" Type="http://schemas.openxmlformats.org/officeDocument/2006/relationships/image" Target="../media/image15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jpeg"/><Relationship Id="rId3" Type="http://schemas.openxmlformats.org/officeDocument/2006/relationships/image" Target="../media/image163.jpeg"/><Relationship Id="rId7" Type="http://schemas.openxmlformats.org/officeDocument/2006/relationships/image" Target="../media/image16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jpeg"/><Relationship Id="rId5" Type="http://schemas.openxmlformats.org/officeDocument/2006/relationships/image" Target="../media/image165.jpeg"/><Relationship Id="rId10" Type="http://schemas.openxmlformats.org/officeDocument/2006/relationships/image" Target="../media/image170.jpeg"/><Relationship Id="rId4" Type="http://schemas.openxmlformats.org/officeDocument/2006/relationships/image" Target="../media/image164.jpeg"/><Relationship Id="rId9" Type="http://schemas.openxmlformats.org/officeDocument/2006/relationships/image" Target="../media/image16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60648"/>
            <a:ext cx="6400800" cy="2376264"/>
          </a:xfrm>
        </p:spPr>
        <p:txBody>
          <a:bodyPr>
            <a:normAutofit fontScale="92500" lnSpcReduction="10000"/>
          </a:bodyPr>
          <a:lstStyle/>
          <a:p>
            <a:endParaRPr lang="en-US" b="1" dirty="0" smtClean="0">
              <a:hlinkClick r:id="rId3"/>
            </a:endParaRPr>
          </a:p>
          <a:p>
            <a:r>
              <a:rPr lang="ru-RU" b="1" dirty="0" smtClean="0">
                <a:hlinkClick r:id="rId3"/>
              </a:rPr>
              <a:t>Проект по ознакомлению детей подготовительного дошкольного возраста с космосом                      «Путешествие в космические дали»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5445224"/>
            <a:ext cx="8352928" cy="576063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Воспитатель ГБДОУ№7 Пушкинского района Санкт-Петербурга </a:t>
            </a:r>
            <a:r>
              <a:rPr lang="ru-RU" sz="2400" dirty="0" err="1" smtClean="0"/>
              <a:t>Коханчук</a:t>
            </a:r>
            <a:r>
              <a:rPr lang="ru-RU" sz="2400" dirty="0" smtClean="0"/>
              <a:t> Тамара Николаевна</a:t>
            </a:r>
            <a:endParaRPr lang="ru-RU" sz="2400" dirty="0"/>
          </a:p>
        </p:txBody>
      </p:sp>
      <p:pic>
        <p:nvPicPr>
          <p:cNvPr id="5" name="Рисунок 4" descr="Проект по ознакомлению детей старшего дошкольного возраста  с космосом «Путешествие в космические дали»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784" y="2564904"/>
            <a:ext cx="364450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Лепка «Звездное небо»</a:t>
            </a:r>
            <a:endParaRPr lang="ru-RU" dirty="0"/>
          </a:p>
        </p:txBody>
      </p:sp>
      <p:pic>
        <p:nvPicPr>
          <p:cNvPr id="4" name="Содержимое 3" descr="IMG_20140407_09440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1546196"/>
            <a:ext cx="3312367" cy="2484275"/>
          </a:xfrm>
        </p:spPr>
      </p:pic>
      <p:pic>
        <p:nvPicPr>
          <p:cNvPr id="5" name="Рисунок 4" descr="IMG_20140407_0944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4008" y="1556792"/>
            <a:ext cx="3264363" cy="2448272"/>
          </a:xfrm>
          <a:prstGeom prst="rect">
            <a:avLst/>
          </a:prstGeom>
        </p:spPr>
      </p:pic>
      <p:pic>
        <p:nvPicPr>
          <p:cNvPr id="6" name="Рисунок 5" descr="IMG_20140407_09441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4437112"/>
            <a:ext cx="2304256" cy="1728192"/>
          </a:xfrm>
          <a:prstGeom prst="rect">
            <a:avLst/>
          </a:prstGeom>
        </p:spPr>
      </p:pic>
      <p:pic>
        <p:nvPicPr>
          <p:cNvPr id="7" name="Рисунок 6" descr="IMG_20140407_09443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2915816" y="4293096"/>
            <a:ext cx="3168352" cy="2376264"/>
          </a:xfrm>
          <a:prstGeom prst="rect">
            <a:avLst/>
          </a:prstGeom>
        </p:spPr>
      </p:pic>
      <p:pic>
        <p:nvPicPr>
          <p:cNvPr id="8" name="Рисунок 7" descr="IMG_20140407_09441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300192" y="4293096"/>
            <a:ext cx="2483767" cy="18628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40407_10572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260648"/>
            <a:ext cx="8168217" cy="61261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40407_09530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88640"/>
            <a:ext cx="3744416" cy="2808312"/>
          </a:xfrm>
        </p:spPr>
      </p:pic>
      <p:pic>
        <p:nvPicPr>
          <p:cNvPr id="5" name="Рисунок 4" descr="IMG_20140407_09533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79912" y="1556792"/>
            <a:ext cx="3419872" cy="2564904"/>
          </a:xfrm>
          <a:prstGeom prst="rect">
            <a:avLst/>
          </a:prstGeom>
        </p:spPr>
      </p:pic>
      <p:pic>
        <p:nvPicPr>
          <p:cNvPr id="6" name="Рисунок 5" descr="IMG_20140407_09535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3432296" y="4712720"/>
            <a:ext cx="2204864" cy="1653648"/>
          </a:xfrm>
          <a:prstGeom prst="rect">
            <a:avLst/>
          </a:prstGeom>
        </p:spPr>
      </p:pic>
      <p:pic>
        <p:nvPicPr>
          <p:cNvPr id="7" name="Рисунок 6" descr="IMG_20140407_09540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588224" y="260648"/>
            <a:ext cx="2304256" cy="1728192"/>
          </a:xfrm>
          <a:prstGeom prst="rect">
            <a:avLst/>
          </a:prstGeom>
        </p:spPr>
      </p:pic>
      <p:pic>
        <p:nvPicPr>
          <p:cNvPr id="8" name="Рисунок 7" descr="IMG_20140408_16370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1520" y="3429000"/>
            <a:ext cx="3275856" cy="2456892"/>
          </a:xfrm>
          <a:prstGeom prst="rect">
            <a:avLst/>
          </a:prstGeom>
        </p:spPr>
      </p:pic>
      <p:pic>
        <p:nvPicPr>
          <p:cNvPr id="9" name="Рисунок 8" descr="IMG_20140409_094743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436096" y="3933056"/>
            <a:ext cx="3467877" cy="26009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в старшую группу</a:t>
            </a:r>
            <a:endParaRPr lang="ru-RU" dirty="0"/>
          </a:p>
        </p:txBody>
      </p:sp>
      <p:pic>
        <p:nvPicPr>
          <p:cNvPr id="4" name="Содержимое 3" descr="IMG_20140407_10513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771800" y="1412776"/>
            <a:ext cx="3494518" cy="2620888"/>
          </a:xfrm>
        </p:spPr>
      </p:pic>
      <p:pic>
        <p:nvPicPr>
          <p:cNvPr id="5" name="Рисунок 4" descr="IMG_20140407_10514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196752"/>
            <a:ext cx="2304256" cy="1728192"/>
          </a:xfrm>
          <a:prstGeom prst="rect">
            <a:avLst/>
          </a:prstGeom>
        </p:spPr>
      </p:pic>
      <p:pic>
        <p:nvPicPr>
          <p:cNvPr id="6" name="Рисунок 5" descr="IMG_20140407_10523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91880" y="4437112"/>
            <a:ext cx="2531773" cy="1898830"/>
          </a:xfrm>
          <a:prstGeom prst="rect">
            <a:avLst/>
          </a:prstGeom>
        </p:spPr>
      </p:pic>
      <p:pic>
        <p:nvPicPr>
          <p:cNvPr id="7" name="Рисунок 6" descr="IMG_20140407_10514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1560" y="3140968"/>
            <a:ext cx="1632181" cy="1224136"/>
          </a:xfrm>
          <a:prstGeom prst="rect">
            <a:avLst/>
          </a:prstGeom>
        </p:spPr>
      </p:pic>
      <p:pic>
        <p:nvPicPr>
          <p:cNvPr id="8" name="Рисунок 7" descr="IMG_20140407_10532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3528" y="4581128"/>
            <a:ext cx="2339752" cy="1754814"/>
          </a:xfrm>
          <a:prstGeom prst="rect">
            <a:avLst/>
          </a:prstGeom>
        </p:spPr>
      </p:pic>
      <p:pic>
        <p:nvPicPr>
          <p:cNvPr id="9" name="Рисунок 8" descr="IMG_20140407_105310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372200" y="1844824"/>
            <a:ext cx="2531773" cy="1898830"/>
          </a:xfrm>
          <a:prstGeom prst="rect">
            <a:avLst/>
          </a:prstGeom>
        </p:spPr>
      </p:pic>
      <p:pic>
        <p:nvPicPr>
          <p:cNvPr id="10" name="Рисунок 9" descr="IMG_20140407_105327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444208" y="4509120"/>
            <a:ext cx="2267744" cy="17008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«Освоение космоса»</a:t>
            </a:r>
            <a:endParaRPr lang="ru-RU" dirty="0"/>
          </a:p>
        </p:txBody>
      </p:sp>
      <p:pic>
        <p:nvPicPr>
          <p:cNvPr id="4" name="Содержимое 3" descr="IMG_20140408_12110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699792" y="3068960"/>
            <a:ext cx="2342389" cy="1756792"/>
          </a:xfrm>
        </p:spPr>
      </p:pic>
      <p:pic>
        <p:nvPicPr>
          <p:cNvPr id="5" name="Рисунок 4" descr="IMG_20140408_1209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6056" y="3140968"/>
            <a:ext cx="1440160" cy="1080120"/>
          </a:xfrm>
          <a:prstGeom prst="rect">
            <a:avLst/>
          </a:prstGeom>
        </p:spPr>
      </p:pic>
      <p:pic>
        <p:nvPicPr>
          <p:cNvPr id="6" name="Рисунок 5" descr="IMG_20140408_12081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7544" y="1340768"/>
            <a:ext cx="2232248" cy="1674186"/>
          </a:xfrm>
          <a:prstGeom prst="rect">
            <a:avLst/>
          </a:prstGeom>
        </p:spPr>
      </p:pic>
      <p:pic>
        <p:nvPicPr>
          <p:cNvPr id="7" name="Рисунок 6" descr="IMG_20140408_12082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96136" y="1412776"/>
            <a:ext cx="2027717" cy="1520788"/>
          </a:xfrm>
          <a:prstGeom prst="rect">
            <a:avLst/>
          </a:prstGeom>
        </p:spPr>
      </p:pic>
      <p:pic>
        <p:nvPicPr>
          <p:cNvPr id="8" name="Рисунок 7" descr="IMG_20140408_12094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03848" y="1412776"/>
            <a:ext cx="2016224" cy="1512168"/>
          </a:xfrm>
          <a:prstGeom prst="rect">
            <a:avLst/>
          </a:prstGeom>
        </p:spPr>
      </p:pic>
      <p:pic>
        <p:nvPicPr>
          <p:cNvPr id="9" name="Рисунок 8" descr="IMG_20140408_120838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67544" y="3212976"/>
            <a:ext cx="2051720" cy="1538790"/>
          </a:xfrm>
          <a:prstGeom prst="rect">
            <a:avLst/>
          </a:prstGeom>
        </p:spPr>
      </p:pic>
      <p:pic>
        <p:nvPicPr>
          <p:cNvPr id="10" name="Рисунок 9" descr="IMG_20140408_120854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39552" y="5013176"/>
            <a:ext cx="2123728" cy="1592796"/>
          </a:xfrm>
          <a:prstGeom prst="rect">
            <a:avLst/>
          </a:prstGeom>
        </p:spPr>
      </p:pic>
      <p:pic>
        <p:nvPicPr>
          <p:cNvPr id="11" name="Рисунок 10" descr="IMG_20140408_121028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588224" y="3140968"/>
            <a:ext cx="2195736" cy="1646802"/>
          </a:xfrm>
          <a:prstGeom prst="rect">
            <a:avLst/>
          </a:prstGeom>
        </p:spPr>
      </p:pic>
      <p:pic>
        <p:nvPicPr>
          <p:cNvPr id="12" name="Рисунок 11" descr="IMG_20140408_121316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275856" y="4941168"/>
            <a:ext cx="2267744" cy="1700808"/>
          </a:xfrm>
          <a:prstGeom prst="rect">
            <a:avLst/>
          </a:prstGeom>
        </p:spPr>
      </p:pic>
      <p:pic>
        <p:nvPicPr>
          <p:cNvPr id="13" name="Рисунок 12" descr="IMG_20140408_121403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6156176" y="4797152"/>
            <a:ext cx="2411760" cy="18088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 «Космос»</a:t>
            </a:r>
            <a:endParaRPr lang="ru-RU" dirty="0"/>
          </a:p>
        </p:txBody>
      </p:sp>
      <p:pic>
        <p:nvPicPr>
          <p:cNvPr id="4" name="Содержимое 3" descr="IMG_20140408_12151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628800"/>
            <a:ext cx="2444089" cy="1833067"/>
          </a:xfrm>
        </p:spPr>
      </p:pic>
      <p:pic>
        <p:nvPicPr>
          <p:cNvPr id="5" name="Рисунок 4" descr="IMG_20140408_12154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91880" y="1700808"/>
            <a:ext cx="1691680" cy="1268760"/>
          </a:xfrm>
          <a:prstGeom prst="rect">
            <a:avLst/>
          </a:prstGeom>
        </p:spPr>
      </p:pic>
      <p:pic>
        <p:nvPicPr>
          <p:cNvPr id="6" name="Рисунок 5" descr="IMG_20140408_12161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68144" y="1556792"/>
            <a:ext cx="2784309" cy="2088232"/>
          </a:xfrm>
          <a:prstGeom prst="rect">
            <a:avLst/>
          </a:prstGeom>
        </p:spPr>
      </p:pic>
      <p:pic>
        <p:nvPicPr>
          <p:cNvPr id="7" name="Рисунок 6" descr="IMG_20140408_12183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527" y="3789040"/>
            <a:ext cx="3072341" cy="2304256"/>
          </a:xfrm>
          <a:prstGeom prst="rect">
            <a:avLst/>
          </a:prstGeom>
        </p:spPr>
      </p:pic>
      <p:pic>
        <p:nvPicPr>
          <p:cNvPr id="8" name="Рисунок 7" descr="IMG_20140408_12190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923928" y="3356992"/>
            <a:ext cx="1619672" cy="1214754"/>
          </a:xfrm>
          <a:prstGeom prst="rect">
            <a:avLst/>
          </a:prstGeom>
        </p:spPr>
      </p:pic>
      <p:pic>
        <p:nvPicPr>
          <p:cNvPr id="9" name="Рисунок 8" descr="IMG_20140408_121919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868144" y="4365104"/>
            <a:ext cx="2915816" cy="2186862"/>
          </a:xfrm>
          <a:prstGeom prst="rect">
            <a:avLst/>
          </a:prstGeom>
        </p:spPr>
      </p:pic>
      <p:pic>
        <p:nvPicPr>
          <p:cNvPr id="10" name="Рисунок 9" descr="IMG_20140408_121956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923928" y="5157192"/>
            <a:ext cx="1691680" cy="12687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Космическая техника</a:t>
            </a:r>
            <a:endParaRPr lang="ru-RU" dirty="0"/>
          </a:p>
        </p:txBody>
      </p:sp>
      <p:pic>
        <p:nvPicPr>
          <p:cNvPr id="4" name="Содержимое 3" descr="IMG_20140408_16323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196752"/>
            <a:ext cx="1670315" cy="1252736"/>
          </a:xfrm>
        </p:spPr>
      </p:pic>
      <p:pic>
        <p:nvPicPr>
          <p:cNvPr id="5" name="Рисунок 4" descr="IMG_20140408_16325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83768" y="1340768"/>
            <a:ext cx="2496277" cy="1872208"/>
          </a:xfrm>
          <a:prstGeom prst="rect">
            <a:avLst/>
          </a:prstGeom>
        </p:spPr>
      </p:pic>
      <p:pic>
        <p:nvPicPr>
          <p:cNvPr id="6" name="Рисунок 5" descr="IMG_20140408_16393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44208" y="1196752"/>
            <a:ext cx="2363755" cy="1772816"/>
          </a:xfrm>
          <a:prstGeom prst="rect">
            <a:avLst/>
          </a:prstGeom>
        </p:spPr>
      </p:pic>
      <p:pic>
        <p:nvPicPr>
          <p:cNvPr id="7" name="Рисунок 6" descr="IMG_20140408_16332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528" y="4005064"/>
            <a:ext cx="3419872" cy="2564904"/>
          </a:xfrm>
          <a:prstGeom prst="rect">
            <a:avLst/>
          </a:prstGeom>
        </p:spPr>
      </p:pic>
      <p:pic>
        <p:nvPicPr>
          <p:cNvPr id="8" name="Рисунок 7" descr="IMG_20140408_16334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860032" y="2852936"/>
            <a:ext cx="2483768" cy="1862826"/>
          </a:xfrm>
          <a:prstGeom prst="rect">
            <a:avLst/>
          </a:prstGeom>
        </p:spPr>
      </p:pic>
      <p:pic>
        <p:nvPicPr>
          <p:cNvPr id="9" name="Рисунок 8" descr="IMG_20140408_163359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444208" y="4869160"/>
            <a:ext cx="2315749" cy="1736812"/>
          </a:xfrm>
          <a:prstGeom prst="rect">
            <a:avLst/>
          </a:prstGeom>
        </p:spPr>
      </p:pic>
      <p:pic>
        <p:nvPicPr>
          <p:cNvPr id="10" name="Рисунок 9" descr="IMG_20140408_163418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923928" y="4869160"/>
            <a:ext cx="2195736" cy="1646802"/>
          </a:xfrm>
          <a:prstGeom prst="rect">
            <a:avLst/>
          </a:prstGeom>
        </p:spPr>
      </p:pic>
      <p:pic>
        <p:nvPicPr>
          <p:cNvPr id="11" name="Рисунок 10" descr="IMG_20140408_163908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827584" y="2636912"/>
            <a:ext cx="1475656" cy="110674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Рисование «Моя необычная планета»</a:t>
            </a:r>
            <a:endParaRPr lang="ru-RU" dirty="0"/>
          </a:p>
        </p:txBody>
      </p:sp>
      <p:pic>
        <p:nvPicPr>
          <p:cNvPr id="4" name="Содержимое 3" descr="IMG_20140409_10052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484784"/>
            <a:ext cx="1721164" cy="1290873"/>
          </a:xfrm>
        </p:spPr>
      </p:pic>
      <p:pic>
        <p:nvPicPr>
          <p:cNvPr id="5" name="Рисунок 4" descr="IMG_20140409_10053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71800" y="1556792"/>
            <a:ext cx="2267744" cy="1700808"/>
          </a:xfrm>
          <a:prstGeom prst="rect">
            <a:avLst/>
          </a:prstGeom>
        </p:spPr>
      </p:pic>
      <p:pic>
        <p:nvPicPr>
          <p:cNvPr id="6" name="Рисунок 5" descr="IMG_20140409_10054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2996952"/>
            <a:ext cx="2747797" cy="2060848"/>
          </a:xfrm>
          <a:prstGeom prst="rect">
            <a:avLst/>
          </a:prstGeom>
        </p:spPr>
      </p:pic>
      <p:pic>
        <p:nvPicPr>
          <p:cNvPr id="7" name="Рисунок 6" descr="IMG_20140409_10054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84168" y="1412776"/>
            <a:ext cx="2016224" cy="1512168"/>
          </a:xfrm>
          <a:prstGeom prst="rect">
            <a:avLst/>
          </a:prstGeom>
        </p:spPr>
      </p:pic>
      <p:pic>
        <p:nvPicPr>
          <p:cNvPr id="8" name="Рисунок 7" descr="IMG_20140409_10073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236296" y="3068960"/>
            <a:ext cx="1403648" cy="1052736"/>
          </a:xfrm>
          <a:prstGeom prst="rect">
            <a:avLst/>
          </a:prstGeom>
        </p:spPr>
      </p:pic>
      <p:pic>
        <p:nvPicPr>
          <p:cNvPr id="9" name="Рисунок 8" descr="IMG_20140409_10062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355976" y="2852936"/>
            <a:ext cx="1883701" cy="1412776"/>
          </a:xfrm>
          <a:prstGeom prst="rect">
            <a:avLst/>
          </a:prstGeom>
        </p:spPr>
      </p:pic>
      <p:pic>
        <p:nvPicPr>
          <p:cNvPr id="10" name="Рисунок 9" descr="IMG_20140409_100855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11560" y="5301208"/>
            <a:ext cx="1632181" cy="1224136"/>
          </a:xfrm>
          <a:prstGeom prst="rect">
            <a:avLst/>
          </a:prstGeom>
        </p:spPr>
      </p:pic>
      <p:pic>
        <p:nvPicPr>
          <p:cNvPr id="11" name="Рисунок 10" descr="IMG_20140409_100647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915816" y="4437112"/>
            <a:ext cx="2459765" cy="1844824"/>
          </a:xfrm>
          <a:prstGeom prst="rect">
            <a:avLst/>
          </a:prstGeom>
        </p:spPr>
      </p:pic>
      <p:pic>
        <p:nvPicPr>
          <p:cNvPr id="12" name="Рисунок 11" descr="IMG_20140409_100629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724128" y="4365104"/>
            <a:ext cx="3024336" cy="226825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работы</a:t>
            </a:r>
            <a:endParaRPr lang="ru-RU" dirty="0"/>
          </a:p>
        </p:txBody>
      </p:sp>
      <p:pic>
        <p:nvPicPr>
          <p:cNvPr id="4" name="Содержимое 3" descr="IMG_20140411_08143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051720" y="1556792"/>
            <a:ext cx="4817508" cy="3613131"/>
          </a:xfrm>
        </p:spPr>
      </p:pic>
      <p:pic>
        <p:nvPicPr>
          <p:cNvPr id="5" name="Рисунок 4" descr="IMG_20140411_08144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162749" y="1501546"/>
            <a:ext cx="1862290" cy="1396717"/>
          </a:xfrm>
          <a:prstGeom prst="rect">
            <a:avLst/>
          </a:prstGeom>
        </p:spPr>
      </p:pic>
      <p:pic>
        <p:nvPicPr>
          <p:cNvPr id="6" name="Рисунок 5" descr="IMG_20140411_08145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5013176"/>
            <a:ext cx="1691681" cy="1268760"/>
          </a:xfrm>
          <a:prstGeom prst="rect">
            <a:avLst/>
          </a:prstGeom>
        </p:spPr>
      </p:pic>
      <p:pic>
        <p:nvPicPr>
          <p:cNvPr id="7" name="Рисунок 6" descr="IMG_20140411_08150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1520" y="3356992"/>
            <a:ext cx="1595669" cy="1196752"/>
          </a:xfrm>
          <a:prstGeom prst="rect">
            <a:avLst/>
          </a:prstGeom>
        </p:spPr>
      </p:pic>
      <p:pic>
        <p:nvPicPr>
          <p:cNvPr id="8" name="Рисунок 7" descr="IMG_20140411_08151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020272" y="1556792"/>
            <a:ext cx="1824203" cy="1368152"/>
          </a:xfrm>
          <a:prstGeom prst="rect">
            <a:avLst/>
          </a:prstGeom>
        </p:spPr>
      </p:pic>
      <p:pic>
        <p:nvPicPr>
          <p:cNvPr id="9" name="Рисунок 8" descr="IMG_20140411_081523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020272" y="3212976"/>
            <a:ext cx="1920213" cy="1440160"/>
          </a:xfrm>
          <a:prstGeom prst="rect">
            <a:avLst/>
          </a:prstGeom>
        </p:spPr>
      </p:pic>
      <p:pic>
        <p:nvPicPr>
          <p:cNvPr id="10" name="Рисунок 9" descr="IMG_20140411_081532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644008" y="5373216"/>
            <a:ext cx="1656184" cy="1242138"/>
          </a:xfrm>
          <a:prstGeom prst="rect">
            <a:avLst/>
          </a:prstGeom>
        </p:spPr>
      </p:pic>
      <p:pic>
        <p:nvPicPr>
          <p:cNvPr id="11" name="Рисунок 10" descr="IMG_20140411_081601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123729" y="5345832"/>
            <a:ext cx="1728192" cy="1296144"/>
          </a:xfrm>
          <a:prstGeom prst="rect">
            <a:avLst/>
          </a:prstGeom>
        </p:spPr>
      </p:pic>
      <p:pic>
        <p:nvPicPr>
          <p:cNvPr id="12" name="Рисунок 11" descr="IMG_20140411_081611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804248" y="5301208"/>
            <a:ext cx="1691680" cy="12687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 папки «Необычные планеты»</a:t>
            </a:r>
            <a:endParaRPr lang="ru-RU" dirty="0"/>
          </a:p>
        </p:txBody>
      </p:sp>
      <p:pic>
        <p:nvPicPr>
          <p:cNvPr id="4" name="Содержимое 3" descr="IMG_20140408_16402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2267744" y="2852936"/>
            <a:ext cx="4032448" cy="3024336"/>
          </a:xfrm>
        </p:spPr>
      </p:pic>
      <p:pic>
        <p:nvPicPr>
          <p:cNvPr id="5" name="Рисунок 4" descr="IMG_20140408_16405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123499" y="5069189"/>
            <a:ext cx="1600232" cy="1200174"/>
          </a:xfrm>
          <a:prstGeom prst="rect">
            <a:avLst/>
          </a:prstGeom>
        </p:spPr>
      </p:pic>
      <p:pic>
        <p:nvPicPr>
          <p:cNvPr id="6" name="Рисунок 5" descr="IMG_20140408_16410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7372875" y="1636237"/>
            <a:ext cx="1787690" cy="1340768"/>
          </a:xfrm>
          <a:prstGeom prst="rect">
            <a:avLst/>
          </a:prstGeom>
        </p:spPr>
      </p:pic>
      <p:pic>
        <p:nvPicPr>
          <p:cNvPr id="7" name="Рисунок 6" descr="IMG_20140408_16414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400000">
            <a:off x="7299542" y="5093946"/>
            <a:ext cx="1798285" cy="1348714"/>
          </a:xfrm>
          <a:prstGeom prst="rect">
            <a:avLst/>
          </a:prstGeom>
        </p:spPr>
      </p:pic>
      <p:pic>
        <p:nvPicPr>
          <p:cNvPr id="8" name="Рисунок 7" descr="IMG_20140408_16420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5400000">
            <a:off x="121069" y="1471219"/>
            <a:ext cx="1619672" cy="1214754"/>
          </a:xfrm>
          <a:prstGeom prst="rect">
            <a:avLst/>
          </a:prstGeom>
        </p:spPr>
      </p:pic>
      <p:pic>
        <p:nvPicPr>
          <p:cNvPr id="9" name="Рисунок 8" descr="IMG_20140408_16423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5400000">
            <a:off x="1031606" y="3152970"/>
            <a:ext cx="1824203" cy="1368152"/>
          </a:xfrm>
          <a:prstGeom prst="rect">
            <a:avLst/>
          </a:prstGeom>
        </p:spPr>
      </p:pic>
      <p:pic>
        <p:nvPicPr>
          <p:cNvPr id="10" name="Рисунок 9" descr="IMG_20140408_164257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5400000">
            <a:off x="5700125" y="3092963"/>
            <a:ext cx="1920213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 проекта.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Формирование у детей представлений об окружающем мире, чтобы мир стал источником познания и умственного развития ребенка.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717032"/>
            <a:ext cx="8229600" cy="2548880"/>
          </a:xfrm>
        </p:spPr>
        <p:txBody>
          <a:bodyPr/>
          <a:lstStyle/>
          <a:p>
            <a:r>
              <a:rPr lang="ru-RU" dirty="0" smtClean="0"/>
              <a:t>Продолжительность</a:t>
            </a:r>
            <a:r>
              <a:rPr lang="en-US" dirty="0" smtClean="0"/>
              <a:t> - </a:t>
            </a:r>
            <a:r>
              <a:rPr lang="ru-RU" dirty="0" smtClean="0"/>
              <a:t>Краткосрочный</a:t>
            </a:r>
          </a:p>
          <a:p>
            <a:r>
              <a:rPr lang="ru-RU" dirty="0" smtClean="0"/>
              <a:t>Участники проекта: дети подготовительной группы, воспитатели, руководитель физической культуры, родители.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папки «Изучаем Космос»</a:t>
            </a:r>
            <a:endParaRPr lang="ru-RU" dirty="0"/>
          </a:p>
        </p:txBody>
      </p:sp>
      <p:pic>
        <p:nvPicPr>
          <p:cNvPr id="4" name="Содержимое 3" descr="IMG_20140408_16433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2861809" y="2762927"/>
            <a:ext cx="3312369" cy="2484277"/>
          </a:xfrm>
        </p:spPr>
      </p:pic>
      <p:pic>
        <p:nvPicPr>
          <p:cNvPr id="5" name="Рисунок 4" descr="IMG_20140408_1644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-36512" y="1700808"/>
            <a:ext cx="2880320" cy="2160240"/>
          </a:xfrm>
          <a:prstGeom prst="rect">
            <a:avLst/>
          </a:prstGeom>
        </p:spPr>
      </p:pic>
      <p:pic>
        <p:nvPicPr>
          <p:cNvPr id="6" name="Рисунок 5" descr="IMG_20140408_16443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440541" y="3528011"/>
            <a:ext cx="3096345" cy="2322259"/>
          </a:xfrm>
          <a:prstGeom prst="rect">
            <a:avLst/>
          </a:prstGeom>
        </p:spPr>
      </p:pic>
      <p:pic>
        <p:nvPicPr>
          <p:cNvPr id="7" name="Рисунок 6" descr="IMG_20140408_16444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400000">
            <a:off x="5724128" y="1628800"/>
            <a:ext cx="2880320" cy="2160240"/>
          </a:xfrm>
          <a:prstGeom prst="rect">
            <a:avLst/>
          </a:prstGeom>
        </p:spPr>
      </p:pic>
      <p:pic>
        <p:nvPicPr>
          <p:cNvPr id="8" name="Рисунок 7" descr="IMG_20140408_16445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5400000">
            <a:off x="6801487" y="3215737"/>
            <a:ext cx="2326342" cy="1744757"/>
          </a:xfrm>
          <a:prstGeom prst="rect">
            <a:avLst/>
          </a:prstGeom>
        </p:spPr>
      </p:pic>
      <p:pic>
        <p:nvPicPr>
          <p:cNvPr id="9" name="Рисунок 8" descr="IMG_20140408_164458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5400000">
            <a:off x="101926" y="5018753"/>
            <a:ext cx="1772815" cy="1329612"/>
          </a:xfrm>
          <a:prstGeom prst="rect">
            <a:avLst/>
          </a:prstGeom>
        </p:spPr>
      </p:pic>
      <p:pic>
        <p:nvPicPr>
          <p:cNvPr id="10" name="Рисунок 9" descr="IMG_20140408_164506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5400000">
            <a:off x="5617440" y="4327776"/>
            <a:ext cx="2581694" cy="193627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Развивающие игры</a:t>
            </a:r>
            <a:endParaRPr lang="ru-RU" dirty="0"/>
          </a:p>
        </p:txBody>
      </p:sp>
      <p:pic>
        <p:nvPicPr>
          <p:cNvPr id="4" name="Содержимое 3" descr="IMG_20140409_08080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07704" y="1916832"/>
            <a:ext cx="5184575" cy="3888432"/>
          </a:xfrm>
        </p:spPr>
      </p:pic>
      <p:pic>
        <p:nvPicPr>
          <p:cNvPr id="5" name="Рисунок 4" descr="IMG_20140409_08082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52120" y="4221088"/>
            <a:ext cx="3264363" cy="2448272"/>
          </a:xfrm>
          <a:prstGeom prst="rect">
            <a:avLst/>
          </a:prstGeom>
        </p:spPr>
      </p:pic>
      <p:pic>
        <p:nvPicPr>
          <p:cNvPr id="6" name="Рисунок 5" descr="IMG_20140409_08135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98503" y="4014065"/>
            <a:ext cx="2952328" cy="2214246"/>
          </a:xfrm>
          <a:prstGeom prst="rect">
            <a:avLst/>
          </a:prstGeom>
        </p:spPr>
      </p:pic>
      <p:pic>
        <p:nvPicPr>
          <p:cNvPr id="7" name="Рисунок 6" descr="IMG_20140409_08172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660232" y="1340768"/>
            <a:ext cx="1979712" cy="1484784"/>
          </a:xfrm>
          <a:prstGeom prst="rect">
            <a:avLst/>
          </a:prstGeom>
        </p:spPr>
      </p:pic>
      <p:pic>
        <p:nvPicPr>
          <p:cNvPr id="8" name="Рисунок 7" descr="IMG_20140409_08164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1520" y="1340768"/>
            <a:ext cx="2051720" cy="153879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«Изучаем Созвездия»</a:t>
            </a:r>
            <a:endParaRPr lang="ru-RU" dirty="0"/>
          </a:p>
        </p:txBody>
      </p:sp>
      <p:pic>
        <p:nvPicPr>
          <p:cNvPr id="4" name="Содержимое 3" descr="IMG_20140409_08101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3719905" y="1976839"/>
            <a:ext cx="2784309" cy="2088232"/>
          </a:xfrm>
        </p:spPr>
      </p:pic>
      <p:pic>
        <p:nvPicPr>
          <p:cNvPr id="6" name="Рисунок 5" descr="IMG_20140409_08112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484784"/>
            <a:ext cx="3552396" cy="2664296"/>
          </a:xfrm>
          <a:prstGeom prst="rect">
            <a:avLst/>
          </a:prstGeom>
        </p:spPr>
      </p:pic>
      <p:pic>
        <p:nvPicPr>
          <p:cNvPr id="7" name="Рисунок 6" descr="IMG_20140409_08114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44208" y="1916832"/>
            <a:ext cx="2400267" cy="1800200"/>
          </a:xfrm>
          <a:prstGeom prst="rect">
            <a:avLst/>
          </a:prstGeom>
        </p:spPr>
      </p:pic>
      <p:pic>
        <p:nvPicPr>
          <p:cNvPr id="8" name="Рисунок 7" descr="IMG_20140409_08122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75856" y="4653136"/>
            <a:ext cx="2592288" cy="1944216"/>
          </a:xfrm>
          <a:prstGeom prst="rect">
            <a:avLst/>
          </a:prstGeom>
        </p:spPr>
      </p:pic>
      <p:pic>
        <p:nvPicPr>
          <p:cNvPr id="9" name="Рисунок 8" descr="IMG_20140409_08123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300192" y="4293096"/>
            <a:ext cx="2592288" cy="1944217"/>
          </a:xfrm>
          <a:prstGeom prst="rect">
            <a:avLst/>
          </a:prstGeom>
        </p:spPr>
      </p:pic>
      <p:pic>
        <p:nvPicPr>
          <p:cNvPr id="10" name="Рисунок 9" descr="IMG_20140409_082157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67544" y="4509120"/>
            <a:ext cx="2459765" cy="184482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Спортивный  досуг , посвященный Дню Космонавтики</a:t>
            </a:r>
            <a:endParaRPr lang="ru-RU" dirty="0"/>
          </a:p>
        </p:txBody>
      </p:sp>
      <p:pic>
        <p:nvPicPr>
          <p:cNvPr id="4" name="Содержимое 3" descr="IMG_20140409_09094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5229200"/>
            <a:ext cx="1868025" cy="1401019"/>
          </a:xfrm>
        </p:spPr>
      </p:pic>
      <p:pic>
        <p:nvPicPr>
          <p:cNvPr id="5" name="Рисунок 4" descr="IMG_20140409_0910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1412776"/>
            <a:ext cx="1979712" cy="1484784"/>
          </a:xfrm>
          <a:prstGeom prst="rect">
            <a:avLst/>
          </a:prstGeom>
        </p:spPr>
      </p:pic>
      <p:pic>
        <p:nvPicPr>
          <p:cNvPr id="8" name="Рисунок 7" descr="IMG_20140409_09134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5536" y="2996952"/>
            <a:ext cx="2771800" cy="2078850"/>
          </a:xfrm>
          <a:prstGeom prst="rect">
            <a:avLst/>
          </a:prstGeom>
        </p:spPr>
      </p:pic>
      <p:pic>
        <p:nvPicPr>
          <p:cNvPr id="9" name="Рисунок 8" descr="IMG_20140409_09184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516216" y="2492896"/>
            <a:ext cx="2195736" cy="1646802"/>
          </a:xfrm>
          <a:prstGeom prst="rect">
            <a:avLst/>
          </a:prstGeom>
        </p:spPr>
      </p:pic>
      <p:pic>
        <p:nvPicPr>
          <p:cNvPr id="12" name="Рисунок 11" descr="IMG_20140409_09225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779912" y="1556792"/>
            <a:ext cx="2459765" cy="1844824"/>
          </a:xfrm>
          <a:prstGeom prst="rect">
            <a:avLst/>
          </a:prstGeom>
        </p:spPr>
      </p:pic>
      <p:pic>
        <p:nvPicPr>
          <p:cNvPr id="13" name="Рисунок 12" descr="IMG_20140409_09270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635896" y="3501008"/>
            <a:ext cx="2003715" cy="1502786"/>
          </a:xfrm>
          <a:prstGeom prst="rect">
            <a:avLst/>
          </a:prstGeom>
        </p:spPr>
      </p:pic>
      <p:pic>
        <p:nvPicPr>
          <p:cNvPr id="14" name="Рисунок 13" descr="IMG_20140409_093050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380312" y="1412776"/>
            <a:ext cx="1296144" cy="972108"/>
          </a:xfrm>
          <a:prstGeom prst="rect">
            <a:avLst/>
          </a:prstGeom>
        </p:spPr>
      </p:pic>
      <p:pic>
        <p:nvPicPr>
          <p:cNvPr id="15" name="Рисунок 14" descr="IMG_20140409_093405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347864" y="5157192"/>
            <a:ext cx="1920213" cy="1440160"/>
          </a:xfrm>
          <a:prstGeom prst="rect">
            <a:avLst/>
          </a:prstGeom>
        </p:spPr>
      </p:pic>
      <p:pic>
        <p:nvPicPr>
          <p:cNvPr id="16" name="Рисунок 15" descr="IMG_20140409_093954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868144" y="4221088"/>
            <a:ext cx="3035829" cy="2276872"/>
          </a:xfrm>
          <a:prstGeom prst="rect">
            <a:avLst/>
          </a:prstGeom>
        </p:spPr>
      </p:pic>
      <p:pic>
        <p:nvPicPr>
          <p:cNvPr id="17" name="Рисунок 16" descr="IMG_20140409_094133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2483768" y="1772816"/>
            <a:ext cx="1152128" cy="86409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Свободное рисование</a:t>
            </a:r>
            <a:endParaRPr lang="ru-RU" dirty="0"/>
          </a:p>
        </p:txBody>
      </p:sp>
      <p:pic>
        <p:nvPicPr>
          <p:cNvPr id="6" name="Содержимое 5" descr="IMG_20140410_15302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652120" y="4365104"/>
            <a:ext cx="2729276" cy="2046957"/>
          </a:xfrm>
        </p:spPr>
      </p:pic>
      <p:pic>
        <p:nvPicPr>
          <p:cNvPr id="7" name="Рисунок 6" descr="IMG_20140410_15302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39611" y="1340768"/>
            <a:ext cx="3072341" cy="2304256"/>
          </a:xfrm>
          <a:prstGeom prst="rect">
            <a:avLst/>
          </a:prstGeom>
        </p:spPr>
      </p:pic>
      <p:pic>
        <p:nvPicPr>
          <p:cNvPr id="8" name="Рисунок 7" descr="IMG_20140410_15303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5536" y="1340768"/>
            <a:ext cx="4860032" cy="3645024"/>
          </a:xfrm>
          <a:prstGeom prst="rect">
            <a:avLst/>
          </a:prstGeom>
        </p:spPr>
      </p:pic>
      <p:pic>
        <p:nvPicPr>
          <p:cNvPr id="9" name="Рисунок 8" descr="IMG_20140410_15304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23728" y="4725144"/>
            <a:ext cx="2411760" cy="180882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Совместное творчество с родителями «Встреча с инопланетянином»</a:t>
            </a:r>
            <a:endParaRPr lang="ru-RU" dirty="0"/>
          </a:p>
        </p:txBody>
      </p:sp>
      <p:pic>
        <p:nvPicPr>
          <p:cNvPr id="4" name="Содержимое 3" descr="IMG_20140411_07310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2132856"/>
            <a:ext cx="4334610" cy="3250958"/>
          </a:xfrm>
        </p:spPr>
      </p:pic>
      <p:pic>
        <p:nvPicPr>
          <p:cNvPr id="5" name="Рисунок 4" descr="IMG_20140411_07312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7984" y="3068960"/>
            <a:ext cx="4475989" cy="335699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40411_07313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508104" y="764704"/>
            <a:ext cx="3398506" cy="2548880"/>
          </a:xfrm>
        </p:spPr>
      </p:pic>
      <p:pic>
        <p:nvPicPr>
          <p:cNvPr id="5" name="Рисунок 4" descr="IMG_20140411_07314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2192059" y="4584805"/>
            <a:ext cx="2333666" cy="1750249"/>
          </a:xfrm>
          <a:prstGeom prst="rect">
            <a:avLst/>
          </a:prstGeom>
        </p:spPr>
      </p:pic>
      <p:pic>
        <p:nvPicPr>
          <p:cNvPr id="6" name="Рисунок 5" descr="IMG_20140411_07315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6384201" y="4137079"/>
            <a:ext cx="2784310" cy="2088232"/>
          </a:xfrm>
          <a:prstGeom prst="rect">
            <a:avLst/>
          </a:prstGeom>
        </p:spPr>
      </p:pic>
      <p:pic>
        <p:nvPicPr>
          <p:cNvPr id="7" name="Рисунок 6" descr="IMG_20140411_07320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27984" y="4437112"/>
            <a:ext cx="2208245" cy="1656184"/>
          </a:xfrm>
          <a:prstGeom prst="rect">
            <a:avLst/>
          </a:prstGeom>
        </p:spPr>
      </p:pic>
      <p:pic>
        <p:nvPicPr>
          <p:cNvPr id="8" name="Рисунок 7" descr="IMG_20140411_07323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95536" y="404664"/>
            <a:ext cx="4992555" cy="3744416"/>
          </a:xfrm>
          <a:prstGeom prst="rect">
            <a:avLst/>
          </a:prstGeom>
        </p:spPr>
      </p:pic>
      <p:pic>
        <p:nvPicPr>
          <p:cNvPr id="9" name="Рисунок 8" descr="IMG_20140411_073259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5400000">
            <a:off x="107504" y="4581128"/>
            <a:ext cx="2304256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40411_07332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3441297" y="1103319"/>
            <a:ext cx="6165304" cy="4623978"/>
          </a:xfrm>
        </p:spPr>
      </p:pic>
      <p:pic>
        <p:nvPicPr>
          <p:cNvPr id="5" name="Рисунок 4" descr="IMG_20140411_07334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152509" y="791707"/>
            <a:ext cx="3672409" cy="2754307"/>
          </a:xfrm>
          <a:prstGeom prst="rect">
            <a:avLst/>
          </a:prstGeom>
        </p:spPr>
      </p:pic>
      <p:pic>
        <p:nvPicPr>
          <p:cNvPr id="6" name="Рисунок 5" descr="IMG_20140411_07341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1982955" y="4625890"/>
            <a:ext cx="2278309" cy="1708732"/>
          </a:xfrm>
          <a:prstGeom prst="rect">
            <a:avLst/>
          </a:prstGeom>
        </p:spPr>
      </p:pic>
      <p:pic>
        <p:nvPicPr>
          <p:cNvPr id="8" name="Рисунок 7" descr="IMG_20140411_07343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400000">
            <a:off x="109744" y="4650898"/>
            <a:ext cx="2286338" cy="171475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Конструирование «Ракеты»</a:t>
            </a:r>
            <a:endParaRPr lang="ru-RU" dirty="0"/>
          </a:p>
        </p:txBody>
      </p:sp>
      <p:pic>
        <p:nvPicPr>
          <p:cNvPr id="4" name="Содержимое 3" descr="IMG_20140411_08234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1484784"/>
            <a:ext cx="1865180" cy="1398885"/>
          </a:xfrm>
        </p:spPr>
      </p:pic>
      <p:pic>
        <p:nvPicPr>
          <p:cNvPr id="5" name="Рисунок 4" descr="IMG_20140411_08470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-175964" y="3568452"/>
            <a:ext cx="3419872" cy="2564904"/>
          </a:xfrm>
          <a:prstGeom prst="rect">
            <a:avLst/>
          </a:prstGeom>
        </p:spPr>
      </p:pic>
      <p:pic>
        <p:nvPicPr>
          <p:cNvPr id="7" name="Рисунок 6" descr="IMG_20140411_08482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2926380" y="4786588"/>
            <a:ext cx="1643674" cy="1232755"/>
          </a:xfrm>
          <a:prstGeom prst="rect">
            <a:avLst/>
          </a:prstGeom>
        </p:spPr>
      </p:pic>
      <p:pic>
        <p:nvPicPr>
          <p:cNvPr id="8" name="Рисунок 7" descr="IMG_20140411_08490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400000">
            <a:off x="6705806" y="1655234"/>
            <a:ext cx="2515719" cy="1886788"/>
          </a:xfrm>
          <a:prstGeom prst="rect">
            <a:avLst/>
          </a:prstGeom>
        </p:spPr>
      </p:pic>
      <p:pic>
        <p:nvPicPr>
          <p:cNvPr id="9" name="Рисунок 8" descr="IMG_20140411_08534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5400000">
            <a:off x="2677353" y="1867263"/>
            <a:ext cx="2483768" cy="1862826"/>
          </a:xfrm>
          <a:prstGeom prst="rect">
            <a:avLst/>
          </a:prstGeom>
        </p:spPr>
      </p:pic>
      <p:pic>
        <p:nvPicPr>
          <p:cNvPr id="10" name="Рисунок 9" descr="IMG_20140411_085403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5400000">
            <a:off x="4711579" y="2137293"/>
            <a:ext cx="2339752" cy="1754814"/>
          </a:xfrm>
          <a:prstGeom prst="rect">
            <a:avLst/>
          </a:prstGeom>
        </p:spPr>
      </p:pic>
      <p:pic>
        <p:nvPicPr>
          <p:cNvPr id="11" name="Рисунок 10" descr="IMG_20140411_085642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5400000">
            <a:off x="6261314" y="4331974"/>
            <a:ext cx="2615275" cy="1961456"/>
          </a:xfrm>
          <a:prstGeom prst="rect">
            <a:avLst/>
          </a:prstGeom>
        </p:spPr>
      </p:pic>
      <p:pic>
        <p:nvPicPr>
          <p:cNvPr id="12" name="Рисунок 11" descr="IMG_20140411_085937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5400000">
            <a:off x="4378542" y="4702578"/>
            <a:ext cx="2123728" cy="159279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Рисование с элементами аппликации</a:t>
            </a:r>
            <a:endParaRPr lang="ru-RU" dirty="0"/>
          </a:p>
        </p:txBody>
      </p:sp>
      <p:pic>
        <p:nvPicPr>
          <p:cNvPr id="4" name="Содержимое 3" descr="IMG_20140411_14172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124744"/>
            <a:ext cx="1862336" cy="1396752"/>
          </a:xfrm>
        </p:spPr>
      </p:pic>
      <p:pic>
        <p:nvPicPr>
          <p:cNvPr id="5" name="Рисунок 4" descr="IMG_20140411_14174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11760" y="1700808"/>
            <a:ext cx="2208246" cy="1656184"/>
          </a:xfrm>
          <a:prstGeom prst="rect">
            <a:avLst/>
          </a:prstGeom>
        </p:spPr>
      </p:pic>
      <p:pic>
        <p:nvPicPr>
          <p:cNvPr id="6" name="Рисунок 5" descr="IMG_20140411_14175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2708920"/>
            <a:ext cx="1979712" cy="1484784"/>
          </a:xfrm>
          <a:prstGeom prst="rect">
            <a:avLst/>
          </a:prstGeom>
        </p:spPr>
      </p:pic>
      <p:pic>
        <p:nvPicPr>
          <p:cNvPr id="7" name="Рисунок 6" descr="IMG_20140411_14180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528" y="4725144"/>
            <a:ext cx="2171733" cy="1628800"/>
          </a:xfrm>
          <a:prstGeom prst="rect">
            <a:avLst/>
          </a:prstGeom>
        </p:spPr>
      </p:pic>
      <p:pic>
        <p:nvPicPr>
          <p:cNvPr id="8" name="Рисунок 7" descr="IMG_20140411_14181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55776" y="3501008"/>
            <a:ext cx="2016224" cy="1512168"/>
          </a:xfrm>
          <a:prstGeom prst="rect">
            <a:avLst/>
          </a:prstGeom>
        </p:spPr>
      </p:pic>
      <p:pic>
        <p:nvPicPr>
          <p:cNvPr id="9" name="Рисунок 8" descr="IMG_20140411_141833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788024" y="1556792"/>
            <a:ext cx="3035829" cy="2276872"/>
          </a:xfrm>
          <a:prstGeom prst="rect">
            <a:avLst/>
          </a:prstGeom>
        </p:spPr>
      </p:pic>
      <p:pic>
        <p:nvPicPr>
          <p:cNvPr id="10" name="Рисунок 9" descr="IMG_20140425_074734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860032" y="4005064"/>
            <a:ext cx="1728192" cy="1296144"/>
          </a:xfrm>
          <a:prstGeom prst="rect">
            <a:avLst/>
          </a:prstGeom>
        </p:spPr>
      </p:pic>
      <p:pic>
        <p:nvPicPr>
          <p:cNvPr id="11" name="Рисунок 10" descr="IMG_20140425_074740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16200000" flipH="1">
            <a:off x="7792922" y="1504223"/>
            <a:ext cx="1307636" cy="980727"/>
          </a:xfrm>
          <a:prstGeom prst="rect">
            <a:avLst/>
          </a:prstGeom>
        </p:spPr>
      </p:pic>
      <p:pic>
        <p:nvPicPr>
          <p:cNvPr id="12" name="Рисунок 11" descr="IMG_20140425_074749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flipH="1">
            <a:off x="6804248" y="4005064"/>
            <a:ext cx="1115616" cy="836712"/>
          </a:xfrm>
          <a:prstGeom prst="rect">
            <a:avLst/>
          </a:prstGeom>
        </p:spPr>
      </p:pic>
      <p:pic>
        <p:nvPicPr>
          <p:cNvPr id="13" name="Рисунок 12" descr="IMG_20140425_074858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5220072" y="5589240"/>
            <a:ext cx="1331640" cy="998730"/>
          </a:xfrm>
          <a:prstGeom prst="rect">
            <a:avLst/>
          </a:prstGeom>
        </p:spPr>
      </p:pic>
      <p:pic>
        <p:nvPicPr>
          <p:cNvPr id="14" name="Рисунок 13" descr="IMG_20140425_074909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6876256" y="5013176"/>
            <a:ext cx="2051720" cy="1538790"/>
          </a:xfrm>
          <a:prstGeom prst="rect">
            <a:avLst/>
          </a:prstGeom>
        </p:spPr>
      </p:pic>
      <p:pic>
        <p:nvPicPr>
          <p:cNvPr id="15" name="Рисунок 14" descr="IMG_20140425_074919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 rot="16200000" flipH="1">
            <a:off x="7878367" y="3290985"/>
            <a:ext cx="1200134" cy="900100"/>
          </a:xfrm>
          <a:prstGeom prst="rect">
            <a:avLst/>
          </a:prstGeom>
        </p:spPr>
      </p:pic>
      <p:pic>
        <p:nvPicPr>
          <p:cNvPr id="16" name="Рисунок 15" descr="IMG_20140425_074947.jp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2771800" y="5229200"/>
            <a:ext cx="1883702" cy="14127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40000" lnSpcReduction="20000"/>
          </a:bodyPr>
          <a:lstStyle/>
          <a:p>
            <a:r>
              <a:rPr lang="ru-RU" sz="4000" b="1" i="1" dirty="0" smtClean="0"/>
              <a:t>Образовательные.</a:t>
            </a:r>
          </a:p>
          <a:p>
            <a:pPr>
              <a:buNone/>
            </a:pPr>
            <a:r>
              <a:rPr lang="en-US" sz="4000" dirty="0" smtClean="0"/>
              <a:t>        </a:t>
            </a:r>
            <a:r>
              <a:rPr lang="ru-RU" sz="4000" dirty="0" smtClean="0"/>
              <a:t>Познакомить детей с названием нашей планеты «Земля», с ее формой, с понятием «космос», что солнце, луна и звезды – это планеты, что солнце и луна имеют круглую форму и похожи на мяч. </a:t>
            </a:r>
            <a:br>
              <a:rPr lang="ru-RU" sz="4000" dirty="0" smtClean="0"/>
            </a:br>
            <a:r>
              <a:rPr lang="ru-RU" sz="4000" dirty="0" smtClean="0"/>
              <a:t>Обогатить и расширить представления и знания детей о науке, о космосе:</a:t>
            </a:r>
            <a:br>
              <a:rPr lang="ru-RU" sz="4000" dirty="0" smtClean="0"/>
            </a:br>
            <a:r>
              <a:rPr lang="ru-RU" sz="4000" dirty="0" smtClean="0"/>
              <a:t>Дать возможность понять, кто такие космонавты, на чем они отправляются в космос.</a:t>
            </a:r>
            <a:endParaRPr lang="en-US" sz="4000" dirty="0" smtClean="0"/>
          </a:p>
          <a:p>
            <a:endParaRPr lang="ru-RU" sz="4000" dirty="0" smtClean="0"/>
          </a:p>
          <a:p>
            <a:r>
              <a:rPr lang="ru-RU" sz="4000" b="1" i="1" dirty="0" smtClean="0"/>
              <a:t>Воспитательные.</a:t>
            </a:r>
          </a:p>
          <a:p>
            <a:pPr>
              <a:buNone/>
            </a:pPr>
            <a:r>
              <a:rPr lang="en-US" sz="4000" dirty="0" smtClean="0"/>
              <a:t>        </a:t>
            </a:r>
            <a:r>
              <a:rPr lang="ru-RU" sz="4000" dirty="0" smtClean="0"/>
              <a:t>Продолжать воспитывать у детей  любовь к Родине. </a:t>
            </a:r>
            <a:br>
              <a:rPr lang="ru-RU" sz="4000" dirty="0" smtClean="0"/>
            </a:br>
            <a:r>
              <a:rPr lang="ru-RU" sz="4000" dirty="0" smtClean="0"/>
              <a:t>Воспитывать чувство гордости за родную страну, которая стала первой в освоении космоса. </a:t>
            </a:r>
            <a:br>
              <a:rPr lang="ru-RU" sz="4000" dirty="0" smtClean="0"/>
            </a:br>
            <a:r>
              <a:rPr lang="ru-RU" sz="4000" dirty="0" smtClean="0"/>
              <a:t>Учить быть внимательными, любознательными. </a:t>
            </a:r>
            <a:br>
              <a:rPr lang="ru-RU" sz="4000" dirty="0" smtClean="0"/>
            </a:br>
            <a:r>
              <a:rPr lang="ru-RU" sz="4000" dirty="0" smtClean="0"/>
              <a:t>Воспитывать бережное отношение к тому, что есть на нашей планете. Воспитывать дружеские взаимоотношения.</a:t>
            </a:r>
            <a:endParaRPr lang="en-US" sz="4000" dirty="0" smtClean="0"/>
          </a:p>
          <a:p>
            <a:pPr>
              <a:buNone/>
            </a:pPr>
            <a:endParaRPr lang="ru-RU" sz="4000" dirty="0" smtClean="0"/>
          </a:p>
          <a:p>
            <a:r>
              <a:rPr lang="ru-RU" sz="4000" b="1" i="1" dirty="0" smtClean="0"/>
              <a:t>Развивающие.</a:t>
            </a:r>
          </a:p>
          <a:p>
            <a:pPr>
              <a:buNone/>
            </a:pPr>
            <a:r>
              <a:rPr lang="en-US" sz="4000" dirty="0" smtClean="0"/>
              <a:t>        </a:t>
            </a:r>
            <a:r>
              <a:rPr lang="ru-RU" sz="4000" dirty="0" smtClean="0"/>
              <a:t>Развивать познавательные и интеллектуальные способности детей,  творческий потенциал  и становление субъективно-оценочного отношения к окружающей действительности по данной теме.</a:t>
            </a:r>
            <a:br>
              <a:rPr lang="ru-RU" sz="4000" dirty="0" smtClean="0"/>
            </a:br>
            <a:r>
              <a:rPr lang="ru-RU" sz="4000" dirty="0" smtClean="0"/>
              <a:t>Сформировать эмоциональное, ценностное отношение к людям, работа которых связана с освоением космоса.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Рисование «Космос»(</a:t>
            </a:r>
            <a:r>
              <a:rPr lang="ru-RU" dirty="0" err="1" smtClean="0"/>
              <a:t>граттаж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Содержимое 3" descr="IMG_20140425_07512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4077072"/>
            <a:ext cx="3168352" cy="2376264"/>
          </a:xfrm>
        </p:spPr>
      </p:pic>
      <p:pic>
        <p:nvPicPr>
          <p:cNvPr id="7" name="Рисунок 6" descr="IMG_20140425_07514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11760" y="1268760"/>
            <a:ext cx="4128458" cy="3096344"/>
          </a:xfrm>
          <a:prstGeom prst="rect">
            <a:avLst/>
          </a:prstGeom>
        </p:spPr>
      </p:pic>
      <p:pic>
        <p:nvPicPr>
          <p:cNvPr id="9" name="Рисунок 8" descr="IMG_20140425_0752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64088" y="4005064"/>
            <a:ext cx="3240360" cy="243027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Папка-передвижка для родителей</a:t>
            </a:r>
            <a:endParaRPr lang="ru-RU" dirty="0"/>
          </a:p>
        </p:txBody>
      </p:sp>
      <p:pic>
        <p:nvPicPr>
          <p:cNvPr id="4" name="Содержимое 3" descr="IMG_20140407_16463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51520" y="1124744"/>
            <a:ext cx="4313452" cy="3235089"/>
          </a:xfr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8024" y="1196752"/>
            <a:ext cx="1481279" cy="1365895"/>
          </a:xfrm>
          <a:prstGeom prst="rect">
            <a:avLst/>
          </a:prstGeom>
        </p:spPr>
      </p:pic>
      <p:pic>
        <p:nvPicPr>
          <p:cNvPr id="6" name="Рисунок 5" descr="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53683" y="1916832"/>
            <a:ext cx="2990317" cy="1961009"/>
          </a:xfrm>
          <a:prstGeom prst="rect">
            <a:avLst/>
          </a:prstGeom>
        </p:spPr>
      </p:pic>
      <p:pic>
        <p:nvPicPr>
          <p:cNvPr id="7" name="Рисунок 6" descr="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156176" y="4653136"/>
            <a:ext cx="2588901" cy="1812231"/>
          </a:xfrm>
          <a:prstGeom prst="rect">
            <a:avLst/>
          </a:prstGeom>
        </p:spPr>
      </p:pic>
      <p:pic>
        <p:nvPicPr>
          <p:cNvPr id="8" name="Рисунок 7" descr="7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283968" y="2996952"/>
            <a:ext cx="2257425" cy="1647825"/>
          </a:xfrm>
          <a:prstGeom prst="rect">
            <a:avLst/>
          </a:prstGeom>
        </p:spPr>
      </p:pic>
      <p:pic>
        <p:nvPicPr>
          <p:cNvPr id="9" name="Рисунок 8" descr="10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0" y="4653136"/>
            <a:ext cx="2034927" cy="1748152"/>
          </a:xfrm>
          <a:prstGeom prst="rect">
            <a:avLst/>
          </a:prstGeom>
        </p:spPr>
      </p:pic>
      <p:pic>
        <p:nvPicPr>
          <p:cNvPr id="10" name="Рисунок 9" descr="11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267744" y="5085184"/>
            <a:ext cx="1662311" cy="1496080"/>
          </a:xfrm>
          <a:prstGeom prst="rect">
            <a:avLst/>
          </a:prstGeom>
        </p:spPr>
      </p:pic>
      <p:pic>
        <p:nvPicPr>
          <p:cNvPr id="11" name="Рисунок 10" descr="2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4283968" y="4869160"/>
            <a:ext cx="1974155" cy="17621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      </a:t>
            </a:r>
            <a:r>
              <a:rPr lang="ru-RU" sz="3400" dirty="0" smtClean="0"/>
              <a:t>Дошкольный возраст – важный период в  жизни человека. Именно в этом возрасте закладываются основы будущей личности, формируются предпосылки умственного, нравственного и физического развития ребёнка.</a:t>
            </a:r>
          </a:p>
          <a:p>
            <a:pPr>
              <a:buNone/>
            </a:pP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Для лучшего  освоения детьми подготовительной  группы материалов по разделу «Окружающий мир» тема «Космос» была выбрана проектная методика. Система работы по теме «Космос» предполагает личностно-ориентированный подход к развитию ребёнка.  Занятия  направлены на развитие умственных способностей, которые осуществляется через различные виды детской деятельности. Содержание занятий доступно возрасту, даёт детям способность выразить свои эмоциональные  переживания и освоенные знания о космосе.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Этапы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      </a:t>
            </a:r>
            <a:r>
              <a:rPr lang="ru-RU" dirty="0" smtClean="0"/>
              <a:t>Реализовать проект предполагается в три этапа.</a:t>
            </a:r>
          </a:p>
          <a:p>
            <a:r>
              <a:rPr lang="ru-RU" dirty="0" smtClean="0"/>
              <a:t>1 этап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ru-RU" dirty="0" smtClean="0"/>
              <a:t>1. Выявление первоначальных знаний детей о космосе.</a:t>
            </a:r>
            <a:br>
              <a:rPr lang="ru-RU" dirty="0" smtClean="0"/>
            </a:br>
            <a:r>
              <a:rPr lang="ru-RU" dirty="0" smtClean="0"/>
              <a:t>2. Информация родителей о предстоящей деятельности.</a:t>
            </a:r>
            <a:br>
              <a:rPr lang="ru-RU" dirty="0" smtClean="0"/>
            </a:br>
            <a:r>
              <a:rPr lang="ru-RU" dirty="0" smtClean="0"/>
              <a:t>3. Подбор литературы о космосе, фотографий, плакатов.</a:t>
            </a:r>
          </a:p>
          <a:p>
            <a:r>
              <a:rPr lang="ru-RU" dirty="0" smtClean="0"/>
              <a:t>2 этап 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ru-RU" dirty="0" smtClean="0"/>
              <a:t>1. Проведение занятий по разработанной технологии;</a:t>
            </a:r>
            <a:br>
              <a:rPr lang="ru-RU" dirty="0" smtClean="0"/>
            </a:br>
            <a:r>
              <a:rPr lang="ru-RU" dirty="0" smtClean="0"/>
              <a:t>2.  Работа с родителями по заданной теме.</a:t>
            </a:r>
            <a:br>
              <a:rPr lang="ru-RU" dirty="0" smtClean="0"/>
            </a:br>
            <a:r>
              <a:rPr lang="ru-RU" dirty="0" smtClean="0"/>
              <a:t>3. Организация сюжетно - ролевых, дидактических и подвижных   игр.</a:t>
            </a:r>
          </a:p>
          <a:p>
            <a:r>
              <a:rPr lang="ru-RU" dirty="0" smtClean="0"/>
              <a:t>3 этап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ru-RU" dirty="0" smtClean="0"/>
              <a:t>1.    Организация выставки детского рисунка.</a:t>
            </a:r>
            <a:br>
              <a:rPr lang="ru-RU" dirty="0" smtClean="0"/>
            </a:br>
            <a:r>
              <a:rPr lang="ru-RU" dirty="0" smtClean="0"/>
              <a:t>2.    Оформление папок «Изучаем космос», «Необычные планеты»</a:t>
            </a:r>
            <a:br>
              <a:rPr lang="ru-RU" dirty="0" smtClean="0"/>
            </a:br>
            <a:r>
              <a:rPr lang="ru-RU" dirty="0" smtClean="0"/>
              <a:t>3.    Конкурс чтецов «Стихи о космосе»</a:t>
            </a:r>
          </a:p>
          <a:p>
            <a:pPr>
              <a:buNone/>
            </a:pPr>
            <a:r>
              <a:rPr lang="ru-RU" dirty="0" smtClean="0"/>
              <a:t>      4.    Выставка работ совместного творчества.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Беседа о первооткрывателях и покорителях Космоса</a:t>
            </a:r>
            <a:endParaRPr lang="ru-RU" dirty="0"/>
          </a:p>
        </p:txBody>
      </p:sp>
      <p:pic>
        <p:nvPicPr>
          <p:cNvPr id="4" name="Содержимое 3" descr="IMG_20140407_09255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1628800"/>
            <a:ext cx="2342389" cy="1756792"/>
          </a:xfrm>
        </p:spPr>
      </p:pic>
      <p:pic>
        <p:nvPicPr>
          <p:cNvPr id="5" name="Рисунок 4" descr="IMG_20140407_09262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12160" y="1628800"/>
            <a:ext cx="2304256" cy="1728192"/>
          </a:xfrm>
          <a:prstGeom prst="rect">
            <a:avLst/>
          </a:prstGeom>
        </p:spPr>
      </p:pic>
      <p:pic>
        <p:nvPicPr>
          <p:cNvPr id="6" name="Рисунок 5" descr="IMG_20140407_09261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83768" y="3429000"/>
            <a:ext cx="4067944" cy="30509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40408_15550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764704"/>
            <a:ext cx="3116164" cy="2337123"/>
          </a:xfrm>
        </p:spPr>
      </p:pic>
      <p:pic>
        <p:nvPicPr>
          <p:cNvPr id="5" name="Рисунок 4" descr="IMG_20140408_15553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68144" y="764704"/>
            <a:ext cx="2915816" cy="2186862"/>
          </a:xfrm>
          <a:prstGeom prst="rect">
            <a:avLst/>
          </a:prstGeom>
        </p:spPr>
      </p:pic>
      <p:pic>
        <p:nvPicPr>
          <p:cNvPr id="6" name="Рисунок 5" descr="IMG_20140408_16125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63888" y="1124744"/>
            <a:ext cx="2195736" cy="1646802"/>
          </a:xfrm>
          <a:prstGeom prst="rect">
            <a:avLst/>
          </a:prstGeom>
        </p:spPr>
      </p:pic>
      <p:pic>
        <p:nvPicPr>
          <p:cNvPr id="7" name="Рисунок 6" descr="IMG_20140408_16130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400000">
            <a:off x="3206716" y="3930188"/>
            <a:ext cx="2857372" cy="2143029"/>
          </a:xfrm>
          <a:prstGeom prst="rect">
            <a:avLst/>
          </a:prstGeom>
        </p:spPr>
      </p:pic>
      <p:pic>
        <p:nvPicPr>
          <p:cNvPr id="8" name="Рисунок 7" descr="IMG_20140408_16140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1520" y="3933056"/>
            <a:ext cx="3011826" cy="2258870"/>
          </a:xfrm>
          <a:prstGeom prst="rect">
            <a:avLst/>
          </a:prstGeom>
        </p:spPr>
      </p:pic>
      <p:pic>
        <p:nvPicPr>
          <p:cNvPr id="9" name="Рисунок 8" descr="IMG_20140408_16141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940152" y="4005064"/>
            <a:ext cx="2915816" cy="21868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40408_16275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332656"/>
            <a:ext cx="3360373" cy="2520280"/>
          </a:xfrm>
        </p:spPr>
      </p:pic>
      <p:pic>
        <p:nvPicPr>
          <p:cNvPr id="5" name="Рисунок 4" descr="IMG_20140408_1628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60032" y="332656"/>
            <a:ext cx="2232248" cy="1674186"/>
          </a:xfrm>
          <a:prstGeom prst="rect">
            <a:avLst/>
          </a:prstGeom>
        </p:spPr>
      </p:pic>
      <p:pic>
        <p:nvPicPr>
          <p:cNvPr id="6" name="Рисунок 5" descr="IMG_20140408_16281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72200" y="2204864"/>
            <a:ext cx="2387757" cy="1790818"/>
          </a:xfrm>
          <a:prstGeom prst="rect">
            <a:avLst/>
          </a:prstGeom>
        </p:spPr>
      </p:pic>
      <p:pic>
        <p:nvPicPr>
          <p:cNvPr id="7" name="Рисунок 6" descr="IMG_20140408_16283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28184" y="4509120"/>
            <a:ext cx="2627784" cy="1970838"/>
          </a:xfrm>
          <a:prstGeom prst="rect">
            <a:avLst/>
          </a:prstGeom>
        </p:spPr>
      </p:pic>
      <p:pic>
        <p:nvPicPr>
          <p:cNvPr id="8" name="Рисунок 7" descr="IMG_20140408_16285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79512" y="4077072"/>
            <a:ext cx="3408379" cy="2556284"/>
          </a:xfrm>
          <a:prstGeom prst="rect">
            <a:avLst/>
          </a:prstGeom>
        </p:spPr>
      </p:pic>
      <p:pic>
        <p:nvPicPr>
          <p:cNvPr id="9" name="Рисунок 8" descr="IMG_20140408_163038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627784" y="2132856"/>
            <a:ext cx="3515883" cy="26369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Рассказ о Солнечной Системе</a:t>
            </a:r>
            <a:endParaRPr lang="ru-RU" dirty="0"/>
          </a:p>
        </p:txBody>
      </p:sp>
      <p:pic>
        <p:nvPicPr>
          <p:cNvPr id="4" name="Содержимое 3" descr="IMG_20140408_16151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55776" y="1700808"/>
            <a:ext cx="3936437" cy="2952328"/>
          </a:xfrm>
        </p:spPr>
      </p:pic>
      <p:pic>
        <p:nvPicPr>
          <p:cNvPr id="5" name="Рисунок 4" descr="IMG_20140408_16255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3068960"/>
            <a:ext cx="2171733" cy="1628800"/>
          </a:xfrm>
          <a:prstGeom prst="rect">
            <a:avLst/>
          </a:prstGeom>
        </p:spPr>
      </p:pic>
      <p:pic>
        <p:nvPicPr>
          <p:cNvPr id="6" name="Рисунок 5" descr="IMG_20140408_16255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60232" y="1196752"/>
            <a:ext cx="2123728" cy="1592796"/>
          </a:xfrm>
          <a:prstGeom prst="rect">
            <a:avLst/>
          </a:prstGeom>
        </p:spPr>
      </p:pic>
      <p:pic>
        <p:nvPicPr>
          <p:cNvPr id="7" name="Рисунок 6" descr="IMG_20140408_16260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588224" y="2924944"/>
            <a:ext cx="2339752" cy="1754814"/>
          </a:xfrm>
          <a:prstGeom prst="rect">
            <a:avLst/>
          </a:prstGeom>
        </p:spPr>
      </p:pic>
      <p:pic>
        <p:nvPicPr>
          <p:cNvPr id="8" name="Рисунок 7" descr="IMG_20140408_16261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67544" y="4941168"/>
            <a:ext cx="2232248" cy="1674186"/>
          </a:xfrm>
          <a:prstGeom prst="rect">
            <a:avLst/>
          </a:prstGeom>
        </p:spPr>
      </p:pic>
      <p:pic>
        <p:nvPicPr>
          <p:cNvPr id="9" name="Рисунок 8" descr="IMG_20140408_162619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372199" y="4869160"/>
            <a:ext cx="2208245" cy="1656184"/>
          </a:xfrm>
          <a:prstGeom prst="rect">
            <a:avLst/>
          </a:prstGeom>
        </p:spPr>
      </p:pic>
      <p:pic>
        <p:nvPicPr>
          <p:cNvPr id="10" name="Рисунок 9" descr="IMG_20140409_094649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95536" y="1268760"/>
            <a:ext cx="1907704" cy="1430778"/>
          </a:xfrm>
          <a:prstGeom prst="rect">
            <a:avLst/>
          </a:prstGeom>
        </p:spPr>
      </p:pic>
      <p:pic>
        <p:nvPicPr>
          <p:cNvPr id="11" name="Рисунок 10" descr="IMG_20140409_094653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347864" y="4797152"/>
            <a:ext cx="2339752" cy="17548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216</Words>
  <Application>Microsoft Office PowerPoint</Application>
  <PresentationFormat>Экран (4:3)</PresentationFormat>
  <Paragraphs>50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Воспитатель ГБДОУ№7 Пушкинского района Санкт-Петербурга Коханчук Тамара Николаевна</vt:lpstr>
      <vt:lpstr>Цель проекта.  Формирование у детей представлений об окружающем мире, чтобы мир стал источником познания и умственного развития ребенка.   </vt:lpstr>
      <vt:lpstr>Задачи проекта</vt:lpstr>
      <vt:lpstr>Актуальность проекта</vt:lpstr>
      <vt:lpstr>Этапы проекта</vt:lpstr>
      <vt:lpstr>Беседа о первооткрывателях и покорителях Космоса</vt:lpstr>
      <vt:lpstr>Слайд 7</vt:lpstr>
      <vt:lpstr>Слайд 8</vt:lpstr>
      <vt:lpstr>Рассказ о Солнечной Системе</vt:lpstr>
      <vt:lpstr>Лепка «Звездное небо»</vt:lpstr>
      <vt:lpstr>Слайд 11</vt:lpstr>
      <vt:lpstr>Слайд 12</vt:lpstr>
      <vt:lpstr>Экскурсия в старшую группу</vt:lpstr>
      <vt:lpstr>Презентация «Освоение космоса»</vt:lpstr>
      <vt:lpstr>Викторина «Космос»</vt:lpstr>
      <vt:lpstr>Космическая техника</vt:lpstr>
      <vt:lpstr>Рисование «Моя необычная планета»</vt:lpstr>
      <vt:lpstr>Наши работы</vt:lpstr>
      <vt:lpstr>Создание  папки «Необычные планеты»</vt:lpstr>
      <vt:lpstr>Создание папки «Изучаем Космос»</vt:lpstr>
      <vt:lpstr>Развивающие игры</vt:lpstr>
      <vt:lpstr>Игра «Изучаем Созвездия»</vt:lpstr>
      <vt:lpstr>Спортивный  досуг , посвященный Дню Космонавтики</vt:lpstr>
      <vt:lpstr>Свободное рисование</vt:lpstr>
      <vt:lpstr>Совместное творчество с родителями «Встреча с инопланетянином»</vt:lpstr>
      <vt:lpstr>Слайд 26</vt:lpstr>
      <vt:lpstr>Слайд 27</vt:lpstr>
      <vt:lpstr>Конструирование «Ракеты»</vt:lpstr>
      <vt:lpstr>Рисование с элементами аппликации</vt:lpstr>
      <vt:lpstr>Рисование «Космос»(граттаж)</vt:lpstr>
      <vt:lpstr>Папка-передвижка для родителей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cp:lastModifiedBy>Admin</cp:lastModifiedBy>
  <cp:revision>31</cp:revision>
  <dcterms:modified xsi:type="dcterms:W3CDTF">2014-05-13T17:16:33Z</dcterms:modified>
</cp:coreProperties>
</file>