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831" TargetMode="External"/><Relationship Id="rId13" Type="http://schemas.openxmlformats.org/officeDocument/2006/relationships/hyperlink" Target="http://ru.wikipedia.org/wiki/%D0%90%D1%80%D0%B3%D0%B5%D0%BD%D1%82%D0%B8%D0%BD%D0%B0" TargetMode="External"/><Relationship Id="rId3" Type="http://schemas.openxmlformats.org/officeDocument/2006/relationships/hyperlink" Target="http://ru.wikipedia.org/wiki/12_%D1%84%D0%B5%D0%B2%D1%80%D0%B0%D0%BB%D1%8F" TargetMode="External"/><Relationship Id="rId7" Type="http://schemas.openxmlformats.org/officeDocument/2006/relationships/hyperlink" Target="http://ru.wikipedia.org/wiki/%D0%9A%D0%B5%D0%BC%D0%B1%D1%80%D0%B8%D0%B4%D0%B6%D1%81%D0%BA%D0%B8%D0%B9_%D1%83%D0%BD%D0%B8%D0%B2%D0%B5%D1%80%D1%81%D0%B8%D1%82%D0%B5%D1%82" TargetMode="External"/><Relationship Id="rId12" Type="http://schemas.openxmlformats.org/officeDocument/2006/relationships/hyperlink" Target="http://ru.wikipedia.org/wiki/%D0%91%D1%80%D0%B0%D0%B7%D0%B8%D0%BB%D0%B8%D1%8F" TargetMode="External"/><Relationship Id="rId17" Type="http://schemas.openxmlformats.org/officeDocument/2006/relationships/hyperlink" Target="http://ru.wikipedia.org/wiki/%D0%9A%D0%BE%D0%BA%D0%BE%D1%81%D0%BE%D0%B2%D1%8B%D0%B5_%D0%BE%D1%81%D1%82%D1%80%D0%BE%D0%B2%D0%B0" TargetMode="External"/><Relationship Id="rId2" Type="http://schemas.openxmlformats.org/officeDocument/2006/relationships/image" Target="../media/image6.jpeg"/><Relationship Id="rId16" Type="http://schemas.openxmlformats.org/officeDocument/2006/relationships/hyperlink" Target="http://ru.wikipedia.org/wiki/%D0%A2%D0%B0%D1%81%D0%BC%D0%B0%D0%BD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1827" TargetMode="External"/><Relationship Id="rId11" Type="http://schemas.openxmlformats.org/officeDocument/2006/relationships/hyperlink" Target="http://ru.wikipedia.org/wiki/%D0%9E%D1%81%D1%82%D1%80%D0%BE%D0%B2%D0%B0_%D0%97%D0%B5%D0%BB%D0%B5%D0%BD%D0%BE%D0%B3%D0%BE_%D0%9C%D1%8B%D1%81%D0%B0" TargetMode="External"/><Relationship Id="rId5" Type="http://schemas.openxmlformats.org/officeDocument/2006/relationships/hyperlink" Target="http://ru.wikipedia.org/wiki/%D0%A8%D1%80%D1%83%D1%81%D0%B1%D0%B5%D1%80%D0%B8" TargetMode="External"/><Relationship Id="rId15" Type="http://schemas.openxmlformats.org/officeDocument/2006/relationships/hyperlink" Target="http://ru.wikipedia.org/wiki/%D0%9E%D0%B3%D0%BD%D0%B5%D0%BD%D0%BD%D0%B0%D1%8F_%D0%97%D0%B5%D0%BC%D0%BB%D1%8F" TargetMode="External"/><Relationship Id="rId10" Type="http://schemas.openxmlformats.org/officeDocument/2006/relationships/hyperlink" Target="http://ru.wikipedia.org/w/index.php?title=%D0%A2%D0%B5%D0%BD%D0%B5%D1%80%D0%B8%D1%84&amp;action=edit" TargetMode="External"/><Relationship Id="rId4" Type="http://schemas.openxmlformats.org/officeDocument/2006/relationships/hyperlink" Target="http://ru.wikipedia.org/wiki/1809" TargetMode="External"/><Relationship Id="rId9" Type="http://schemas.openxmlformats.org/officeDocument/2006/relationships/hyperlink" Target="http://ru.wikipedia.org/wiki/%D0%91%D0%B8%D0%B3%D0%BB_(%D0%B1%D1%80%D0%B8%D0%B3)" TargetMode="External"/><Relationship Id="rId14" Type="http://schemas.openxmlformats.org/officeDocument/2006/relationships/hyperlink" Target="http://ru.wikipedia.org/wiki/%D0%A3%D1%80%D1%83%D0%B3%D0%B2%D0%B0%D0%B9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Эволюционное учение</a:t>
            </a:r>
            <a:endParaRPr lang="ru-RU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836712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omic Sans MS" pitchFamily="66" charset="0"/>
              </a:rPr>
              <a:t>1. Самые первые живые существа планеты – бактерии. Некоторые из них были способны к фотосинтезу.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3" name="Picture 2" descr="http://pics2.pokazuha.ru/p442/z/b/6843409zb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836712"/>
            <a:ext cx="3384376" cy="246632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220072" y="3356992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omic Sans MS" pitchFamily="66" charset="0"/>
              </a:rPr>
              <a:t>2. Самыми многочисленными в морях палеозоя (эры древней жизни) были трилобиты – ископаемые членистоногие, внешне похожие на гигантских мокриц.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030" name="Picture 6" descr="http://www.mineraltown.com/Reports/33/trilo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01616"/>
            <a:ext cx="5064297" cy="345638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11560" y="306896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трилобит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Видообразование – результат эволюции</a:t>
            </a:r>
            <a:endParaRPr lang="ru-RU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052736"/>
            <a:ext cx="302433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Comic Sans MS" pitchFamily="66" charset="0"/>
              </a:rPr>
              <a:t>Популяция на протяжении жизни большого числа поколений может быть изолированной от других популяций данного вида (например, находится от них на большом расстоянии). Действуя длительное время, естественный отбор приводит к  накоплению многих отличий между изолированной и другими популяциями. В результате особи разных популяций утрачивают возможность скрещиваться между собой и давать потомство. Возникновение непреодолимых биологических преград к скрещиванию приводит к процессу видообразования. </a:t>
            </a:r>
            <a:endParaRPr lang="ru-RU" sz="1400" dirty="0">
              <a:latin typeface="Comic Sans MS" pitchFamily="66" charset="0"/>
            </a:endParaRPr>
          </a:p>
        </p:txBody>
      </p:sp>
      <p:pic>
        <p:nvPicPr>
          <p:cNvPr id="22530" name="Picture 2" descr="C:\Users\Дарья\Desktop\kkkk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6446" y="1124744"/>
            <a:ext cx="5677554" cy="38846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0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omic Sans MS" pitchFamily="66" charset="0"/>
              </a:rPr>
              <a:t>Видообразование привело к возникновению двух видов лисиц – лисицы обыкновенной и лисицы – корсака. На севере естественный отбор способствовал выживанию самых крупных особей (чем больше размер тела, тем меньше тепла теряет организм). В результате сформировался вид лисица обыкновенная. В южных областях, наоборот, естественный отбор был направлен на сохранение самых мелких особей (чем меньше размер тела, тем больше тепла отдает организм, избегая перегрева). В результате сформировался вид лисица – корсак.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3554" name="Picture 2" descr="http://arttower.ru/forum/uploads/monthly_03_2009/post-9433-12385047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564904"/>
            <a:ext cx="3648075" cy="26860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5517232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л</a:t>
            </a:r>
            <a:r>
              <a:rPr lang="ru-RU" dirty="0" smtClean="0">
                <a:latin typeface="Comic Sans MS" pitchFamily="66" charset="0"/>
              </a:rPr>
              <a:t>исица обыкновенная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3556" name="Picture 4" descr="http://i057.radikal.ru/1102/29/01c9331acdd7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20888"/>
            <a:ext cx="4320480" cy="32403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99992" y="5949280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л</a:t>
            </a:r>
            <a:r>
              <a:rPr lang="ru-RU" dirty="0" smtClean="0">
                <a:latin typeface="Comic Sans MS" pitchFamily="66" charset="0"/>
              </a:rPr>
              <a:t>исица корсак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0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Тренажер</a:t>
            </a:r>
            <a:endParaRPr lang="ru-RU" sz="3600" b="1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476672"/>
            <a:ext cx="849694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600" dirty="0" smtClean="0">
                <a:latin typeface="Comic Sans MS" pitchFamily="66" charset="0"/>
              </a:rPr>
              <a:t>Основателем учения об эволюции живой природы является:</a:t>
            </a: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Чарльз Дарвин</a:t>
            </a: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К. Линней</a:t>
            </a: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В. И. Сукачев</a:t>
            </a: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А. </a:t>
            </a:r>
            <a:r>
              <a:rPr lang="ru-RU" sz="1600" dirty="0" err="1" smtClean="0">
                <a:latin typeface="Comic Sans MS" pitchFamily="66" charset="0"/>
              </a:rPr>
              <a:t>Тенсли</a:t>
            </a:r>
            <a:endParaRPr lang="ru-RU" sz="1600" dirty="0" smtClean="0">
              <a:latin typeface="Comic Sans MS" pitchFamily="66" charset="0"/>
            </a:endParaRP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2. К движущим силам эволюции относят:</a:t>
            </a: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Образование новых видов</a:t>
            </a: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Естественный отбор</a:t>
            </a: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Факторы среды обитания</a:t>
            </a: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Имеющиеся у организмов приспособления к среде обитания</a:t>
            </a: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3. Одной из причин возникновения вида лисица обыкновенная считается:</a:t>
            </a: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Тропический климат</a:t>
            </a: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Теплый климат</a:t>
            </a: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Холодный климат</a:t>
            </a: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Влажный климат</a:t>
            </a: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4. </a:t>
            </a:r>
            <a:r>
              <a:rPr lang="ru-RU" sz="1600" dirty="0" smtClean="0">
                <a:latin typeface="Comic Sans MS" pitchFamily="66" charset="0"/>
              </a:rPr>
              <a:t>Одной из причин возникновения вида лисица </a:t>
            </a:r>
            <a:r>
              <a:rPr lang="ru-RU" sz="1600" dirty="0" smtClean="0">
                <a:latin typeface="Comic Sans MS" pitchFamily="66" charset="0"/>
              </a:rPr>
              <a:t>корсак считается</a:t>
            </a:r>
            <a:r>
              <a:rPr lang="ru-RU" sz="1600" dirty="0" smtClean="0">
                <a:latin typeface="Comic Sans MS" pitchFamily="66" charset="0"/>
              </a:rPr>
              <a:t>:</a:t>
            </a: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Тропический климат</a:t>
            </a: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Теплый климат</a:t>
            </a: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Холодный климат</a:t>
            </a: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Влажный </a:t>
            </a:r>
            <a:r>
              <a:rPr lang="ru-RU" sz="1600" dirty="0" smtClean="0">
                <a:latin typeface="Comic Sans MS" pitchFamily="66" charset="0"/>
              </a:rPr>
              <a:t>климат</a:t>
            </a:r>
          </a:p>
          <a:p>
            <a:pPr marL="342900" indent="-342900" algn="just">
              <a:buAutoNum type="arabicPeriod" startAt="5"/>
            </a:pPr>
            <a:r>
              <a:rPr lang="ru-RU" sz="1600" dirty="0" smtClean="0">
                <a:latin typeface="Comic Sans MS" pitchFamily="66" charset="0"/>
              </a:rPr>
              <a:t>В 1859 году вышла в свет книга Ч. Дарвина </a:t>
            </a: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«Происхождение видов путем естественного отбора»</a:t>
            </a: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«Происхождение видов путем искусственного отбора»</a:t>
            </a:r>
          </a:p>
          <a:p>
            <a:pPr marL="342900" indent="-342900" algn="just"/>
            <a:r>
              <a:rPr lang="ru-RU" sz="1600" dirty="0" smtClean="0">
                <a:latin typeface="Comic Sans MS" pitchFamily="66" charset="0"/>
              </a:rPr>
              <a:t>«Происхождение видов путем борьбы за существование»</a:t>
            </a:r>
            <a:endParaRPr lang="ru-RU" sz="1600" dirty="0" smtClean="0">
              <a:latin typeface="Comic Sans MS" pitchFamily="66" charset="0"/>
            </a:endParaRPr>
          </a:p>
          <a:p>
            <a:pPr marL="342900" indent="-342900"/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Вопросы: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AutoNum type="arabicPeriod"/>
            </a:pPr>
            <a:r>
              <a:rPr lang="ru-RU" dirty="0" smtClean="0">
                <a:latin typeface="Comic Sans MS" pitchFamily="66" charset="0"/>
              </a:rPr>
              <a:t>Каковы движущие силы эволюции?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Comic Sans MS" pitchFamily="66" charset="0"/>
              </a:rPr>
              <a:t>Как формируются приспособления?</a:t>
            </a:r>
          </a:p>
          <a:p>
            <a:pPr marL="514350" indent="-514350" algn="just">
              <a:buAutoNum type="arabicPeriod"/>
            </a:pPr>
            <a:r>
              <a:rPr lang="ru-RU" dirty="0" smtClean="0">
                <a:latin typeface="Comic Sans MS" pitchFamily="66" charset="0"/>
              </a:rPr>
              <a:t>В результате чего происходит образование новых видов?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://collection.edu.yar.ru/dlrstore/740d42c0-8b8c-11db-b606-0800200c9a66/03_01_03_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27363"/>
            <a:ext cx="4680520" cy="303063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340768"/>
            <a:ext cx="4644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omic Sans MS" pitchFamily="66" charset="0"/>
              </a:rPr>
              <a:t>3. Одни из самых древних наземных растений – мхи. Они имеют наиболее простое строение.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6" name="Picture 8" descr="http://www.arkhangel.ru/images/up/article/m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0"/>
            <a:ext cx="3923928" cy="359376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92080" y="3861048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omic Sans MS" pitchFamily="66" charset="0"/>
              </a:rPr>
              <a:t>4. Самыми первыми среди животных стали осваивать сушу паукообразные и гигантские  летающие насекомые, предки современных стрекоз. Размах их крыльев достигал 1, 5 метра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Самые сложноорганизованные растения – цветковые. Они появились еще в середине мезозоя (эры средней жизни). </a:t>
            </a:r>
          </a:p>
        </p:txBody>
      </p:sp>
      <p:pic>
        <p:nvPicPr>
          <p:cNvPr id="14338" name="Picture 2" descr="http://uploads.sedty.com/imagehosting/378008_13451498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55322"/>
            <a:ext cx="8136904" cy="61026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8072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Comic Sans MS" pitchFamily="66" charset="0"/>
              </a:rPr>
              <a:t>В 1859 году вышла в свет книга английского натуралиста Чарльза Дарвина «Происхождение видов путем естественного отбора». В ней автор изложил идеи об эволюции живой природы. До сих пор эта книга вызывает много споров. </a:t>
            </a:r>
            <a:endParaRPr lang="ru-RU" sz="1600" dirty="0">
              <a:latin typeface="Comic Sans MS" pitchFamily="66" charset="0"/>
            </a:endParaRPr>
          </a:p>
        </p:txBody>
      </p:sp>
      <p:pic>
        <p:nvPicPr>
          <p:cNvPr id="16387" name="Picture 3" descr="darvin_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2333625" cy="275272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465512" y="1841242"/>
            <a:ext cx="66784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b="1" dirty="0" smtClean="0">
                <a:latin typeface="Comic Sans MS" pitchFamily="66" charset="0"/>
                <a:ea typeface="Times New Roman"/>
                <a:cs typeface="Times New Roman"/>
              </a:rPr>
              <a:t>Дарвин</a:t>
            </a:r>
            <a:r>
              <a:rPr lang="ru-RU" sz="1600" dirty="0" smtClean="0">
                <a:latin typeface="Comic Sans MS" pitchFamily="66" charset="0"/>
                <a:ea typeface="Times New Roman"/>
                <a:cs typeface="Times New Roman"/>
              </a:rPr>
              <a:t> родился </a:t>
            </a:r>
            <a:r>
              <a:rPr lang="ru-RU" sz="1600" dirty="0" smtClean="0">
                <a:latin typeface="Comic Sans MS" pitchFamily="66" charset="0"/>
                <a:ea typeface="Times New Roman"/>
                <a:cs typeface="Times New Roman"/>
                <a:hlinkClick r:id="rId3" tooltip="12 февраля"/>
              </a:rPr>
              <a:t>12 февраля</a:t>
            </a:r>
            <a:r>
              <a:rPr lang="ru-RU" sz="1600" dirty="0" smtClean="0">
                <a:latin typeface="Comic Sans MS" pitchFamily="66" charset="0"/>
                <a:ea typeface="Times New Roman"/>
                <a:cs typeface="Times New Roman"/>
              </a:rPr>
              <a:t> </a:t>
            </a:r>
            <a:r>
              <a:rPr lang="ru-RU" sz="1600" dirty="0" smtClean="0">
                <a:latin typeface="Comic Sans MS" pitchFamily="66" charset="0"/>
                <a:ea typeface="Times New Roman"/>
                <a:cs typeface="Times New Roman"/>
                <a:hlinkClick r:id="rId4" tooltip="1809"/>
              </a:rPr>
              <a:t>1809 года</a:t>
            </a:r>
            <a:r>
              <a:rPr lang="ru-RU" sz="1600" dirty="0" smtClean="0">
                <a:latin typeface="Comic Sans MS" pitchFamily="66" charset="0"/>
                <a:ea typeface="Times New Roman"/>
                <a:cs typeface="Times New Roman"/>
              </a:rPr>
              <a:t> в </a:t>
            </a:r>
            <a:r>
              <a:rPr lang="ru-RU" sz="1600" dirty="0" smtClean="0">
                <a:latin typeface="Comic Sans MS" pitchFamily="66" charset="0"/>
                <a:ea typeface="Times New Roman"/>
                <a:cs typeface="Times New Roman"/>
                <a:hlinkClick r:id="rId5" tooltip="Шрусбери"/>
              </a:rPr>
              <a:t>Шрусбери</a:t>
            </a:r>
            <a:r>
              <a:rPr lang="ru-RU" sz="1600" dirty="0" smtClean="0">
                <a:latin typeface="Comic Sans MS" pitchFamily="66" charset="0"/>
                <a:ea typeface="Times New Roman"/>
                <a:cs typeface="Times New Roman"/>
              </a:rPr>
              <a:t>. В </a:t>
            </a:r>
            <a:r>
              <a:rPr lang="ru-RU" sz="1600" dirty="0" smtClean="0">
                <a:latin typeface="Comic Sans MS" pitchFamily="66" charset="0"/>
                <a:ea typeface="Times New Roman"/>
                <a:cs typeface="Times New Roman"/>
                <a:hlinkClick r:id="rId6" tooltip="1827"/>
              </a:rPr>
              <a:t>1827 году</a:t>
            </a:r>
            <a:r>
              <a:rPr lang="ru-RU" sz="1600" dirty="0" smtClean="0">
                <a:latin typeface="Comic Sans MS" pitchFamily="66" charset="0"/>
                <a:ea typeface="Times New Roman"/>
                <a:cs typeface="Times New Roman"/>
              </a:rPr>
              <a:t> поступил в </a:t>
            </a:r>
            <a:r>
              <a:rPr lang="ru-RU" sz="1600" dirty="0" smtClean="0">
                <a:latin typeface="Comic Sans MS" pitchFamily="66" charset="0"/>
                <a:ea typeface="Times New Roman"/>
                <a:cs typeface="Times New Roman"/>
                <a:hlinkClick r:id="rId7" tooltip="Кембриджский университет"/>
              </a:rPr>
              <a:t>Кембриджский университет</a:t>
            </a:r>
            <a:r>
              <a:rPr lang="ru-RU" sz="1600" dirty="0" smtClean="0">
                <a:latin typeface="Comic Sans MS" pitchFamily="66" charset="0"/>
                <a:ea typeface="Times New Roman"/>
                <a:cs typeface="Times New Roman"/>
              </a:rPr>
              <a:t>, где в течение трех лет изучал богословие. 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Comic Sans MS" pitchFamily="66" charset="0"/>
                <a:ea typeface="Times New Roman"/>
                <a:cs typeface="Times New Roman"/>
              </a:rPr>
              <a:t>    В </a:t>
            </a:r>
            <a:r>
              <a:rPr lang="ru-RU" sz="1600" dirty="0" smtClean="0">
                <a:latin typeface="Comic Sans MS" pitchFamily="66" charset="0"/>
                <a:ea typeface="Times New Roman"/>
                <a:cs typeface="Times New Roman"/>
                <a:hlinkClick r:id="rId8" tooltip="1831"/>
              </a:rPr>
              <a:t>1831 году</a:t>
            </a:r>
            <a:r>
              <a:rPr lang="ru-RU" sz="1600" dirty="0" smtClean="0">
                <a:latin typeface="Comic Sans MS" pitchFamily="66" charset="0"/>
                <a:ea typeface="Times New Roman"/>
                <a:cs typeface="Times New Roman"/>
              </a:rPr>
              <a:t>  Дарвин, в качестве натуралиста, отправился в кругосветное путешествие на экспедиционном судне королевского флота </a:t>
            </a:r>
            <a:r>
              <a:rPr lang="ru-RU" sz="1600" dirty="0" smtClean="0">
                <a:latin typeface="Comic Sans MS" pitchFamily="66" charset="0"/>
                <a:ea typeface="Times New Roman"/>
                <a:cs typeface="Times New Roman"/>
                <a:hlinkClick r:id="rId9" tooltip="Бигл (бриг)"/>
              </a:rPr>
              <a:t>«</a:t>
            </a:r>
            <a:r>
              <a:rPr lang="ru-RU" sz="1600" dirty="0" err="1" smtClean="0">
                <a:latin typeface="Comic Sans MS" pitchFamily="66" charset="0"/>
                <a:ea typeface="Times New Roman"/>
                <a:cs typeface="Times New Roman"/>
                <a:hlinkClick r:id="rId9" tooltip="Бигл (бриг)"/>
              </a:rPr>
              <a:t>Бигль</a:t>
            </a:r>
            <a:r>
              <a:rPr lang="ru-RU" sz="1600" dirty="0" smtClean="0">
                <a:latin typeface="Comic Sans MS" pitchFamily="66" charset="0"/>
                <a:ea typeface="Times New Roman"/>
                <a:cs typeface="Times New Roman"/>
                <a:hlinkClick r:id="rId9" tooltip="Бигл (бриг)"/>
              </a:rPr>
              <a:t>»</a:t>
            </a:r>
            <a:r>
              <a:rPr lang="ru-RU" sz="1600" dirty="0" smtClean="0">
                <a:latin typeface="Comic Sans MS" pitchFamily="66" charset="0"/>
                <a:ea typeface="Times New Roman"/>
                <a:cs typeface="Times New Roman"/>
              </a:rPr>
              <a:t>. За время путешествия Дарвин побывал на острове </a:t>
            </a:r>
            <a:r>
              <a:rPr lang="ru-RU" sz="1600" dirty="0" smtClean="0">
                <a:latin typeface="Comic Sans MS" pitchFamily="66" charset="0"/>
                <a:ea typeface="Times New Roman"/>
                <a:cs typeface="Times New Roman"/>
                <a:hlinkClick r:id="rId10" tooltip="Тенериф"/>
              </a:rPr>
              <a:t>Тенерифе</a:t>
            </a:r>
            <a:r>
              <a:rPr lang="ru-RU" sz="1600" dirty="0" smtClean="0">
                <a:latin typeface="Comic Sans MS" pitchFamily="66" charset="0"/>
                <a:ea typeface="Times New Roman"/>
                <a:cs typeface="Times New Roman"/>
              </a:rPr>
              <a:t>, </a:t>
            </a:r>
            <a:r>
              <a:rPr lang="ru-RU" sz="1600" dirty="0" smtClean="0">
                <a:latin typeface="Comic Sans MS" pitchFamily="66" charset="0"/>
                <a:ea typeface="Times New Roman"/>
                <a:cs typeface="Times New Roman"/>
                <a:hlinkClick r:id="rId11" tooltip="Острова Зеленого Мыса"/>
              </a:rPr>
              <a:t>островах Зеленого Мыса</a:t>
            </a:r>
            <a:r>
              <a:rPr lang="ru-RU" sz="1600" dirty="0" smtClean="0">
                <a:latin typeface="Comic Sans MS" pitchFamily="66" charset="0"/>
                <a:ea typeface="Times New Roman"/>
                <a:cs typeface="Times New Roman"/>
              </a:rPr>
              <a:t>, побережье </a:t>
            </a:r>
            <a:r>
              <a:rPr lang="ru-RU" sz="1600" dirty="0" smtClean="0">
                <a:latin typeface="Comic Sans MS" pitchFamily="66" charset="0"/>
                <a:ea typeface="Times New Roman"/>
                <a:cs typeface="Times New Roman"/>
                <a:hlinkClick r:id="rId12" tooltip="Бразилия"/>
              </a:rPr>
              <a:t>Бразилии</a:t>
            </a:r>
            <a:r>
              <a:rPr lang="ru-RU" sz="1600" dirty="0" smtClean="0">
                <a:latin typeface="Comic Sans MS" pitchFamily="66" charset="0"/>
                <a:ea typeface="Times New Roman"/>
                <a:cs typeface="Times New Roman"/>
              </a:rPr>
              <a:t>, в </a:t>
            </a:r>
            <a:r>
              <a:rPr lang="ru-RU" sz="1600" dirty="0" smtClean="0">
                <a:latin typeface="Comic Sans MS" pitchFamily="66" charset="0"/>
                <a:ea typeface="Times New Roman"/>
                <a:cs typeface="Times New Roman"/>
                <a:hlinkClick r:id="rId13" tooltip="Аргентина"/>
              </a:rPr>
              <a:t>Аргентине</a:t>
            </a:r>
            <a:r>
              <a:rPr lang="ru-RU" sz="1600" dirty="0" smtClean="0">
                <a:latin typeface="Comic Sans MS" pitchFamily="66" charset="0"/>
                <a:ea typeface="Times New Roman"/>
                <a:cs typeface="Times New Roman"/>
              </a:rPr>
              <a:t>, </a:t>
            </a:r>
            <a:r>
              <a:rPr lang="ru-RU" sz="1600" dirty="0" smtClean="0">
                <a:latin typeface="Comic Sans MS" pitchFamily="66" charset="0"/>
                <a:ea typeface="Times New Roman"/>
                <a:cs typeface="Times New Roman"/>
                <a:hlinkClick r:id="rId14" tooltip="Уругвай"/>
              </a:rPr>
              <a:t>Уругвае</a:t>
            </a:r>
            <a:r>
              <a:rPr lang="ru-RU" sz="1600" dirty="0" smtClean="0">
                <a:latin typeface="Comic Sans MS" pitchFamily="66" charset="0"/>
                <a:ea typeface="Times New Roman"/>
                <a:cs typeface="Times New Roman"/>
              </a:rPr>
              <a:t>, на </a:t>
            </a:r>
            <a:r>
              <a:rPr lang="ru-RU" sz="1600" dirty="0" smtClean="0">
                <a:latin typeface="Comic Sans MS" pitchFamily="66" charset="0"/>
                <a:ea typeface="Times New Roman"/>
                <a:cs typeface="Times New Roman"/>
                <a:hlinkClick r:id="rId15" tooltip="Огненная Земля"/>
              </a:rPr>
              <a:t>Огненной Земле</a:t>
            </a:r>
            <a:r>
              <a:rPr lang="ru-RU" sz="1600" dirty="0" smtClean="0">
                <a:latin typeface="Comic Sans MS" pitchFamily="66" charset="0"/>
                <a:ea typeface="Times New Roman"/>
                <a:cs typeface="Times New Roman"/>
              </a:rPr>
              <a:t>, в </a:t>
            </a:r>
            <a:r>
              <a:rPr lang="ru-RU" sz="1600" dirty="0" smtClean="0">
                <a:latin typeface="Comic Sans MS" pitchFamily="66" charset="0"/>
                <a:ea typeface="Times New Roman"/>
                <a:cs typeface="Times New Roman"/>
                <a:hlinkClick r:id="rId16" tooltip="Тасмания"/>
              </a:rPr>
              <a:t>Тасмании</a:t>
            </a:r>
            <a:r>
              <a:rPr lang="ru-RU" sz="1600" dirty="0" smtClean="0">
                <a:latin typeface="Comic Sans MS" pitchFamily="66" charset="0"/>
                <a:ea typeface="Times New Roman"/>
                <a:cs typeface="Times New Roman"/>
              </a:rPr>
              <a:t> и на </a:t>
            </a:r>
            <a:r>
              <a:rPr lang="ru-RU" sz="1600" dirty="0" smtClean="0">
                <a:latin typeface="Comic Sans MS" pitchFamily="66" charset="0"/>
                <a:ea typeface="Times New Roman"/>
                <a:cs typeface="Times New Roman"/>
                <a:hlinkClick r:id="rId17" tooltip="Кокосовые острова"/>
              </a:rPr>
              <a:t>Кокосовых островах</a:t>
            </a:r>
            <a:r>
              <a:rPr lang="ru-RU" sz="1600" dirty="0" smtClean="0">
                <a:latin typeface="Comic Sans MS" pitchFamily="66" charset="0"/>
                <a:ea typeface="Times New Roman"/>
                <a:cs typeface="Times New Roman"/>
              </a:rPr>
              <a:t>. Из путешествия на </a:t>
            </a:r>
            <a:r>
              <a:rPr lang="ru-RU" sz="1600" dirty="0" smtClean="0">
                <a:latin typeface="Comic Sans MS" pitchFamily="66" charset="0"/>
                <a:ea typeface="Times New Roman"/>
                <a:cs typeface="Times New Roman"/>
                <a:hlinkClick r:id="rId9" tooltip="Бигл (бриг)"/>
              </a:rPr>
              <a:t>«</a:t>
            </a:r>
            <a:r>
              <a:rPr lang="ru-RU" sz="1600" dirty="0" err="1" smtClean="0">
                <a:latin typeface="Comic Sans MS" pitchFamily="66" charset="0"/>
                <a:ea typeface="Times New Roman"/>
                <a:cs typeface="Times New Roman"/>
                <a:hlinkClick r:id="rId9" tooltip="Бигл (бриг)"/>
              </a:rPr>
              <a:t>Бигле</a:t>
            </a:r>
            <a:r>
              <a:rPr lang="ru-RU" sz="1600" dirty="0" smtClean="0">
                <a:latin typeface="Comic Sans MS" pitchFamily="66" charset="0"/>
                <a:ea typeface="Times New Roman"/>
                <a:cs typeface="Times New Roman"/>
                <a:hlinkClick r:id="rId9" tooltip="Бигл (бриг)"/>
              </a:rPr>
              <a:t>»</a:t>
            </a:r>
            <a:r>
              <a:rPr lang="ru-RU" sz="1600" dirty="0" smtClean="0">
                <a:latin typeface="Comic Sans MS" pitchFamily="66" charset="0"/>
                <a:ea typeface="Times New Roman"/>
                <a:cs typeface="Times New Roman"/>
              </a:rPr>
              <a:t> Дарвин не только привез большие зоологические, ботанические, палеонтологические и минеральные коллекции, теорию происхождения коралловых рифов и островов, но и получил твердое убеждение, что виды изменяются. 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Comic Sans MS" pitchFamily="66" charset="0"/>
                <a:ea typeface="Times New Roman"/>
                <a:cs typeface="Times New Roman"/>
              </a:rPr>
              <a:t>     «Происхождение видов» — основная книга Дарвина, совершившая революцию в естествознании. В ней Дарвин показал, что виды растений и животных не остаются неизменными, существующие ныне произошли естественным путем от других видов.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Comic Sans MS" pitchFamily="66" charset="0"/>
                <a:ea typeface="Times New Roman"/>
                <a:cs typeface="Times New Roman"/>
              </a:rPr>
              <a:t>    В дальнейшем Дарвин продолжал разрабатывать открытый им эволюционный принцип. </a:t>
            </a:r>
            <a:endParaRPr lang="ru-RU" sz="1600" dirty="0">
              <a:latin typeface="Comic Sans MS" pitchFamily="66" charset="0"/>
              <a:ea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188640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Чарльз Дарвин</a:t>
            </a:r>
            <a:endParaRPr lang="ru-RU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332656"/>
            <a:ext cx="6476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Движущие силы эволюции</a:t>
            </a:r>
            <a:endParaRPr lang="ru-RU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2" descr="http://www.officeroom.org/uploads/posts/2011-09/1316741905_te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276872"/>
            <a:ext cx="5076056" cy="370522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9512" y="980728"/>
            <a:ext cx="38884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Comic Sans MS" pitchFamily="66" charset="0"/>
              </a:rPr>
              <a:t>Эволюция – это процесс исторического развития живой природы. Чарльз Дарвин предположил, что движущими силами эволюции, или факторами, оказывающими влияние на развитие живой природы, оказывают: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latin typeface="Comic Sans MS" pitchFamily="66" charset="0"/>
              </a:rPr>
              <a:t>наследственность и изменчивость особей одного вида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latin typeface="Comic Sans MS" pitchFamily="66" charset="0"/>
              </a:rPr>
              <a:t>борьба за существование</a:t>
            </a:r>
          </a:p>
          <a:p>
            <a:pPr algn="just">
              <a:buFont typeface="Wingdings" pitchFamily="2" charset="2"/>
              <a:buChar char="ü"/>
            </a:pPr>
            <a:r>
              <a:rPr lang="ru-RU" b="1" dirty="0" smtClean="0">
                <a:latin typeface="Comic Sans MS" pitchFamily="66" charset="0"/>
              </a:rPr>
              <a:t>естественный отбор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В результате совместного действия движущих сил эволюции происходит формирование приспособлений, образование новых видов, усложнение организации живых существ. </a:t>
            </a:r>
            <a:endParaRPr lang="ru-RU" b="1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60648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Comic Sans MS" pitchFamily="66" charset="0"/>
              </a:rPr>
              <a:t>Наследственность и изменчивость</a:t>
            </a:r>
            <a:endParaRPr lang="ru-RU" sz="32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836712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omic Sans MS" pitchFamily="66" charset="0"/>
              </a:rPr>
              <a:t>Известно, что особи одного вида похожи, но все же не одинаковы. Они незначительно отличаются признаками внешнего и внутреннего строения, поведением. Эти различия могут влиять на возможность выживания.  Больше шансов сохраниться и оставить потомство имеют те особи, отличительные признаки которых соответствуют среде обитания. Эти изменения могут передаваться потомству по наследству. В результате численность особей с такими признаками в следующем поколении возрастает.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8436" name="Picture 4" descr="http://i57.beon.ru/98/75/827598/39/23234939/42419729_1239531051_Jenna_and_Steele_got_busy_by_C4tspajam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068960"/>
            <a:ext cx="6048672" cy="35219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88640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Борьба за существование</a:t>
            </a:r>
            <a:endParaRPr lang="ru-RU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764704"/>
            <a:ext cx="4392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omic Sans MS" pitchFamily="66" charset="0"/>
              </a:rPr>
              <a:t>Каждый вид организмов способен производить гораздо больше потомков, чем их доживает до взрослого состояния. Однако жизненные ресурсы для каждого вида ограничены. Поэтому организмы вступают в сложные отношения между собой и условиями среды обитания. Они защищают себя и потомство от хищников и паразитов, конкурируют за пищу, пространство, место размножения. Все эти многообразные отношения называют борьбой за существование.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19458" name="Picture 2" descr="http://www.chaconne.ru/img/2470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836712"/>
            <a:ext cx="4499992" cy="6021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188640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Comic Sans MS" pitchFamily="66" charset="0"/>
              </a:rPr>
              <a:t>Естественный отбор</a:t>
            </a:r>
            <a:endParaRPr lang="ru-RU" sz="36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052736"/>
            <a:ext cx="43924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omic Sans MS" pitchFamily="66" charset="0"/>
              </a:rPr>
              <a:t>Борьба за существование приводит к естественному отбору – преимущественному выживанию и воспроизводству более приспособленных особей вида и гибели менее приспособленных. </a:t>
            </a:r>
          </a:p>
          <a:p>
            <a:pPr algn="just"/>
            <a:r>
              <a:rPr lang="ru-RU" dirty="0" smtClean="0">
                <a:latin typeface="Comic Sans MS" pitchFamily="66" charset="0"/>
              </a:rPr>
              <a:t>Действие естественного отбора на протяжении жизни многих поколений приводит к накоплению мелких полезных наследственных изменений и формированию приспособлений организмов к среде обитания.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0482" name="Picture 2" descr="http://nauka21vek.ru/wp-content/uploads/2012/05/1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1075" y="1143000"/>
            <a:ext cx="435292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077072"/>
            <a:ext cx="8892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Comic Sans MS" pitchFamily="66" charset="0"/>
              </a:rPr>
              <a:t>Обитатель европейских лесов, еж, имеет острые колючки, которые служат для защиты от хищников. Их возникновение – результат действия естественного отбора. Даже ничтожное огрубление кожи могло помочь выжить далеким предкам ежа. В течение многих поколений в борьбе за существование имели преимущество особи с более развитыми колючками. Именно им удавалось оставить потомство и передать ему свои наследственные изменения. Постепенно новые полезные признаки распространились внутри вида, и все особи европейского вида стали обладателями колючек. 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21506" name="Picture 2" descr="http://www.lands-of-sorrow.ru/_fr/4/35352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4275" y="0"/>
            <a:ext cx="5419725" cy="4000501"/>
          </a:xfrm>
          <a:prstGeom prst="rect">
            <a:avLst/>
          </a:prstGeom>
          <a:noFill/>
        </p:spPr>
      </p:pic>
      <p:pic>
        <p:nvPicPr>
          <p:cNvPr id="21508" name="Picture 4" descr="http://www.zookrug.net/files/u35/703582fef4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4664"/>
            <a:ext cx="3236962" cy="2592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932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Эволюционное учение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Вопросы: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живой природы. Организм.</dc:title>
  <dc:creator>Дарья</dc:creator>
  <cp:lastModifiedBy>Дарья</cp:lastModifiedBy>
  <cp:revision>42</cp:revision>
  <dcterms:created xsi:type="dcterms:W3CDTF">2013-09-04T21:17:04Z</dcterms:created>
  <dcterms:modified xsi:type="dcterms:W3CDTF">2013-09-24T21:09:40Z</dcterms:modified>
</cp:coreProperties>
</file>