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8EA2-5166-4BE8-88D0-9AA3C3B77739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DAAC-91DD-4AE2-A6F2-2EF800C7B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8EA2-5166-4BE8-88D0-9AA3C3B77739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DAAC-91DD-4AE2-A6F2-2EF800C7B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8EA2-5166-4BE8-88D0-9AA3C3B77739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DAAC-91DD-4AE2-A6F2-2EF800C7B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8EA2-5166-4BE8-88D0-9AA3C3B77739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DAAC-91DD-4AE2-A6F2-2EF800C7B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8EA2-5166-4BE8-88D0-9AA3C3B77739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DAAC-91DD-4AE2-A6F2-2EF800C7B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8EA2-5166-4BE8-88D0-9AA3C3B77739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DAAC-91DD-4AE2-A6F2-2EF800C7B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8EA2-5166-4BE8-88D0-9AA3C3B77739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DAAC-91DD-4AE2-A6F2-2EF800C7B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8EA2-5166-4BE8-88D0-9AA3C3B77739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DAAC-91DD-4AE2-A6F2-2EF800C7B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8EA2-5166-4BE8-88D0-9AA3C3B77739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DAAC-91DD-4AE2-A6F2-2EF800C7B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8EA2-5166-4BE8-88D0-9AA3C3B77739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DAAC-91DD-4AE2-A6F2-2EF800C7B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8EA2-5166-4BE8-88D0-9AA3C3B77739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DAAC-91DD-4AE2-A6F2-2EF800C7B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28EA2-5166-4BE8-88D0-9AA3C3B77739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CDAAC-91DD-4AE2-A6F2-2EF800C7BA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Подумай и ответь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1.Почему  внутри жидкостей существует давление?</a:t>
            </a:r>
          </a:p>
          <a:p>
            <a:r>
              <a:rPr lang="ru-RU" sz="2800" dirty="0"/>
              <a:t>2. От каких величин и как зависит давление на глубине жидкостей?</a:t>
            </a:r>
          </a:p>
          <a:p>
            <a:r>
              <a:rPr lang="ru-RU" sz="2800" dirty="0"/>
              <a:t>3. Одинаково ли </a:t>
            </a:r>
            <a:r>
              <a:rPr lang="ru-RU" sz="2800" dirty="0" smtClean="0"/>
              <a:t>давление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/>
              <a:t>жидкостей на дно этих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мензурок?</a:t>
            </a:r>
          </a:p>
          <a:p>
            <a:r>
              <a:rPr lang="ru-RU" sz="2800" dirty="0" smtClean="0"/>
              <a:t>4</a:t>
            </a:r>
            <a:r>
              <a:rPr lang="ru-RU" sz="2800" dirty="0"/>
              <a:t>. Распрямится ли в воде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угол </a:t>
            </a:r>
            <a:r>
              <a:rPr lang="ru-RU" sz="2800" dirty="0"/>
              <a:t>мешка с водой, </a:t>
            </a:r>
            <a:r>
              <a:rPr lang="ru-RU" sz="2800" dirty="0" smtClean="0"/>
              <a:t>если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err="1"/>
              <a:t>Физикон</a:t>
            </a:r>
            <a:r>
              <a:rPr lang="ru-RU" sz="2800" dirty="0"/>
              <a:t> уберёт палец?</a:t>
            </a:r>
          </a:p>
          <a:p>
            <a:r>
              <a:rPr lang="ru-RU" sz="2800" dirty="0"/>
              <a:t>5. Как измерить вес тела?</a:t>
            </a:r>
          </a:p>
          <a:p>
            <a:endParaRPr lang="ru-RU" sz="1800" dirty="0"/>
          </a:p>
        </p:txBody>
      </p:sp>
      <p:pic>
        <p:nvPicPr>
          <p:cNvPr id="6" name="Рисунок 5" descr="http://www.gbogatih.narod.ru/phz7.files/phz7_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636912"/>
            <a:ext cx="37513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физик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4221088"/>
            <a:ext cx="3316224" cy="1176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Контрольный тест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836712"/>
            <a:ext cx="8517632" cy="5246043"/>
          </a:xfrm>
        </p:spPr>
        <p:txBody>
          <a:bodyPr>
            <a:normAutofit/>
          </a:bodyPr>
          <a:lstStyle/>
          <a:p>
            <a:r>
              <a:rPr lang="ru-RU" b="1" dirty="0" smtClean="0"/>
              <a:t>№</a:t>
            </a:r>
            <a:endParaRPr lang="ru-RU" dirty="0"/>
          </a:p>
          <a:p>
            <a:r>
              <a:rPr lang="ru-RU" b="1" dirty="0"/>
              <a:t>утверждение</a:t>
            </a:r>
            <a:endParaRPr lang="ru-RU" dirty="0"/>
          </a:p>
          <a:p>
            <a:r>
              <a:rPr lang="ru-RU" b="1" dirty="0"/>
              <a:t>Да/нет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504" y="908720"/>
          <a:ext cx="8856984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480"/>
                <a:gridCol w="7446400"/>
                <a:gridCol w="93610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№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утверждение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Да/нет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Камень в воде поднимать легче, чем в воздухе.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Одинакового объема тела (стальное и стеклянное) опущены в воду. На них действуют одинаковые выталкивающие силы.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Первоклассник и семиклассник нырнули в воду. Первоклассника вода выталкивает сильнее.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Один раз мальчик нырнул на глубину 2м, а в другой – на 3м. В первом случае его вода выталкивает сильнее.</a:t>
                      </a:r>
                      <a:r>
                        <a:rPr lang="ru-RU" sz="2800" b="1" dirty="0" smtClean="0"/>
                        <a:t> 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Легче плавать в морской воде.</a:t>
                      </a:r>
                      <a:r>
                        <a:rPr lang="ru-RU" sz="2800" b="1" dirty="0" smtClean="0"/>
                        <a:t> 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Контрольный тест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836712"/>
            <a:ext cx="8517632" cy="5246043"/>
          </a:xfrm>
        </p:spPr>
        <p:txBody>
          <a:bodyPr>
            <a:normAutofit/>
          </a:bodyPr>
          <a:lstStyle/>
          <a:p>
            <a:r>
              <a:rPr lang="ru-RU" b="1" dirty="0" smtClean="0"/>
              <a:t>№</a:t>
            </a:r>
            <a:endParaRPr lang="ru-RU" dirty="0"/>
          </a:p>
          <a:p>
            <a:r>
              <a:rPr lang="ru-RU" b="1" dirty="0"/>
              <a:t>утверждение</a:t>
            </a:r>
            <a:endParaRPr lang="ru-RU" dirty="0"/>
          </a:p>
          <a:p>
            <a:r>
              <a:rPr lang="ru-RU" b="1" dirty="0"/>
              <a:t>Да/нет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504" y="908720"/>
          <a:ext cx="8856984" cy="5583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480"/>
                <a:gridCol w="7446400"/>
                <a:gridCol w="936104"/>
              </a:tblGrid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утверждение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Да/нет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Камень в воде поднимать легче, чем в воздухе.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да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Одинакового объема тела (стальное и стеклянное) опущены в воду. На них действуют одинаковые выталкивающие силы.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да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Первоклассник и семиклассник нырнули в воду. Первоклассника вода выталкивает сильнее.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нет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Один раз мальчик нырнул на глубину 2м, а в другой – на 3м. В первом случае его вода выталкивает сильнее.</a:t>
                      </a:r>
                      <a:r>
                        <a:rPr lang="ru-RU" sz="2800" b="1" dirty="0" smtClean="0"/>
                        <a:t> 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нет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Легче плавать в морской воде.</a:t>
                      </a:r>
                      <a:r>
                        <a:rPr lang="ru-RU" sz="2800" b="1" dirty="0" smtClean="0"/>
                        <a:t> 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да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Архимедова сила действует не только в жидкости, но и в газе</a:t>
            </a:r>
            <a:endParaRPr lang="ru-RU" dirty="0"/>
          </a:p>
        </p:txBody>
      </p:sp>
      <p:pic>
        <p:nvPicPr>
          <p:cNvPr id="6" name="Содержимое 5" descr="http://t2.gstatic.com/images?q=tbn:ANd9GcTzt27dWYjMLHP86d_Lt4-2OdQXnrd3wECtsYRu8OFL7jLpMQqrGA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3"/>
            <a:ext cx="250844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3.gstatic.com/images?q=tbn:ANd9GcQH3l3OLkfiBV7IUoCuqbCi9xCxfEil33r_ngr2hg4LsG_9l1p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4077072"/>
            <a:ext cx="2232248" cy="1866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C:\Documents and Settings\Елена Ивановна\Мои документы\Мои рисунки\Green Sea Turtle.jpg"/>
          <p:cNvPicPr>
            <a:picLocks noGrp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700808"/>
            <a:ext cx="4244280" cy="3676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792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/>
              <a:t>Объяснение опыта</a:t>
            </a:r>
            <a:endParaRPr lang="ru-RU" baseline="-25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625" y="1484785"/>
            <a:ext cx="5079479" cy="5373216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погруженное в жидкость тело со всех сторон действуют силы давления воды. В каждой точке тела они направлены перпендикулярно его поверхности. Но гидростатическое давление возрастает с увеличением глубины. Поэтому силы давления, приложенные к нижним участкам тела, оказываются больше сил давления, действующих на тело сверху. Преобладающие силы давления действуют в направлении снизу вверх. А равнодействующая этих сил направлена вверх и называется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выталкивающей (архимедовой) силой.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628800"/>
            <a:ext cx="2357438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933056"/>
            <a:ext cx="214947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0"/>
                            </p:stCondLst>
                            <p:childTnLst>
                              <p:par>
                                <p:cTn id="22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Текст 5"/>
          <p:cNvSpPr>
            <a:spLocks noGrp="1"/>
          </p:cNvSpPr>
          <p:nvPr>
            <p:ph type="body" idx="2"/>
          </p:nvPr>
        </p:nvSpPr>
        <p:spPr>
          <a:xfrm>
            <a:off x="611560" y="620688"/>
            <a:ext cx="3786187" cy="6120680"/>
          </a:xfrm>
        </p:spPr>
        <p:txBody>
          <a:bodyPr>
            <a:noAutofit/>
          </a:bodyPr>
          <a:lstStyle/>
          <a:p>
            <a:pPr eaLnBrk="1" hangingPunct="1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Исследователем действия жидкости на погруженное тело был древнегреческий математик и физик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Архимед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живший в 287 г до нашей эры. </a:t>
            </a:r>
          </a:p>
        </p:txBody>
      </p:sp>
      <p:pic>
        <p:nvPicPr>
          <p:cNvPr id="6147" name="Содержимое 4" descr="Archimedes_%28Graphiлk%2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73600" y="1000125"/>
            <a:ext cx="4100513" cy="4595813"/>
          </a:xfrm>
        </p:spPr>
      </p:pic>
      <p:pic>
        <p:nvPicPr>
          <p:cNvPr id="6148" name="Содержимое 4" descr="Archimedes_%28Graphiлk%2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5" y="1071563"/>
            <a:ext cx="4100513" cy="459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4" descr="Archimedes_%28Graphiлk%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84539" y="692696"/>
            <a:ext cx="4502286" cy="504611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с помощью опыта узнать выталкивающую силу 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628800"/>
            <a:ext cx="4038600" cy="4752528"/>
          </a:xfrm>
        </p:spPr>
        <p:txBody>
          <a:bodyPr>
            <a:normAutofit/>
          </a:bodyPr>
          <a:lstStyle/>
          <a:p>
            <a:pPr lvl="1">
              <a:buNone/>
              <a:defRPr/>
            </a:pPr>
            <a:r>
              <a:rPr lang="ru-RU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Р</a:t>
            </a:r>
            <a:r>
              <a:rPr lang="ru-RU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В ЖИДК   </a:t>
            </a:r>
            <a:r>
              <a:rPr lang="ru-RU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 </a:t>
            </a:r>
            <a:r>
              <a:rPr lang="ru-R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</a:t>
            </a: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  <a:r>
              <a:rPr lang="ru-R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– </a:t>
            </a: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ru-RU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</a:p>
          <a:p>
            <a:pPr lvl="1">
              <a:buNone/>
              <a:defRPr/>
            </a:pP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None/>
              <a:defRPr/>
            </a:pPr>
            <a:r>
              <a:rPr lang="en-US" sz="40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ru-RU" sz="1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  <a:r>
              <a:rPr lang="ru-RU" sz="40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sz="40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40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</a:t>
            </a:r>
            <a:r>
              <a:rPr lang="ru-RU" sz="1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  <a:r>
              <a:rPr lang="ru-RU" sz="40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40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–Р </a:t>
            </a:r>
            <a:r>
              <a:rPr lang="ru-RU" sz="1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В ЖИДК  </a:t>
            </a:r>
            <a:endParaRPr lang="ru-RU" sz="1800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buNone/>
              <a:defRPr/>
            </a:pPr>
            <a:endParaRPr lang="ru-RU" sz="1800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</a:t>
            </a: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  <a:r>
              <a:rPr lang="ru-R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= 3,5 Н</a:t>
            </a:r>
          </a:p>
          <a:p>
            <a:r>
              <a:rPr lang="ru-R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</a:t>
            </a: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 ЖИДК </a:t>
            </a:r>
            <a:r>
              <a:rPr lang="ru-R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 0,5 Н</a:t>
            </a:r>
            <a:endParaRPr lang="ru-RU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  <a:r>
              <a:rPr lang="ru-RU" sz="1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 ?</a:t>
            </a:r>
            <a:endParaRPr lang="ru-RU" sz="4000" dirty="0"/>
          </a:p>
        </p:txBody>
      </p:sp>
      <p:pic>
        <p:nvPicPr>
          <p:cNvPr id="5" name="Содержимое 4" descr="http://t3.gstatic.com/images?q=tbn:ANd9GcRlgsj_bLMoVlG4dLmqrGsox50HOfiSRYvydQKmmda21X5F1o2D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132856"/>
            <a:ext cx="274771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980728"/>
            <a:ext cx="4429125" cy="252028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Опыт №1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Проверка зависимости </a:t>
            </a:r>
            <a:br>
              <a:rPr lang="ru-RU" sz="3200" b="1" dirty="0" smtClean="0"/>
            </a:br>
            <a:r>
              <a:rPr lang="ru-RU" sz="3200" b="1" dirty="0" smtClean="0"/>
              <a:t>архимедовой силы от объёма тела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714375" y="214313"/>
            <a:ext cx="8001000" cy="115093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1600" b="1" dirty="0" smtClean="0">
                <a:latin typeface="Arial" charset="0"/>
                <a:cs typeface="Arial" charset="0"/>
              </a:rPr>
              <a:t>«Один опыт я ставлю выше, чем тысячу мнений, рожденных только воображением».</a:t>
            </a:r>
            <a:endParaRPr lang="ru-RU" sz="16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1600" b="1" dirty="0" smtClean="0">
                <a:latin typeface="Arial" charset="0"/>
                <a:cs typeface="Arial" charset="0"/>
              </a:rPr>
              <a:t>                                                                                                         М. В. Ломоносов</a:t>
            </a:r>
            <a:endParaRPr lang="ru-RU" sz="16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  <a:p>
            <a:pPr algn="ctr" eaLnBrk="1" hangingPunct="1">
              <a:buFont typeface="Wingdings 2" pitchFamily="18" charset="2"/>
              <a:buNone/>
            </a:pPr>
            <a:endParaRPr lang="ru-RU" sz="2400" b="1" dirty="0" smtClean="0"/>
          </a:p>
          <a:p>
            <a:pPr algn="ctr" eaLnBrk="1" hangingPunct="1">
              <a:buFont typeface="Wingdings 2" pitchFamily="18" charset="2"/>
              <a:buNone/>
            </a:pPr>
            <a:endParaRPr lang="ru-RU" sz="2400" b="1" dirty="0" smtClean="0"/>
          </a:p>
          <a:p>
            <a:pPr algn="ctr" eaLnBrk="1" hangingPunct="1">
              <a:buFont typeface="Wingdings 2" pitchFamily="18" charset="2"/>
              <a:buNone/>
            </a:pPr>
            <a:endParaRPr lang="ru-RU" sz="2400" b="1" dirty="0" smtClean="0"/>
          </a:p>
        </p:txBody>
      </p:sp>
      <p:pic>
        <p:nvPicPr>
          <p:cNvPr id="8" name="Содержимое 7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14938" y="1500188"/>
            <a:ext cx="2714625" cy="2000250"/>
          </a:xfrm>
        </p:spPr>
      </p:pic>
      <p:pic>
        <p:nvPicPr>
          <p:cNvPr id="9" name="Рисунок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3643313"/>
            <a:ext cx="10477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38" y="3643313"/>
            <a:ext cx="10477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285750" y="4572000"/>
            <a:ext cx="8072438" cy="225908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r>
              <a:rPr lang="ru-RU" sz="3200" b="1" u="sng" dirty="0">
                <a:solidFill>
                  <a:srgbClr val="FF0000"/>
                </a:solidFill>
                <a:latin typeface="+mj-lt"/>
              </a:rPr>
              <a:t>Вывод:</a:t>
            </a: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r>
              <a:rPr lang="ru-RU" sz="3200" b="1" dirty="0">
                <a:solidFill>
                  <a:srgbClr val="FF0000"/>
                </a:solidFill>
                <a:latin typeface="+mj-lt"/>
              </a:rPr>
              <a:t>чем больше объем тела (или  его  погруженной части), </a:t>
            </a: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r>
              <a:rPr lang="ru-RU" sz="3200" b="1" dirty="0">
                <a:solidFill>
                  <a:srgbClr val="FF0000"/>
                </a:solidFill>
                <a:latin typeface="+mj-lt"/>
              </a:rPr>
              <a:t>тем больше  архимедова  сила.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357301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ea typeface="Times New Roman" pitchFamily="18" charset="0"/>
                <a:cs typeface="Arial" charset="0"/>
              </a:rPr>
              <a:t>Два тела равной массы, но разного объёма.</a:t>
            </a:r>
            <a:endParaRPr lang="ru-RU" sz="2800" dirty="0" smtClean="0">
              <a:solidFill>
                <a:srgbClr val="00B050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2800" dirty="0" smtClean="0">
                <a:ea typeface="Times New Roman" pitchFamily="18" charset="0"/>
                <a:cs typeface="Arial" charset="0"/>
              </a:rPr>
              <a:t>  </a:t>
            </a:r>
            <a:endParaRPr lang="ru-RU" sz="2800" dirty="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3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3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3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Arial" charset="0"/>
                <a:cs typeface="Arial" charset="0"/>
              </a:rPr>
              <a:t>«Один опыт я ставлю выше, чем тысячу мнений, рожденных только воображением».</a:t>
            </a:r>
            <a:r>
              <a:rPr lang="ru-RU" sz="1800" dirty="0" smtClean="0">
                <a:latin typeface="Arial" charset="0"/>
                <a:cs typeface="Arial" charset="0"/>
              </a:rPr>
              <a:t/>
            </a:r>
            <a:br>
              <a:rPr lang="ru-RU" sz="1800" dirty="0" smtClean="0">
                <a:latin typeface="Arial" charset="0"/>
                <a:cs typeface="Arial" charset="0"/>
              </a:rPr>
            </a:br>
            <a:r>
              <a:rPr lang="ru-RU" sz="1800" b="1" dirty="0" smtClean="0">
                <a:latin typeface="Arial" charset="0"/>
                <a:cs typeface="Arial" charset="0"/>
              </a:rPr>
              <a:t>                                                                                                         М. В. Ломоносов</a:t>
            </a:r>
            <a:r>
              <a:rPr lang="ru-RU" dirty="0" smtClean="0">
                <a:latin typeface="Arial" charset="0"/>
                <a:cs typeface="Arial" charset="0"/>
              </a:rPr>
              <a:t/>
            </a:r>
            <a:br>
              <a:rPr lang="ru-RU" dirty="0" smtClean="0">
                <a:latin typeface="Arial" charset="0"/>
                <a:cs typeface="Arial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836713"/>
            <a:ext cx="4038600" cy="29523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/>
              <a:t>   Опыт №2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Проверка зависимости </a:t>
            </a:r>
            <a:br>
              <a:rPr lang="ru-RU" sz="3200" b="1" dirty="0" smtClean="0"/>
            </a:br>
            <a:r>
              <a:rPr lang="ru-RU" sz="3200" b="1" dirty="0" smtClean="0"/>
              <a:t>архимедовой силы от плотности тела</a:t>
            </a:r>
            <a:endParaRPr lang="ru-RU" sz="3200" dirty="0"/>
          </a:p>
        </p:txBody>
      </p:sp>
      <p:pic>
        <p:nvPicPr>
          <p:cNvPr id="5" name="Содержимое 4" descr="http://t3.gstatic.com/images?q=tbn:ANd9GcQUfgb7iWYKhWZrnlg26B8V0n4whqrt9-9BgXXIku-6shOWWmGf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340768"/>
            <a:ext cx="439248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907704" y="4581128"/>
            <a:ext cx="4572000" cy="216059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r>
              <a:rPr lang="ru-RU" sz="3200" b="1" u="sng" dirty="0">
                <a:solidFill>
                  <a:srgbClr val="FF0000"/>
                </a:solidFill>
              </a:rPr>
              <a:t>Вывод:</a:t>
            </a: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архимедова сила не зависит от плотности тела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3501008"/>
            <a:ext cx="424847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ea typeface="Times New Roman" pitchFamily="18" charset="0"/>
                <a:cs typeface="Arial" charset="0"/>
              </a:rPr>
              <a:t>Два тела равного объёма, но разной плотности.</a:t>
            </a:r>
            <a:endParaRPr lang="ru-RU" sz="2800" dirty="0" smtClean="0">
              <a:solidFill>
                <a:srgbClr val="00B050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dirty="0" smtClean="0">
                <a:ea typeface="Times New Roman" pitchFamily="18" charset="0"/>
                <a:cs typeface="Arial" charset="0"/>
              </a:rPr>
              <a:t>  </a:t>
            </a:r>
            <a:endParaRPr lang="ru-RU" dirty="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836713"/>
            <a:ext cx="4543425" cy="3520976"/>
          </a:xfrm>
        </p:spPr>
        <p:txBody>
          <a:bodyPr>
            <a:normAutofit fontScale="77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500" b="1" dirty="0" smtClean="0">
                <a:latin typeface="+mj-lt"/>
              </a:rPr>
              <a:t>        </a:t>
            </a:r>
            <a:r>
              <a:rPr lang="ru-RU" sz="3800" b="1" dirty="0" smtClean="0">
                <a:latin typeface="+mj-lt"/>
              </a:rPr>
              <a:t>Опыт №  3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800" b="1" dirty="0" smtClean="0">
                <a:latin typeface="+mj-lt"/>
              </a:rPr>
              <a:t>Проверка зависимости архимедовой силы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800" b="1" dirty="0" smtClean="0">
                <a:latin typeface="+mj-lt"/>
              </a:rPr>
              <a:t>от формы тела.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Два тела одинакового объёма, но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разной формы погружают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одновременно.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556792"/>
            <a:ext cx="3643312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214438" y="4429125"/>
            <a:ext cx="6643687" cy="1902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r>
              <a:rPr lang="ru-RU" sz="2800" b="1" u="sng" dirty="0">
                <a:solidFill>
                  <a:srgbClr val="FF0000"/>
                </a:solidFill>
                <a:latin typeface="+mj-lt"/>
              </a:rPr>
              <a:t>Вывод:</a:t>
            </a: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архимедова    </a:t>
            </a:r>
            <a:r>
              <a:rPr lang="ru-RU" sz="2800" b="1" dirty="0">
                <a:solidFill>
                  <a:srgbClr val="FF0000"/>
                </a:solidFill>
                <a:latin typeface="+mj-lt"/>
              </a:rPr>
              <a:t>сила не зависит от формы тела  и  для  тел  одинакового объема   имеет   одно  и   то   же   значение.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88640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Arial" charset="0"/>
                <a:cs typeface="Arial" charset="0"/>
              </a:rPr>
              <a:t>«Один опыт я ставлю выше, чем тысячу мнений, рожденных только воображением</a:t>
            </a:r>
            <a:r>
              <a:rPr lang="ru-RU" sz="1600" b="1" dirty="0" smtClean="0">
                <a:latin typeface="Arial" charset="0"/>
                <a:cs typeface="Arial" charset="0"/>
              </a:rPr>
              <a:t>».</a:t>
            </a:r>
          </a:p>
          <a:p>
            <a:pPr algn="r"/>
            <a:r>
              <a:rPr lang="ru-RU" sz="1600" b="1" dirty="0" smtClean="0">
                <a:latin typeface="Arial" charset="0"/>
                <a:cs typeface="Arial" charset="0"/>
              </a:rPr>
              <a:t>                                                                                                         М.В.Ломоносов</a:t>
            </a:r>
            <a:r>
              <a:rPr lang="ru-RU" sz="1600" dirty="0" smtClean="0">
                <a:latin typeface="Arial" charset="0"/>
                <a:cs typeface="Arial" charset="0"/>
              </a:rPr>
              <a:t/>
            </a:r>
            <a:br>
              <a:rPr lang="ru-RU" sz="1600" dirty="0" smtClean="0">
                <a:latin typeface="Arial" charset="0"/>
                <a:cs typeface="Arial" charset="0"/>
              </a:rPr>
            </a:br>
            <a:endParaRPr lang="ru-RU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sz="half" idx="1"/>
          </p:nvPr>
        </p:nvSpPr>
        <p:spPr>
          <a:xfrm>
            <a:off x="179512" y="857250"/>
            <a:ext cx="4536504" cy="5497513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>
                <a:latin typeface="+mj-lt"/>
              </a:rPr>
              <a:t>Опыт №4 </a:t>
            </a:r>
            <a:endParaRPr lang="ru-RU" sz="3200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>
                <a:latin typeface="+mj-lt"/>
              </a:rPr>
              <a:t>Проверка зависимости архимедовой силы от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>
                <a:latin typeface="+mj-lt"/>
              </a:rPr>
              <a:t>плотности жидкости.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  <a:r>
              <a:rPr lang="ru-RU" dirty="0" smtClean="0">
                <a:latin typeface="Arial Black" pitchFamily="34" charset="0"/>
              </a:rPr>
              <a:t> </a:t>
            </a:r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Два одинаковых тела погружаем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 жидкости разной плотности.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14875" y="1214438"/>
            <a:ext cx="4038600" cy="3030537"/>
          </a:xfrm>
        </p:spPr>
      </p:pic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0" y="0"/>
            <a:ext cx="2492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633413" algn="l"/>
              </a:tabLst>
            </a:pPr>
            <a:r>
              <a:rPr lang="ru-RU">
                <a:cs typeface="Times New Roman" pitchFamily="18" charset="0"/>
              </a:rPr>
              <a:t>.</a:t>
            </a:r>
            <a:endParaRPr lang="ru-RU" sz="1100"/>
          </a:p>
          <a:p>
            <a:pPr eaLnBrk="0" hangingPunct="0">
              <a:tabLst>
                <a:tab pos="633413" algn="l"/>
              </a:tabLst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4653136"/>
            <a:ext cx="4572000" cy="1902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r>
              <a:rPr lang="ru-RU" sz="2800" b="1" u="sng" dirty="0">
                <a:solidFill>
                  <a:srgbClr val="FF0000"/>
                </a:solidFill>
                <a:latin typeface="+mj-lt"/>
              </a:rPr>
              <a:t>Вывод:</a:t>
            </a: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Чем больше плотность жидкости, тем больше архимедова    сила. </a:t>
            </a:r>
            <a:endParaRPr lang="ru-RU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16632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charset="0"/>
                <a:cs typeface="Arial" charset="0"/>
              </a:rPr>
              <a:t>«Один опыт я ставлю выше, чем тысячу мнений, рожденных только воображением».</a:t>
            </a:r>
            <a:endParaRPr lang="ru-RU" dirty="0" smtClean="0">
              <a:latin typeface="Arial" charset="0"/>
              <a:cs typeface="Arial" charset="0"/>
            </a:endParaRPr>
          </a:p>
          <a:p>
            <a:r>
              <a:rPr lang="ru-RU" b="1" dirty="0" smtClean="0">
                <a:latin typeface="Arial" charset="0"/>
                <a:cs typeface="Arial" charset="0"/>
              </a:rPr>
              <a:t>                                                                                                         М. В. Ломоносов</a:t>
            </a:r>
            <a:endParaRPr lang="ru-R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3" y="764704"/>
            <a:ext cx="4106738" cy="4021609"/>
          </a:xfrm>
        </p:spPr>
        <p:txBody>
          <a:bodyPr>
            <a:normAutofit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>
                <a:latin typeface="Calibri" pitchFamily="34" charset="0"/>
              </a:rPr>
              <a:t>Опыт № 5</a:t>
            </a:r>
            <a:r>
              <a:rPr lang="ru-RU" sz="3200" dirty="0" smtClean="0">
                <a:latin typeface="Calibri" pitchFamily="34" charset="0"/>
              </a:rPr>
              <a:t> </a:t>
            </a:r>
            <a:br>
              <a:rPr lang="ru-RU" sz="3200" dirty="0" smtClean="0">
                <a:latin typeface="Calibri" pitchFamily="34" charset="0"/>
              </a:rPr>
            </a:br>
            <a:r>
              <a:rPr lang="ru-RU" sz="3200" b="1" dirty="0" smtClean="0">
                <a:latin typeface="Calibri" pitchFamily="34" charset="0"/>
              </a:rPr>
              <a:t>Проверка зависимости архимедовой силы </a:t>
            </a:r>
            <a:br>
              <a:rPr lang="ru-RU" sz="3200" b="1" dirty="0" smtClean="0">
                <a:latin typeface="Calibri" pitchFamily="34" charset="0"/>
              </a:rPr>
            </a:br>
            <a:r>
              <a:rPr lang="ru-RU" sz="3200" b="1" dirty="0" smtClean="0">
                <a:latin typeface="Calibri" pitchFamily="34" charset="0"/>
              </a:rPr>
              <a:t>от глубины погружения. </a:t>
            </a:r>
            <a:endParaRPr lang="ru-RU" sz="3200" dirty="0" smtClean="0">
              <a:latin typeface="Arial Black" pitchFamily="34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dirty="0" smtClean="0">
                <a:solidFill>
                  <a:srgbClr val="00B050"/>
                </a:solidFill>
                <a:latin typeface="Arial Black" pitchFamily="34" charset="0"/>
              </a:rPr>
              <a:t>Два тела одинакового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dirty="0" smtClean="0">
                <a:solidFill>
                  <a:srgbClr val="00B050"/>
                </a:solidFill>
                <a:latin typeface="Arial Black" pitchFamily="34" charset="0"/>
              </a:rPr>
              <a:t>объёма и погружают на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dirty="0" smtClean="0">
                <a:solidFill>
                  <a:srgbClr val="00B050"/>
                </a:solidFill>
                <a:latin typeface="Arial Black" pitchFamily="34" charset="0"/>
              </a:rPr>
              <a:t>разную глубину.</a:t>
            </a:r>
            <a:endParaRPr lang="ru-RU" sz="20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sz="half" idx="2"/>
          </p:nvPr>
        </p:nvSpPr>
        <p:spPr>
          <a:xfrm>
            <a:off x="1285875" y="4929188"/>
            <a:ext cx="6286500" cy="158115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dirty="0" smtClean="0">
                <a:latin typeface="Arial Black" pitchFamily="34" charset="0"/>
              </a:rPr>
              <a:t>				</a:t>
            </a:r>
            <a:r>
              <a:rPr lang="ru-RU" sz="3200" b="1" u="sng" dirty="0" smtClean="0">
                <a:solidFill>
                  <a:srgbClr val="FF0000"/>
                </a:solidFill>
                <a:latin typeface="Calibri" pitchFamily="34" charset="0"/>
              </a:rPr>
              <a:t>Вывод</a:t>
            </a:r>
            <a:r>
              <a:rPr lang="en-US" sz="3200" b="1" u="sng" dirty="0" smtClean="0">
                <a:solidFill>
                  <a:srgbClr val="FF0000"/>
                </a:solidFill>
                <a:latin typeface="Calibri" pitchFamily="34" charset="0"/>
              </a:rPr>
              <a:t>: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Calibri" pitchFamily="34" charset="0"/>
              </a:rPr>
              <a:t>архимедова   сила   не   зависит   от   глубины   погружения.</a:t>
            </a:r>
            <a:endParaRPr lang="en-US" sz="32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000" dirty="0" smtClean="0"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268760"/>
            <a:ext cx="4860032" cy="3184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116632"/>
            <a:ext cx="8964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charset="0"/>
                <a:cs typeface="Arial" charset="0"/>
              </a:rPr>
              <a:t>«Один опыт я ставлю выше, чем тысячу мнений, рожденных только воображением».</a:t>
            </a:r>
            <a:endParaRPr lang="ru-RU" dirty="0" smtClean="0">
              <a:latin typeface="Arial" charset="0"/>
              <a:cs typeface="Arial" charset="0"/>
            </a:endParaRPr>
          </a:p>
          <a:p>
            <a:r>
              <a:rPr lang="ru-RU" b="1" dirty="0" smtClean="0">
                <a:latin typeface="Arial" charset="0"/>
                <a:cs typeface="Arial" charset="0"/>
              </a:rPr>
              <a:t>                                                                                                         М. В. Ломоносов</a:t>
            </a:r>
            <a:endParaRPr lang="ru-R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3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594</Words>
  <Application>Microsoft Office PowerPoint</Application>
  <PresentationFormat>Экран (4:3)</PresentationFormat>
  <Paragraphs>119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Подумай и ответь</vt:lpstr>
      <vt:lpstr>Объяснение опыта</vt:lpstr>
      <vt:lpstr>Слайд 3</vt:lpstr>
      <vt:lpstr>Как с помощью опыта узнать выталкивающую силу ?</vt:lpstr>
      <vt:lpstr>Опыт №1 Проверка зависимости  архимедовой силы от объёма тела</vt:lpstr>
      <vt:lpstr>«Один опыт я ставлю выше, чем тысячу мнений, рожденных только воображением».                                                                                                          М. В. Ломоносов </vt:lpstr>
      <vt:lpstr>Слайд 7</vt:lpstr>
      <vt:lpstr>Слайд 8</vt:lpstr>
      <vt:lpstr> </vt:lpstr>
      <vt:lpstr>Контрольный тест </vt:lpstr>
      <vt:lpstr>Контрольный тест </vt:lpstr>
      <vt:lpstr>Архимедова сила действует не только в жидкости, но и в газе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Olga</cp:lastModifiedBy>
  <cp:revision>24</cp:revision>
  <dcterms:created xsi:type="dcterms:W3CDTF">2012-11-04T15:51:16Z</dcterms:created>
  <dcterms:modified xsi:type="dcterms:W3CDTF">2012-11-05T16:32:58Z</dcterms:modified>
</cp:coreProperties>
</file>