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59" r:id="rId6"/>
    <p:sldId id="261" r:id="rId7"/>
    <p:sldId id="263" r:id="rId8"/>
    <p:sldId id="262" r:id="rId9"/>
    <p:sldId id="260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6600"/>
    <a:srgbClr val="B91C0B"/>
    <a:srgbClr val="A9331B"/>
    <a:srgbClr val="A5291F"/>
    <a:srgbClr val="AE4516"/>
    <a:srgbClr val="522A9A"/>
    <a:srgbClr val="8F1EB2"/>
    <a:srgbClr val="6A52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D45B5-0059-4251-9F85-3D4440B81A5A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596F2-322F-42A3-8E26-B3585FC29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C874EB-F2BE-48DF-BA4F-0C352ADBD65C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4845A9-31B1-4ACE-B56C-214D645FF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38576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A5288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ru-RU" sz="3600" dirty="0" smtClean="0">
                <a:solidFill>
                  <a:srgbClr val="6A5288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3600" b="1" dirty="0" smtClean="0">
                <a:solidFill>
                  <a:srgbClr val="6A5288"/>
                </a:solidFill>
                <a:latin typeface="Arial" pitchFamily="34" charset="0"/>
                <a:cs typeface="Arial" pitchFamily="34" charset="0"/>
              </a:rPr>
              <a:t>рытый урок по алгебре </a:t>
            </a:r>
            <a:br>
              <a:rPr lang="ru-RU" sz="3600" b="1" dirty="0" smtClean="0">
                <a:solidFill>
                  <a:srgbClr val="6A5288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6A5288"/>
                </a:solidFill>
                <a:latin typeface="Arial" pitchFamily="34" charset="0"/>
                <a:cs typeface="Arial" pitchFamily="34" charset="0"/>
              </a:rPr>
              <a:t>в 8 классе</a:t>
            </a:r>
            <a:r>
              <a:rPr 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 «Решение задач с помощью дробно – рациональных уравнений» </a:t>
            </a: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256"/>
            <a:ext cx="8001056" cy="18573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30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Разработала</a:t>
            </a:r>
          </a:p>
          <a:p>
            <a:pPr algn="r"/>
            <a:r>
              <a:rPr lang="ru-RU" sz="30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учитель математики</a:t>
            </a:r>
          </a:p>
          <a:p>
            <a:pPr algn="r"/>
            <a:r>
              <a:rPr lang="ru-RU" sz="30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30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категории</a:t>
            </a:r>
          </a:p>
          <a:p>
            <a:pPr algn="r"/>
            <a:r>
              <a:rPr lang="ru-RU" sz="30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МБОУ  Березовская СОШ</a:t>
            </a:r>
          </a:p>
          <a:p>
            <a:pPr algn="r"/>
            <a:r>
              <a:rPr lang="ru-RU" sz="3000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Логинова А.В</a:t>
            </a:r>
            <a:r>
              <a:rPr lang="ru-RU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на оценку </a:t>
            </a:r>
            <a:r>
              <a:rPr lang="en-US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«5»</a:t>
            </a:r>
            <a:r>
              <a:rPr lang="ru-RU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- № 714, 715</a:t>
            </a:r>
          </a:p>
          <a:p>
            <a:r>
              <a:rPr lang="ru-RU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на оценку </a:t>
            </a:r>
            <a:r>
              <a:rPr lang="en-US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«4»- № 714</a:t>
            </a:r>
            <a:endParaRPr lang="ru-RU" sz="4000" b="1" dirty="0" smtClean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en-US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любителя</a:t>
            </a:r>
            <a:r>
              <a:rPr lang="en-US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- составить задачу  по уравнению :</a:t>
            </a:r>
            <a:endParaRPr lang="ru-RU" sz="4000" b="1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429000"/>
            <a:ext cx="3787199" cy="1504957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069608" cy="802974"/>
          </a:xfrm>
        </p:spPr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учебник «Алгебра» 8 класс  «Просвещение» авторы Ю.Н. Макарычев, Н.Г. </a:t>
            </a:r>
            <a:r>
              <a:rPr lang="ru-RU" sz="4000" b="1" dirty="0" err="1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Миндюк</a:t>
            </a:r>
            <a:r>
              <a:rPr lang="ru-RU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, К.И. </a:t>
            </a:r>
            <a:r>
              <a:rPr lang="ru-RU" sz="4000" b="1" dirty="0" err="1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Нешков</a:t>
            </a:r>
            <a:r>
              <a:rPr lang="ru-RU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, С.Б. Суворова, под редакцией </a:t>
            </a:r>
            <a:r>
              <a:rPr lang="ru-RU" sz="4000" b="1" dirty="0" err="1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С.А.Теляковского</a:t>
            </a:r>
            <a:r>
              <a:rPr lang="ru-RU" sz="40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4000" b="1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714752"/>
            <a:ext cx="7500990" cy="285752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 помощью каких типов задач можно решать эти проблемы?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Что же все эти задачи объединяет?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072494" cy="321471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8F1EB2"/>
                </a:solidFill>
                <a:latin typeface="Arial" pitchFamily="34" charset="0"/>
                <a:cs typeface="Arial" pitchFamily="34" charset="0"/>
              </a:rPr>
              <a:t>Жизнь перед нами ставит множество задач. Не все они решаются алгебраическим способом, но научившись решать математические задачи, вы сможете всегда прийти к верному решению какой – либо проблемы.</a:t>
            </a:r>
            <a:endParaRPr lang="ru-RU" dirty="0" smtClean="0">
              <a:solidFill>
                <a:srgbClr val="8F1EB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8F1E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841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Что надо знать для того, чтобы решить задачу?</a:t>
            </a:r>
            <a:endParaRPr lang="ru-RU" dirty="0" smtClean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1214414" y="1643050"/>
            <a:ext cx="6858048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857884" y="2571744"/>
            <a:ext cx="142876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4071934" y="1928802"/>
            <a:ext cx="142876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2143108" y="2500306"/>
            <a:ext cx="142876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5929322" y="3714752"/>
            <a:ext cx="142876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4071934" y="4143380"/>
            <a:ext cx="142876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214546" y="3714752"/>
            <a:ext cx="142876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1" name="Прямая со стрелкой 90"/>
          <p:cNvCxnSpPr>
            <a:stCxn id="79" idx="0"/>
            <a:endCxn id="85" idx="4"/>
          </p:cNvCxnSpPr>
          <p:nvPr/>
        </p:nvCxnSpPr>
        <p:spPr>
          <a:xfrm rot="5400000" flipH="1" flipV="1">
            <a:off x="4679157" y="2893215"/>
            <a:ext cx="214314" cy="1588"/>
          </a:xfrm>
          <a:prstGeom prst="straightConnector1">
            <a:avLst/>
          </a:prstGeom>
          <a:ln w="28575">
            <a:solidFill>
              <a:srgbClr val="B91C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V="1">
            <a:off x="5429256" y="3214686"/>
            <a:ext cx="500066" cy="71438"/>
          </a:xfrm>
          <a:prstGeom prst="straightConnector1">
            <a:avLst/>
          </a:prstGeom>
          <a:ln w="28575">
            <a:solidFill>
              <a:srgbClr val="B91C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79" idx="5"/>
          </p:cNvCxnSpPr>
          <p:nvPr/>
        </p:nvCxnSpPr>
        <p:spPr>
          <a:xfrm rot="16200000" flipH="1">
            <a:off x="5511899" y="3511643"/>
            <a:ext cx="268420" cy="709305"/>
          </a:xfrm>
          <a:prstGeom prst="straightConnector1">
            <a:avLst/>
          </a:prstGeom>
          <a:ln w="28575">
            <a:solidFill>
              <a:srgbClr val="B91C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79" idx="4"/>
            <a:endCxn id="88" idx="0"/>
          </p:cNvCxnSpPr>
          <p:nvPr/>
        </p:nvCxnSpPr>
        <p:spPr>
          <a:xfrm rot="5400000">
            <a:off x="4643438" y="4000504"/>
            <a:ext cx="285752" cy="1588"/>
          </a:xfrm>
          <a:prstGeom prst="straightConnector1">
            <a:avLst/>
          </a:prstGeom>
          <a:ln w="28575">
            <a:solidFill>
              <a:srgbClr val="B91C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79" idx="3"/>
          </p:cNvCxnSpPr>
          <p:nvPr/>
        </p:nvCxnSpPr>
        <p:spPr>
          <a:xfrm rot="5400000">
            <a:off x="3792311" y="3511644"/>
            <a:ext cx="268418" cy="709303"/>
          </a:xfrm>
          <a:prstGeom prst="straightConnector1">
            <a:avLst/>
          </a:prstGeom>
          <a:ln w="28575">
            <a:solidFill>
              <a:srgbClr val="B91C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10800000">
            <a:off x="3571868" y="3071810"/>
            <a:ext cx="571504" cy="214314"/>
          </a:xfrm>
          <a:prstGeom prst="straightConnector1">
            <a:avLst/>
          </a:prstGeom>
          <a:ln w="28575">
            <a:solidFill>
              <a:srgbClr val="B91C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Овал 78"/>
          <p:cNvSpPr/>
          <p:nvPr/>
        </p:nvSpPr>
        <p:spPr>
          <a:xfrm>
            <a:off x="4071934" y="3000372"/>
            <a:ext cx="142876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57760"/>
            <a:ext cx="8183880" cy="1000132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Маршрутный лист задач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00364" y="642918"/>
            <a:ext cx="307183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r>
              <a:rPr lang="ru-RU" b="1" dirty="0" smtClean="0">
                <a:solidFill>
                  <a:srgbClr val="9900CC"/>
                </a:solidFill>
              </a:rPr>
              <a:t>ЗАДАЧА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42910" y="1428736"/>
            <a:ext cx="271464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9900CC"/>
                </a:solidFill>
              </a:rPr>
              <a:t>Анализ условия 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72000" y="1500174"/>
            <a:ext cx="400052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900CC"/>
                </a:solidFill>
              </a:rPr>
              <a:t>Математическая модель</a:t>
            </a:r>
            <a:endParaRPr lang="ru-RU" sz="2400" b="1" dirty="0">
              <a:solidFill>
                <a:srgbClr val="9900CC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357290" y="2786058"/>
            <a:ext cx="285752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900CC"/>
                </a:solidFill>
              </a:rPr>
              <a:t>Работа с моделью</a:t>
            </a:r>
            <a:endParaRPr lang="ru-RU" sz="2400" b="1" dirty="0">
              <a:solidFill>
                <a:srgbClr val="9900CC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3108" y="4572008"/>
            <a:ext cx="200026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ответ</a:t>
            </a:r>
            <a:endParaRPr lang="ru-RU" sz="2800" b="1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714876" y="3000372"/>
            <a:ext cx="378621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Проверка решения задачи по условию</a:t>
            </a:r>
            <a:endParaRPr lang="ru-RU" sz="2800" b="1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>
            <a:stCxn id="5" idx="3"/>
            <a:endCxn id="6" idx="7"/>
          </p:cNvCxnSpPr>
          <p:nvPr/>
        </p:nvCxnSpPr>
        <p:spPr>
          <a:xfrm rot="5400000">
            <a:off x="3089137" y="1245499"/>
            <a:ext cx="231955" cy="490221"/>
          </a:xfrm>
          <a:prstGeom prst="straightConnector1">
            <a:avLst/>
          </a:prstGeom>
          <a:ln w="57150">
            <a:solidFill>
              <a:srgbClr val="B91C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6"/>
            <a:endCxn id="7" idx="2"/>
          </p:cNvCxnSpPr>
          <p:nvPr/>
        </p:nvCxnSpPr>
        <p:spPr>
          <a:xfrm>
            <a:off x="3357554" y="2035959"/>
            <a:ext cx="1214446" cy="142876"/>
          </a:xfrm>
          <a:prstGeom prst="straightConnector1">
            <a:avLst/>
          </a:prstGeom>
          <a:ln w="57150">
            <a:solidFill>
              <a:srgbClr val="B91C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3"/>
            <a:endCxn id="8" idx="6"/>
          </p:cNvCxnSpPr>
          <p:nvPr/>
        </p:nvCxnSpPr>
        <p:spPr>
          <a:xfrm rot="5400000">
            <a:off x="4354776" y="2518755"/>
            <a:ext cx="663122" cy="943054"/>
          </a:xfrm>
          <a:prstGeom prst="straightConnector1">
            <a:avLst/>
          </a:prstGeom>
          <a:ln w="57150">
            <a:solidFill>
              <a:srgbClr val="B91C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5"/>
            <a:endCxn id="10" idx="2"/>
          </p:cNvCxnSpPr>
          <p:nvPr/>
        </p:nvCxnSpPr>
        <p:spPr>
          <a:xfrm rot="16200000" flipH="1">
            <a:off x="4159283" y="3337753"/>
            <a:ext cx="192647" cy="918540"/>
          </a:xfrm>
          <a:prstGeom prst="straightConnector1">
            <a:avLst/>
          </a:prstGeom>
          <a:ln w="57150">
            <a:solidFill>
              <a:srgbClr val="B91C0B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3"/>
            <a:endCxn id="9" idx="6"/>
          </p:cNvCxnSpPr>
          <p:nvPr/>
        </p:nvCxnSpPr>
        <p:spPr>
          <a:xfrm rot="5400000">
            <a:off x="4522013" y="4146136"/>
            <a:ext cx="368703" cy="1125983"/>
          </a:xfrm>
          <a:prstGeom prst="straightConnector1">
            <a:avLst/>
          </a:prstGeom>
          <a:ln w="57150">
            <a:solidFill>
              <a:srgbClr val="B91C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636"/>
            <a:ext cx="818388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Сформулируйте цель и задачи  нашего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Текстовые задачи решаются с помощью…</a:t>
            </a:r>
            <a:endParaRPr lang="en-US" b="1" dirty="0" smtClean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Что такое уравнение?</a:t>
            </a:r>
            <a:endParaRPr lang="en-US" b="1" dirty="0" smtClean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Как называются уравнения, которые мы решаем на уроках?</a:t>
            </a:r>
            <a:endParaRPr lang="en-US" b="1" dirty="0" smtClean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Чем они отличаются от уравнений другого класса?</a:t>
            </a:r>
            <a:endParaRPr lang="en-US" b="1" dirty="0" smtClean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Что надо учитывать при решении рациональных уравнений?</a:t>
            </a:r>
            <a:endParaRPr lang="ru-RU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60098"/>
          </a:xfrm>
        </p:spPr>
        <p:txBody>
          <a:bodyPr/>
          <a:lstStyle/>
          <a:p>
            <a:pPr algn="ctr"/>
            <a:r>
              <a:rPr lang="ru-RU" dirty="0" smtClean="0"/>
              <a:t>Технологи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7998170" cy="38987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2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В лаборатории</a:t>
            </a:r>
            <a:r>
              <a:rPr lang="en-US" sz="32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Березовского рыбоконсервного комбината в водный раствор соли, предназначенный для засолки рыбы «сырок», добавили 100 г воды. В результате концентрация соли в растворе понизилась на 1%. Определите первоначальную массу раствора, если известно, что в нем содержалось 30 г соли.</a:t>
            </a:r>
            <a:endParaRPr lang="ru-RU" sz="3200" b="1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36"/>
          </a:xfrm>
        </p:spPr>
        <p:txBody>
          <a:bodyPr/>
          <a:lstStyle/>
          <a:p>
            <a:pPr algn="ctr"/>
            <a:r>
              <a:rPr lang="ru-RU" dirty="0" smtClean="0"/>
              <a:t>Предприниматели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Две швейные мастерские 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Шторы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Татья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» получили заказ на пошив оконных штор. Известно, что мастерская 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Шторы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на выполнение заказа затрачивает на 6 часов больше, чем мастерская </a:t>
            </a:r>
            <a:r>
              <a:rPr lang="ru-RU" b="1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Татья</a:t>
            </a:r>
            <a:r>
              <a:rPr lang="ru-RU" b="1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ru-RU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». За сколько часов может выполнить это задание каждая мастерская, если при совместной работе им потребуется для этого 4 часа?</a:t>
            </a:r>
            <a:endParaRPr lang="ru-RU" b="1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60098"/>
          </a:xfrm>
        </p:spPr>
        <p:txBody>
          <a:bodyPr/>
          <a:lstStyle/>
          <a:p>
            <a:pPr algn="ctr"/>
            <a:r>
              <a:rPr lang="ru-RU" dirty="0" smtClean="0"/>
              <a:t>Дальнобойщики.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Две фуры выезжают одновременно из п. Березова в Ханты-Мансийск. Скорость первого на 10 км/ч больше скорости второго, и поэтому первый автомобиль приезжает на место на 1 час раньше второго. Найдите скорость каждого автомобиля, зная, что расстояние между городами равно 560 км.</a:t>
            </a:r>
            <a:endParaRPr lang="ru-RU" sz="3200" b="1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3789634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К каждой букве  слова </a:t>
            </a:r>
            <a:r>
              <a:rPr lang="ru-RU" sz="3600" b="1" dirty="0" smtClean="0">
                <a:solidFill>
                  <a:srgbClr val="A9331B"/>
                </a:solidFill>
                <a:latin typeface="Arial" pitchFamily="34" charset="0"/>
                <a:cs typeface="Arial" pitchFamily="34" charset="0"/>
              </a:rPr>
              <a:t>«модель» </a:t>
            </a:r>
            <a:r>
              <a:rPr lang="ru-RU" sz="3600" b="1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подберите существительные, которые были использованы на уроке и отражали бы математические понятия по теме нашего урока.</a:t>
            </a:r>
            <a:endParaRPr lang="ru-RU" sz="3600" b="1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263</TotalTime>
  <Words>373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Открытый урок по алгебре  в 8 классе  «Решение задач с помощью дробно – рациональных уравнений»  </vt:lpstr>
      <vt:lpstr>С помощью каких типов задач можно решать эти проблемы? Что же все эти задачи объединяет?  </vt:lpstr>
      <vt:lpstr>Слайд 3</vt:lpstr>
      <vt:lpstr>Маршрутный лист задач</vt:lpstr>
      <vt:lpstr>Сформулируйте цель и задачи  нашего урока </vt:lpstr>
      <vt:lpstr>Технологи</vt:lpstr>
      <vt:lpstr>Предприниматели</vt:lpstr>
      <vt:lpstr>Дальнобойщики.</vt:lpstr>
      <vt:lpstr>Рефлексия</vt:lpstr>
      <vt:lpstr>Домашнее задание</vt:lpstr>
      <vt:lpstr>Литература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56</cp:revision>
  <dcterms:created xsi:type="dcterms:W3CDTF">2013-03-24T06:20:57Z</dcterms:created>
  <dcterms:modified xsi:type="dcterms:W3CDTF">2013-11-04T07:06:39Z</dcterms:modified>
</cp:coreProperties>
</file>