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101" d="100"/>
          <a:sy n="101" d="100"/>
        </p:scale>
        <p:origin x="-26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F80DC20-D9EB-4598-859A-C128719B26C3}" type="datetimeFigureOut">
              <a:rPr lang="ru-RU" smtClean="0"/>
              <a:t>27.11.2014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CCA49EB-BC41-4A44-9A67-E14835CFA417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0DC20-D9EB-4598-859A-C128719B26C3}" type="datetimeFigureOut">
              <a:rPr lang="ru-RU" smtClean="0"/>
              <a:t>27.11.2014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A49EB-BC41-4A44-9A67-E14835CFA41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0DC20-D9EB-4598-859A-C128719B26C3}" type="datetimeFigureOut">
              <a:rPr lang="ru-RU" smtClean="0"/>
              <a:t>27.11.2014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A49EB-BC41-4A44-9A67-E14835CFA41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F80DC20-D9EB-4598-859A-C128719B26C3}" type="datetimeFigureOut">
              <a:rPr lang="ru-RU" smtClean="0"/>
              <a:t>27.11.2014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CCA49EB-BC41-4A44-9A67-E14835CFA41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F80DC20-D9EB-4598-859A-C128719B26C3}" type="datetimeFigureOut">
              <a:rPr lang="ru-RU" smtClean="0"/>
              <a:t>27.11.2014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CCA49EB-BC41-4A44-9A67-E14835CFA417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0DC20-D9EB-4598-859A-C128719B26C3}" type="datetimeFigureOut">
              <a:rPr lang="ru-RU" smtClean="0"/>
              <a:t>27.11.2014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A49EB-BC41-4A44-9A67-E14835CFA41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0DC20-D9EB-4598-859A-C128719B26C3}" type="datetimeFigureOut">
              <a:rPr lang="ru-RU" smtClean="0"/>
              <a:t>27.11.2014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A49EB-BC41-4A44-9A67-E14835CFA41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F80DC20-D9EB-4598-859A-C128719B26C3}" type="datetimeFigureOut">
              <a:rPr lang="ru-RU" smtClean="0"/>
              <a:t>27.11.2014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CCA49EB-BC41-4A44-9A67-E14835CFA41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0DC20-D9EB-4598-859A-C128719B26C3}" type="datetimeFigureOut">
              <a:rPr lang="ru-RU" smtClean="0"/>
              <a:t>27.11.2014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A49EB-BC41-4A44-9A67-E14835CFA41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1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F80DC20-D9EB-4598-859A-C128719B26C3}" type="datetimeFigureOut">
              <a:rPr lang="ru-RU" smtClean="0"/>
              <a:t>27.11.2014</a:t>
            </a:fld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CCA49EB-BC41-4A44-9A67-E14835CFA41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9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F80DC20-D9EB-4598-859A-C128719B26C3}" type="datetimeFigureOut">
              <a:rPr lang="ru-RU" smtClean="0"/>
              <a:t>27.11.2014</a:t>
            </a:fld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CCA49EB-BC41-4A44-9A67-E14835CFA41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F80DC20-D9EB-4598-859A-C128719B26C3}" type="datetimeFigureOut">
              <a:rPr lang="ru-RU" smtClean="0"/>
              <a:t>27.11.2014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7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CCA49EB-BC41-4A44-9A67-E14835CFA417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32729" y="692696"/>
            <a:ext cx="60684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МИНИ – ПРОЕКТ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645887" y="1718236"/>
            <a:ext cx="5242140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dirty="0" smtClean="0">
                <a:ln w="10160">
                  <a:solidFill>
                    <a:schemeClr val="tx1"/>
                  </a:solidFill>
                  <a:prstDash val="solid"/>
                </a:ln>
                <a:latin typeface="Monotype Corsiva" pitchFamily="66" charset="0"/>
                <a:cs typeface="Times New Roman" pitchFamily="18" charset="0"/>
              </a:rPr>
              <a:t>«ПАПА, МАМА, Я – </a:t>
            </a:r>
          </a:p>
          <a:p>
            <a:pPr algn="ctr"/>
            <a:r>
              <a:rPr lang="ru-RU" sz="4800" dirty="0" smtClean="0">
                <a:ln w="10160">
                  <a:solidFill>
                    <a:schemeClr val="tx1"/>
                  </a:solidFill>
                  <a:prstDash val="solid"/>
                </a:ln>
                <a:latin typeface="Monotype Corsiva" pitchFamily="66" charset="0"/>
                <a:cs typeface="Times New Roman" pitchFamily="18" charset="0"/>
              </a:rPr>
              <a:t>СПОРТИВНАЯ </a:t>
            </a:r>
          </a:p>
          <a:p>
            <a:pPr algn="ctr"/>
            <a:r>
              <a:rPr lang="ru-RU" sz="4800" dirty="0" smtClean="0">
                <a:ln w="10160">
                  <a:solidFill>
                    <a:schemeClr val="tx1"/>
                  </a:solidFill>
                  <a:prstDash val="solid"/>
                </a:ln>
                <a:latin typeface="Monotype Corsiva" pitchFamily="66" charset="0"/>
                <a:cs typeface="Times New Roman" pitchFamily="18" charset="0"/>
              </a:rPr>
              <a:t>СЕМЬЯ!»</a:t>
            </a:r>
            <a:endParaRPr lang="ru-RU" sz="4800" dirty="0">
              <a:ln w="10160">
                <a:solidFill>
                  <a:schemeClr val="tx1"/>
                </a:solidFill>
                <a:prstDash val="solid"/>
              </a:ln>
              <a:latin typeface="Monotype Corsiva" pitchFamily="66" charset="0"/>
              <a:cs typeface="Times New Roman" pitchFamily="18" charset="0"/>
            </a:endParaRPr>
          </a:p>
        </p:txBody>
      </p:sp>
      <p:pic>
        <p:nvPicPr>
          <p:cNvPr id="2050" name="Picture 2" descr="Наш коллектив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4293485"/>
            <a:ext cx="11049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Физкультминутка - Картинка 14872/53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212976"/>
            <a:ext cx="1907223" cy="1923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Анимашки Спорт от 700 до 750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0930" y="3501008"/>
            <a:ext cx="1014828" cy="1812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206590" y="5516314"/>
            <a:ext cx="136287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Monotype Corsiva" pitchFamily="66" charset="0"/>
              </a:rPr>
              <a:t>Составила </a:t>
            </a:r>
          </a:p>
          <a:p>
            <a:r>
              <a:rPr lang="ru-RU" dirty="0" smtClean="0">
                <a:latin typeface="Monotype Corsiva" pitchFamily="66" charset="0"/>
              </a:rPr>
              <a:t>воспитатель:</a:t>
            </a:r>
          </a:p>
          <a:p>
            <a:r>
              <a:rPr lang="ru-RU" dirty="0" smtClean="0">
                <a:latin typeface="Monotype Corsiva" pitchFamily="66" charset="0"/>
              </a:rPr>
              <a:t>Кравчук О.В.</a:t>
            </a:r>
            <a:endParaRPr lang="ru-RU" dirty="0"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140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7274" y="873005"/>
            <a:ext cx="673646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ПЛАН МИНИ – ПРОЕКТА:</a:t>
            </a:r>
          </a:p>
        </p:txBody>
      </p:sp>
      <p:pic>
        <p:nvPicPr>
          <p:cNvPr id="1026" name="Picture 2" descr="школьная анимация - Сайт для школьника с вопросами и ответами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000" r="39153"/>
          <a:stretch/>
        </p:blipFill>
        <p:spPr bwMode="auto">
          <a:xfrm>
            <a:off x="507674" y="4653136"/>
            <a:ext cx="1219200" cy="1819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34773" y="1916832"/>
            <a:ext cx="8416085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514350" indent="-514350" algn="ctr">
              <a:buAutoNum type="arabicPeriod"/>
            </a:pPr>
            <a:r>
              <a:rPr lang="ru-RU" sz="4000" dirty="0" smtClean="0">
                <a:ln w="10160">
                  <a:solidFill>
                    <a:schemeClr val="tx1"/>
                  </a:solidFill>
                  <a:prstDash val="solid"/>
                </a:ln>
                <a:latin typeface="Monotype Corsiva" pitchFamily="66" charset="0"/>
              </a:rPr>
              <a:t>Актуальность проекта.</a:t>
            </a:r>
          </a:p>
          <a:p>
            <a:pPr marL="514350" indent="-514350" algn="ctr">
              <a:buAutoNum type="arabicPeriod"/>
            </a:pPr>
            <a:r>
              <a:rPr lang="ru-RU" sz="4000" dirty="0" smtClean="0">
                <a:ln w="10160">
                  <a:solidFill>
                    <a:schemeClr val="tx1"/>
                  </a:solidFill>
                  <a:prstDash val="solid"/>
                </a:ln>
                <a:latin typeface="Monotype Corsiva" pitchFamily="66" charset="0"/>
              </a:rPr>
              <a:t>Цель, задачи, объект, тип и сроки.</a:t>
            </a:r>
          </a:p>
          <a:p>
            <a:pPr marL="514350" indent="-514350" algn="ctr">
              <a:buAutoNum type="arabicPeriod"/>
            </a:pPr>
            <a:r>
              <a:rPr lang="ru-RU" sz="4000" dirty="0" smtClean="0">
                <a:ln w="10160">
                  <a:solidFill>
                    <a:schemeClr val="tx1"/>
                  </a:solidFill>
                  <a:prstDash val="solid"/>
                </a:ln>
                <a:latin typeface="Monotype Corsiva" pitchFamily="66" charset="0"/>
              </a:rPr>
              <a:t>Обеспечение проектной деятельностью.</a:t>
            </a:r>
          </a:p>
          <a:p>
            <a:pPr marL="514350" indent="-514350" algn="ctr">
              <a:buAutoNum type="arabicPeriod"/>
            </a:pPr>
            <a:r>
              <a:rPr lang="ru-RU" sz="4000" dirty="0" smtClean="0">
                <a:ln w="10160">
                  <a:solidFill>
                    <a:schemeClr val="tx1"/>
                  </a:solidFill>
                  <a:prstDash val="solid"/>
                </a:ln>
                <a:latin typeface="Monotype Corsiva" pitchFamily="66" charset="0"/>
              </a:rPr>
              <a:t>Этапы проекта.</a:t>
            </a:r>
          </a:p>
          <a:p>
            <a:pPr marL="514350" indent="-514350" algn="ctr">
              <a:buAutoNum type="arabicPeriod"/>
            </a:pPr>
            <a:r>
              <a:rPr lang="ru-RU" sz="4000" dirty="0" smtClean="0">
                <a:ln w="10160">
                  <a:solidFill>
                    <a:schemeClr val="tx1"/>
                  </a:solidFill>
                  <a:prstDash val="solid"/>
                </a:ln>
                <a:latin typeface="Monotype Corsiva" pitchFamily="66" charset="0"/>
              </a:rPr>
              <a:t>Предполагаемый результат.</a:t>
            </a:r>
          </a:p>
        </p:txBody>
      </p:sp>
    </p:spTree>
    <p:extLst>
      <p:ext uri="{BB962C8B-B14F-4D97-AF65-F5344CB8AC3E}">
        <p14:creationId xmlns:p14="http://schemas.microsoft.com/office/powerpoint/2010/main" val="12631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школьная анимация - Сайт для школьника с вопросами и ответами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000" r="39153"/>
          <a:stretch/>
        </p:blipFill>
        <p:spPr bwMode="auto">
          <a:xfrm>
            <a:off x="1763688" y="2204864"/>
            <a:ext cx="1219200" cy="1819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763688" y="476672"/>
            <a:ext cx="730206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АКТУАЛЬНОСТЬ ПРОЕКТА: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070696" y="1412776"/>
            <a:ext cx="6688049" cy="440120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742950" indent="-742950" algn="ctr">
              <a:buAutoNum type="arabicPeriod"/>
            </a:pPr>
            <a:r>
              <a:rPr lang="ru-RU" sz="4000" dirty="0" smtClean="0">
                <a:ln w="10160">
                  <a:solidFill>
                    <a:schemeClr val="tx1"/>
                  </a:solidFill>
                  <a:prstDash val="solid"/>
                </a:ln>
                <a:latin typeface="Monotype Corsiva" pitchFamily="66" charset="0"/>
              </a:rPr>
              <a:t>Низкий уровень здорового </a:t>
            </a:r>
          </a:p>
          <a:p>
            <a:pPr algn="ctr"/>
            <a:r>
              <a:rPr lang="ru-RU" sz="4000" dirty="0" smtClean="0">
                <a:ln w="10160">
                  <a:solidFill>
                    <a:schemeClr val="tx1"/>
                  </a:solidFill>
                  <a:prstDash val="solid"/>
                </a:ln>
                <a:latin typeface="Monotype Corsiva" pitchFamily="66" charset="0"/>
              </a:rPr>
              <a:t>образа жизни.</a:t>
            </a:r>
          </a:p>
          <a:p>
            <a:pPr algn="ctr"/>
            <a:r>
              <a:rPr lang="ru-RU" sz="4000" dirty="0" smtClean="0">
                <a:ln w="10160">
                  <a:solidFill>
                    <a:schemeClr val="tx1"/>
                  </a:solidFill>
                  <a:prstDash val="solid"/>
                </a:ln>
                <a:latin typeface="Monotype Corsiva" pitchFamily="66" charset="0"/>
              </a:rPr>
              <a:t>2. Отсутствие контакта </a:t>
            </a:r>
          </a:p>
          <a:p>
            <a:pPr algn="ctr"/>
            <a:r>
              <a:rPr lang="ru-RU" sz="4000" dirty="0" smtClean="0">
                <a:ln w="10160">
                  <a:solidFill>
                    <a:schemeClr val="tx1"/>
                  </a:solidFill>
                  <a:prstDash val="solid"/>
                </a:ln>
                <a:latin typeface="Monotype Corsiva" pitchFamily="66" charset="0"/>
              </a:rPr>
              <a:t>между семьями.</a:t>
            </a:r>
          </a:p>
          <a:p>
            <a:pPr algn="ctr"/>
            <a:r>
              <a:rPr lang="ru-RU" sz="4000" dirty="0" smtClean="0">
                <a:ln w="10160">
                  <a:solidFill>
                    <a:schemeClr val="tx1"/>
                  </a:solidFill>
                  <a:prstDash val="solid"/>
                </a:ln>
                <a:latin typeface="Monotype Corsiva" pitchFamily="66" charset="0"/>
              </a:rPr>
              <a:t>3. Недостаточное развитие </a:t>
            </a:r>
          </a:p>
          <a:p>
            <a:pPr algn="ctr"/>
            <a:r>
              <a:rPr lang="ru-RU" sz="4000" dirty="0" smtClean="0">
                <a:ln w="10160">
                  <a:solidFill>
                    <a:schemeClr val="tx1"/>
                  </a:solidFill>
                  <a:prstDash val="solid"/>
                </a:ln>
                <a:latin typeface="Monotype Corsiva" pitchFamily="66" charset="0"/>
              </a:rPr>
              <a:t>личности  ребёнка на основе </a:t>
            </a:r>
          </a:p>
          <a:p>
            <a:pPr algn="ctr"/>
            <a:r>
              <a:rPr lang="ru-RU" sz="4000" dirty="0" smtClean="0">
                <a:ln w="10160">
                  <a:solidFill>
                    <a:schemeClr val="tx1"/>
                  </a:solidFill>
                  <a:prstDash val="solid"/>
                </a:ln>
                <a:latin typeface="Monotype Corsiva" pitchFamily="66" charset="0"/>
              </a:rPr>
              <a:t>овладения физической культурой.</a:t>
            </a:r>
          </a:p>
        </p:txBody>
      </p:sp>
    </p:spTree>
    <p:extLst>
      <p:ext uri="{BB962C8B-B14F-4D97-AF65-F5344CB8AC3E}">
        <p14:creationId xmlns:p14="http://schemas.microsoft.com/office/powerpoint/2010/main" val="338480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7504" y="260648"/>
            <a:ext cx="8640960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ru-RU" sz="3600" b="1" dirty="0" smtClean="0">
                <a:ln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z="3200" dirty="0" smtClean="0">
                <a:ln w="10160">
                  <a:solidFill>
                    <a:schemeClr val="tx1"/>
                  </a:solidFill>
                  <a:prstDash val="solid"/>
                </a:ln>
                <a:latin typeface="Monotype Corsiva" pitchFamily="66" charset="0"/>
              </a:rPr>
              <a:t>Формирование здорового образа жизни семей. Привлечение детей и родителей к занятиям физической культурой.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07504" y="1787272"/>
            <a:ext cx="8640960" cy="458587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ru-RU" sz="3600" b="1" dirty="0" smtClean="0">
                <a:ln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ЗАДАЧИ: </a:t>
            </a:r>
            <a:r>
              <a:rPr lang="ru-RU" sz="3200" dirty="0" smtClean="0">
                <a:ln w="10160">
                  <a:solidFill>
                    <a:schemeClr val="tx1"/>
                  </a:solidFill>
                  <a:prstDash val="solid"/>
                </a:ln>
                <a:latin typeface="Monotype Corsiva" pitchFamily="66" charset="0"/>
              </a:rPr>
              <a:t> 1. Развивать и совершенствовать функциональные системы организма, двигательные навыки и физические качества.</a:t>
            </a:r>
          </a:p>
          <a:p>
            <a:pPr lvl="0" algn="ctr"/>
            <a:r>
              <a:rPr lang="ru-RU" sz="3200" dirty="0" smtClean="0">
                <a:ln w="10160">
                  <a:solidFill>
                    <a:schemeClr val="tx1"/>
                  </a:solidFill>
                  <a:prstDash val="solid"/>
                </a:ln>
                <a:latin typeface="Monotype Corsiva" pitchFamily="66" charset="0"/>
              </a:rPr>
              <a:t>2. Обучать детей самостоятельно использовать приобретённые двигательно–игровые навыки, умения.</a:t>
            </a:r>
          </a:p>
          <a:p>
            <a:pPr lvl="0" algn="ctr"/>
            <a:r>
              <a:rPr lang="ru-RU" sz="3200" dirty="0" smtClean="0">
                <a:ln w="10160">
                  <a:solidFill>
                    <a:schemeClr val="tx1"/>
                  </a:solidFill>
                  <a:prstDash val="solid"/>
                </a:ln>
                <a:latin typeface="Monotype Corsiva" pitchFamily="66" charset="0"/>
              </a:rPr>
              <a:t>3. Воспитывать потребность в ЗОЖ, взаимосвязь и взаимопонимание между детьми и их родителями. Приобщать детей и родителей к совместному проведению досугов.</a:t>
            </a:r>
          </a:p>
        </p:txBody>
      </p:sp>
    </p:spTree>
    <p:extLst>
      <p:ext uri="{BB962C8B-B14F-4D97-AF65-F5344CB8AC3E}">
        <p14:creationId xmlns:p14="http://schemas.microsoft.com/office/powerpoint/2010/main" val="87775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763687" y="620688"/>
            <a:ext cx="7126267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ru-RU" sz="3600" b="1" dirty="0" smtClean="0">
                <a:ln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ОБЪЕКТЫ ПРОЕКТА: </a:t>
            </a:r>
            <a:endParaRPr lang="ru-RU" sz="3200" dirty="0">
              <a:ln w="10160">
                <a:solidFill>
                  <a:schemeClr val="tx1"/>
                </a:solidFill>
                <a:prstDash val="solid"/>
              </a:ln>
              <a:latin typeface="Monotype Corsiva" pitchFamily="66" charset="0"/>
            </a:endParaRPr>
          </a:p>
          <a:p>
            <a:pPr lvl="0" algn="ctr"/>
            <a:r>
              <a:rPr lang="ru-RU" sz="3200" dirty="0" smtClean="0">
                <a:ln w="10160">
                  <a:solidFill>
                    <a:schemeClr val="tx1"/>
                  </a:solidFill>
                  <a:prstDash val="solid"/>
                </a:ln>
                <a:latin typeface="Monotype Corsiva" pitchFamily="66" charset="0"/>
              </a:rPr>
              <a:t>Дети 5 – 6 лет, родители, инструктор по физической культуре, воспитатели групп.</a:t>
            </a:r>
          </a:p>
        </p:txBody>
      </p:sp>
      <p:pic>
        <p:nvPicPr>
          <p:cNvPr id="10" name="Picture 2" descr="школьная анимация - Сайт для школьника с вопросами и ответами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000" r="39153"/>
          <a:stretch/>
        </p:blipFill>
        <p:spPr bwMode="auto">
          <a:xfrm>
            <a:off x="1907704" y="2329350"/>
            <a:ext cx="1219200" cy="1819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761804" y="2564904"/>
            <a:ext cx="7126267" cy="113877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ru-RU" sz="3600" b="1" dirty="0" smtClean="0">
                <a:ln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ТИП ПРОЕКТА: </a:t>
            </a:r>
            <a:endParaRPr lang="ru-RU" sz="3200" dirty="0">
              <a:ln w="10160">
                <a:solidFill>
                  <a:schemeClr val="tx1"/>
                </a:solidFill>
                <a:prstDash val="solid"/>
              </a:ln>
              <a:latin typeface="Monotype Corsiva" pitchFamily="66" charset="0"/>
            </a:endParaRPr>
          </a:p>
          <a:p>
            <a:pPr lvl="0" algn="ctr"/>
            <a:r>
              <a:rPr lang="ru-RU" sz="3200" dirty="0" smtClean="0">
                <a:ln w="10160">
                  <a:solidFill>
                    <a:schemeClr val="tx1"/>
                  </a:solidFill>
                  <a:prstDash val="solid"/>
                </a:ln>
                <a:latin typeface="Monotype Corsiva" pitchFamily="66" charset="0"/>
              </a:rPr>
              <a:t>Практико – оздоровительный.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763688" y="4149080"/>
            <a:ext cx="7126267" cy="169277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ru-RU" sz="3600" b="1" dirty="0" smtClean="0">
                <a:ln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ПРОДОЛЖИТЕЛЬНОСТЬ ПРОЕКТА: </a:t>
            </a:r>
            <a:endParaRPr lang="ru-RU" sz="3200" dirty="0">
              <a:ln w="10160">
                <a:solidFill>
                  <a:schemeClr val="tx1"/>
                </a:solidFill>
                <a:prstDash val="solid"/>
              </a:ln>
              <a:latin typeface="Monotype Corsiva" pitchFamily="66" charset="0"/>
            </a:endParaRPr>
          </a:p>
          <a:p>
            <a:pPr lvl="0" algn="ctr"/>
            <a:r>
              <a:rPr lang="ru-RU" sz="3200" dirty="0" smtClean="0">
                <a:ln w="10160">
                  <a:solidFill>
                    <a:schemeClr val="tx1"/>
                  </a:solidFill>
                  <a:prstDash val="solid"/>
                </a:ln>
                <a:latin typeface="Monotype Corsiva" pitchFamily="66" charset="0"/>
              </a:rPr>
              <a:t>Краткосрочный, ноябрь 2014г.</a:t>
            </a:r>
          </a:p>
        </p:txBody>
      </p:sp>
    </p:spTree>
    <p:extLst>
      <p:ext uri="{BB962C8B-B14F-4D97-AF65-F5344CB8AC3E}">
        <p14:creationId xmlns:p14="http://schemas.microsoft.com/office/powerpoint/2010/main" val="25805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9397" y="260648"/>
            <a:ext cx="785041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ОБЕСПЕЧЕНИЕ ПРОЕКТНОЙ </a:t>
            </a:r>
          </a:p>
          <a:p>
            <a:pPr algn="ctr"/>
            <a:r>
              <a:rPr lang="ru-RU" sz="4000" b="1" dirty="0" smtClean="0">
                <a:ln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ДЕЯТЕЛЬНОСТЬЮ: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584087"/>
            <a:ext cx="8568952" cy="43396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u="sng" dirty="0" smtClean="0">
                <a:ln w="10160">
                  <a:solidFill>
                    <a:schemeClr val="tx1"/>
                  </a:solidFill>
                  <a:prstDash val="solid"/>
                </a:ln>
                <a:latin typeface="Monotype Corsiva" pitchFamily="66" charset="0"/>
              </a:rPr>
              <a:t>Методическое:</a:t>
            </a:r>
          </a:p>
          <a:p>
            <a:pPr algn="ctr"/>
            <a:r>
              <a:rPr lang="ru-RU" sz="2400" dirty="0" smtClean="0">
                <a:ln w="10160">
                  <a:solidFill>
                    <a:schemeClr val="tx1"/>
                  </a:solidFill>
                  <a:prstDash val="solid"/>
                </a:ln>
                <a:latin typeface="Monotype Corsiva" pitchFamily="66" charset="0"/>
              </a:rPr>
              <a:t>Весёлая физкультура для детей и их родителей. О.Б.Казина.</a:t>
            </a:r>
          </a:p>
          <a:p>
            <a:pPr algn="ctr"/>
            <a:r>
              <a:rPr lang="ru-RU" sz="2400" dirty="0" smtClean="0">
                <a:ln w="10160">
                  <a:solidFill>
                    <a:schemeClr val="tx1"/>
                  </a:solidFill>
                  <a:prstDash val="solid"/>
                </a:ln>
                <a:latin typeface="Monotype Corsiva" pitchFamily="66" charset="0"/>
              </a:rPr>
              <a:t>Здоровьесберегающее пространство дошкольного образовательного учреждения. Н.И.Крылова. </a:t>
            </a:r>
          </a:p>
          <a:p>
            <a:pPr algn="ctr"/>
            <a:r>
              <a:rPr lang="ru-RU" sz="2400" dirty="0" smtClean="0">
                <a:ln w="10160">
                  <a:solidFill>
                    <a:schemeClr val="tx1"/>
                  </a:solidFill>
                  <a:prstDash val="solid"/>
                </a:ln>
                <a:latin typeface="Monotype Corsiva" pitchFamily="66" charset="0"/>
              </a:rPr>
              <a:t>Физическое воспитание детей дошкольного возраста. Ю.Ф.Луури.</a:t>
            </a:r>
          </a:p>
          <a:p>
            <a:pPr algn="ctr"/>
            <a:endParaRPr lang="ru-RU" sz="1400" u="sng" dirty="0" smtClean="0">
              <a:ln w="10160">
                <a:solidFill>
                  <a:schemeClr val="tx1"/>
                </a:solidFill>
                <a:prstDash val="solid"/>
              </a:ln>
              <a:latin typeface="Monotype Corsiva" pitchFamily="66" charset="0"/>
            </a:endParaRPr>
          </a:p>
          <a:p>
            <a:pPr algn="ctr"/>
            <a:r>
              <a:rPr lang="ru-RU" sz="2400" u="sng" dirty="0" smtClean="0">
                <a:ln w="10160">
                  <a:solidFill>
                    <a:schemeClr val="tx1"/>
                  </a:solidFill>
                  <a:prstDash val="solid"/>
                </a:ln>
                <a:latin typeface="Monotype Corsiva" pitchFamily="66" charset="0"/>
              </a:rPr>
              <a:t>Материально – техническое:</a:t>
            </a:r>
          </a:p>
          <a:p>
            <a:pPr algn="ctr"/>
            <a:r>
              <a:rPr lang="ru-RU" sz="2400" dirty="0" smtClean="0">
                <a:ln w="10160">
                  <a:solidFill>
                    <a:schemeClr val="tx1"/>
                  </a:solidFill>
                  <a:prstDash val="solid"/>
                </a:ln>
                <a:latin typeface="Monotype Corsiva" pitchFamily="66" charset="0"/>
              </a:rPr>
              <a:t>Изготовление медалей, атрибутов, приглашений, объявлений, костюмов. Аудиозаписи. Фото и видео съёмка.</a:t>
            </a:r>
          </a:p>
          <a:p>
            <a:pPr algn="ctr"/>
            <a:endParaRPr lang="ru-RU" sz="1400" u="sng" dirty="0" smtClean="0">
              <a:ln w="10160">
                <a:solidFill>
                  <a:schemeClr val="tx1"/>
                </a:solidFill>
                <a:prstDash val="solid"/>
              </a:ln>
              <a:latin typeface="Monotype Corsiva" pitchFamily="66" charset="0"/>
            </a:endParaRPr>
          </a:p>
          <a:p>
            <a:pPr algn="ctr"/>
            <a:r>
              <a:rPr lang="ru-RU" sz="2400" u="sng" dirty="0" smtClean="0">
                <a:ln w="10160">
                  <a:solidFill>
                    <a:schemeClr val="tx1"/>
                  </a:solidFill>
                  <a:prstDash val="solid"/>
                </a:ln>
                <a:latin typeface="Monotype Corsiva" pitchFamily="66" charset="0"/>
              </a:rPr>
              <a:t>Дидактическое:</a:t>
            </a:r>
          </a:p>
          <a:p>
            <a:pPr algn="ctr"/>
            <a:r>
              <a:rPr lang="ru-RU" sz="2400" dirty="0" smtClean="0">
                <a:ln w="10160">
                  <a:solidFill>
                    <a:schemeClr val="tx1"/>
                  </a:solidFill>
                  <a:prstDash val="solid"/>
                </a:ln>
                <a:latin typeface="Monotype Corsiva" pitchFamily="66" charset="0"/>
              </a:rPr>
              <a:t>Конспект спортивного праздника «Папа, мама, я – спортивная семья!»</a:t>
            </a:r>
          </a:p>
        </p:txBody>
      </p:sp>
    </p:spTree>
    <p:extLst>
      <p:ext uri="{BB962C8B-B14F-4D97-AF65-F5344CB8AC3E}">
        <p14:creationId xmlns:p14="http://schemas.microsoft.com/office/powerpoint/2010/main" val="211446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83008" y="188640"/>
            <a:ext cx="491564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ЭТАПЫ ПРОЕКТА: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44384" y="907086"/>
            <a:ext cx="7992888" cy="526297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u="sng" dirty="0" smtClean="0">
                <a:ln w="10160">
                  <a:solidFill>
                    <a:schemeClr val="tx1"/>
                  </a:solidFill>
                  <a:prstDash val="solid"/>
                </a:ln>
                <a:latin typeface="Monotype Corsiva" pitchFamily="66" charset="0"/>
              </a:rPr>
              <a:t>1. Разработка проекта. 1 неделя ноября.</a:t>
            </a:r>
          </a:p>
          <a:p>
            <a:pPr marL="342900" indent="-342900" algn="ctr">
              <a:buFontTx/>
              <a:buChar char="-"/>
            </a:pPr>
            <a:r>
              <a:rPr lang="ru-RU" sz="2400" dirty="0" smtClean="0">
                <a:ln w="10160">
                  <a:solidFill>
                    <a:schemeClr val="tx1"/>
                  </a:solidFill>
                  <a:prstDash val="solid"/>
                </a:ln>
                <a:latin typeface="Monotype Corsiva" pitchFamily="66" charset="0"/>
              </a:rPr>
              <a:t>Определение проблемы, постановка целей и задач.</a:t>
            </a:r>
          </a:p>
          <a:p>
            <a:pPr marL="342900" indent="-342900" algn="ctr">
              <a:buFontTx/>
              <a:buChar char="-"/>
            </a:pPr>
            <a:r>
              <a:rPr lang="ru-RU" sz="2400" dirty="0" smtClean="0">
                <a:ln w="10160">
                  <a:solidFill>
                    <a:schemeClr val="tx1"/>
                  </a:solidFill>
                  <a:prstDash val="solid"/>
                </a:ln>
                <a:latin typeface="Monotype Corsiva" pitchFamily="66" charset="0"/>
              </a:rPr>
              <a:t>Подбор методической литературы, практического материала, физкультурного оборудования,  музыкального сопровождения. </a:t>
            </a:r>
          </a:p>
          <a:p>
            <a:pPr marL="342900" indent="-342900" algn="ctr">
              <a:buFontTx/>
              <a:buChar char="-"/>
            </a:pPr>
            <a:r>
              <a:rPr lang="ru-RU" sz="2400" dirty="0" smtClean="0">
                <a:ln w="10160">
                  <a:solidFill>
                    <a:schemeClr val="tx1"/>
                  </a:solidFill>
                  <a:prstDash val="solid"/>
                </a:ln>
                <a:latin typeface="Monotype Corsiva" pitchFamily="66" charset="0"/>
              </a:rPr>
              <a:t>Составление сценария проведения праздника.</a:t>
            </a:r>
          </a:p>
          <a:p>
            <a:pPr marL="342900" indent="-342900" algn="ctr">
              <a:buFontTx/>
              <a:buChar char="-"/>
            </a:pPr>
            <a:r>
              <a:rPr lang="ru-RU" sz="2400" dirty="0" smtClean="0">
                <a:ln w="10160">
                  <a:solidFill>
                    <a:schemeClr val="tx1"/>
                  </a:solidFill>
                  <a:prstDash val="solid"/>
                </a:ln>
                <a:latin typeface="Monotype Corsiva" pitchFamily="66" charset="0"/>
              </a:rPr>
              <a:t>Приобретение грамот, призов, диска для записи видеофильма.</a:t>
            </a:r>
          </a:p>
          <a:p>
            <a:pPr algn="ctr"/>
            <a:r>
              <a:rPr lang="ru-RU" sz="2400" u="sng" dirty="0" smtClean="0">
                <a:ln w="10160">
                  <a:solidFill>
                    <a:schemeClr val="tx1"/>
                  </a:solidFill>
                  <a:prstDash val="solid"/>
                </a:ln>
                <a:latin typeface="Monotype Corsiva" pitchFamily="66" charset="0"/>
              </a:rPr>
              <a:t>2. Внедрение проекта в практику. 2 – 3 неделя ноября.</a:t>
            </a:r>
          </a:p>
          <a:p>
            <a:pPr marL="342900" indent="-342900" algn="ctr">
              <a:buFontTx/>
              <a:buChar char="-"/>
            </a:pPr>
            <a:r>
              <a:rPr lang="ru-RU" sz="2400" dirty="0" smtClean="0">
                <a:ln w="10160">
                  <a:solidFill>
                    <a:schemeClr val="tx1"/>
                  </a:solidFill>
                  <a:prstDash val="solid"/>
                </a:ln>
                <a:latin typeface="Monotype Corsiva" pitchFamily="66" charset="0"/>
              </a:rPr>
              <a:t>Познакомить родителей со сценарием спортивного праздника.</a:t>
            </a:r>
          </a:p>
          <a:p>
            <a:pPr marL="342900" indent="-342900" algn="ctr">
              <a:buFontTx/>
              <a:buChar char="-"/>
            </a:pPr>
            <a:r>
              <a:rPr lang="ru-RU" sz="2400" dirty="0" smtClean="0">
                <a:ln w="10160">
                  <a:solidFill>
                    <a:schemeClr val="tx1"/>
                  </a:solidFill>
                  <a:prstDash val="solid"/>
                </a:ln>
                <a:latin typeface="Monotype Corsiva" pitchFamily="66" charset="0"/>
              </a:rPr>
              <a:t>Работа с детьми (</a:t>
            </a:r>
            <a:r>
              <a:rPr lang="ru-RU" sz="2400" i="1" dirty="0" smtClean="0">
                <a:ln w="10160">
                  <a:solidFill>
                    <a:schemeClr val="tx1"/>
                  </a:solidFill>
                  <a:prstDash val="solid"/>
                </a:ln>
                <a:latin typeface="Monotype Corsiva" pitchFamily="66" charset="0"/>
              </a:rPr>
              <a:t>поз</a:t>
            </a:r>
            <a:r>
              <a:rPr lang="ru-RU" sz="2400" dirty="0" smtClean="0">
                <a:ln w="10160">
                  <a:solidFill>
                    <a:schemeClr val="tx1"/>
                  </a:solidFill>
                  <a:prstDash val="solid"/>
                </a:ln>
                <a:latin typeface="Monotype Corsiva" pitchFamily="66" charset="0"/>
              </a:rPr>
              <a:t>накомить с эстафетами).</a:t>
            </a:r>
          </a:p>
          <a:p>
            <a:pPr marL="342900" indent="-342900" algn="ctr">
              <a:buFontTx/>
              <a:buChar char="-"/>
            </a:pPr>
            <a:r>
              <a:rPr lang="ru-RU" sz="2400" dirty="0" smtClean="0">
                <a:ln w="10160">
                  <a:solidFill>
                    <a:schemeClr val="tx1"/>
                  </a:solidFill>
                  <a:prstDash val="solid"/>
                </a:ln>
                <a:latin typeface="Monotype Corsiva" pitchFamily="66" charset="0"/>
              </a:rPr>
              <a:t>Проведение спортивного праздника.</a:t>
            </a:r>
          </a:p>
          <a:p>
            <a:pPr marL="342900" indent="-342900" algn="ctr">
              <a:buFontTx/>
              <a:buChar char="-"/>
            </a:pPr>
            <a:r>
              <a:rPr lang="ru-RU" sz="2400" dirty="0" smtClean="0">
                <a:ln w="10160">
                  <a:solidFill>
                    <a:schemeClr val="tx1"/>
                  </a:solidFill>
                  <a:prstDash val="solid"/>
                </a:ln>
                <a:latin typeface="Monotype Corsiva" pitchFamily="66" charset="0"/>
              </a:rPr>
              <a:t>Фото и видеосъемка.</a:t>
            </a:r>
          </a:p>
          <a:p>
            <a:pPr algn="ctr"/>
            <a:r>
              <a:rPr lang="ru-RU" sz="2400" u="sng" dirty="0" smtClean="0">
                <a:ln w="10160">
                  <a:solidFill>
                    <a:schemeClr val="tx1"/>
                  </a:solidFill>
                  <a:prstDash val="solid"/>
                </a:ln>
                <a:latin typeface="Monotype Corsiva" pitchFamily="66" charset="0"/>
              </a:rPr>
              <a:t>3. Заключительный. 4 неделя ноября.</a:t>
            </a:r>
          </a:p>
          <a:p>
            <a:pPr marL="342900" indent="-342900" algn="ctr">
              <a:buFontTx/>
              <a:buChar char="-"/>
            </a:pPr>
            <a:r>
              <a:rPr lang="ru-RU" sz="2400" dirty="0" smtClean="0">
                <a:ln w="10160">
                  <a:solidFill>
                    <a:schemeClr val="tx1"/>
                  </a:solidFill>
                  <a:prstDash val="solid"/>
                </a:ln>
                <a:latin typeface="Monotype Corsiva" pitchFamily="66" charset="0"/>
              </a:rPr>
              <a:t>Оформление  фотоальбома «Папа, мама, я – спортивная семья»</a:t>
            </a:r>
          </a:p>
          <a:p>
            <a:pPr marL="342900" indent="-342900" algn="ctr">
              <a:buFontTx/>
              <a:buChar char="-"/>
            </a:pPr>
            <a:r>
              <a:rPr lang="ru-RU" sz="2400" dirty="0" smtClean="0">
                <a:ln w="10160">
                  <a:solidFill>
                    <a:schemeClr val="tx1"/>
                  </a:solidFill>
                  <a:prstDash val="solid"/>
                </a:ln>
                <a:latin typeface="Monotype Corsiva" pitchFamily="66" charset="0"/>
              </a:rPr>
              <a:t>Презентация проекта в социальной сети.</a:t>
            </a:r>
          </a:p>
        </p:txBody>
      </p:sp>
      <p:pic>
        <p:nvPicPr>
          <p:cNvPr id="6" name="Picture 2" descr="школьная анимация - Сайт для школьника с вопросами и ответами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000" r="39153"/>
          <a:stretch/>
        </p:blipFill>
        <p:spPr bwMode="auto">
          <a:xfrm>
            <a:off x="7884368" y="3861048"/>
            <a:ext cx="1045616" cy="1560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807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7"/>
            <a:ext cx="8280920" cy="618015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 algn="ctr">
              <a:lnSpc>
                <a:spcPct val="115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sz="3600" b="1" dirty="0" smtClean="0">
                <a:ln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ПРЕДПОЛАГАЕМЫЙ РЕЗУЛЬТАТ:</a:t>
            </a:r>
          </a:p>
          <a:p>
            <a:pPr marL="457200" algn="ctr"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ln w="10160">
                  <a:solidFill>
                    <a:schemeClr val="tx1"/>
                  </a:solidFill>
                  <a:prstDash val="solid"/>
                </a:ln>
                <a:latin typeface="Monotype Corsiva" pitchFamily="66" charset="0"/>
                <a:ea typeface="Times New Roman"/>
                <a:cs typeface="Times New Roman"/>
              </a:rPr>
              <a:t>1. Повышение интереса у дошкольников и родителей к занятиям физической культурой.</a:t>
            </a:r>
            <a:endParaRPr lang="ru-RU" sz="2800" dirty="0" smtClean="0">
              <a:ln w="10160">
                <a:solidFill>
                  <a:schemeClr val="tx1"/>
                </a:solidFill>
                <a:prstDash val="solid"/>
              </a:ln>
              <a:latin typeface="Monotype Corsiva" pitchFamily="66" charset="0"/>
              <a:ea typeface="Calibri"/>
              <a:cs typeface="Times New Roman"/>
            </a:endParaRPr>
          </a:p>
          <a:p>
            <a:pPr marL="457200" algn="ctr"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ln w="10160">
                  <a:solidFill>
                    <a:schemeClr val="tx1"/>
                  </a:solidFill>
                  <a:prstDash val="solid"/>
                </a:ln>
                <a:latin typeface="Monotype Corsiva" pitchFamily="66" charset="0"/>
                <a:ea typeface="Times New Roman"/>
                <a:cs typeface="Times New Roman"/>
              </a:rPr>
              <a:t>2. Улучшение показателей двигательных способностей, формирование двигательных навыков.</a:t>
            </a:r>
            <a:endParaRPr lang="ru-RU" sz="2800" dirty="0" smtClean="0">
              <a:ln w="10160">
                <a:solidFill>
                  <a:schemeClr val="tx1"/>
                </a:solidFill>
                <a:prstDash val="solid"/>
              </a:ln>
              <a:latin typeface="Monotype Corsiva" pitchFamily="66" charset="0"/>
              <a:ea typeface="Calibri"/>
              <a:cs typeface="Times New Roman"/>
            </a:endParaRPr>
          </a:p>
          <a:p>
            <a:pPr marL="457200" algn="ctr"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ln w="10160">
                  <a:solidFill>
                    <a:schemeClr val="tx1"/>
                  </a:solidFill>
                  <a:prstDash val="solid"/>
                </a:ln>
                <a:latin typeface="Monotype Corsiva" pitchFamily="66" charset="0"/>
                <a:ea typeface="Times New Roman"/>
                <a:cs typeface="Times New Roman"/>
              </a:rPr>
              <a:t>3. Сформированность понятия «здоровый образ жизни» в семье.</a:t>
            </a:r>
            <a:endParaRPr lang="ru-RU" sz="2800" dirty="0" smtClean="0">
              <a:ln w="10160">
                <a:solidFill>
                  <a:schemeClr val="tx1"/>
                </a:solidFill>
                <a:prstDash val="solid"/>
              </a:ln>
              <a:latin typeface="Monotype Corsiva" pitchFamily="66" charset="0"/>
              <a:ea typeface="Calibri"/>
              <a:cs typeface="Times New Roman"/>
            </a:endParaRPr>
          </a:p>
          <a:p>
            <a:pPr marL="457200" algn="ctr"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ln w="10160">
                  <a:solidFill>
                    <a:schemeClr val="tx1"/>
                  </a:solidFill>
                  <a:prstDash val="solid"/>
                </a:ln>
                <a:latin typeface="Monotype Corsiva" pitchFamily="66" charset="0"/>
                <a:ea typeface="Times New Roman"/>
                <a:cs typeface="Times New Roman"/>
              </a:rPr>
              <a:t>4. Повышение сопротивляемости организма детей, уменьшение числа часто болеющих детей и снижение уровня заболеваемости.</a:t>
            </a:r>
            <a:endParaRPr lang="ru-RU" sz="2800" dirty="0" smtClean="0">
              <a:ln w="10160">
                <a:solidFill>
                  <a:schemeClr val="tx1"/>
                </a:solidFill>
                <a:prstDash val="solid"/>
              </a:ln>
              <a:latin typeface="Monotype Corsiva" pitchFamily="66" charset="0"/>
              <a:ea typeface="Calibri"/>
              <a:cs typeface="Times New Roman"/>
            </a:endParaRPr>
          </a:p>
          <a:p>
            <a:pPr marL="457200" algn="ctr"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ln w="10160">
                  <a:solidFill>
                    <a:schemeClr val="tx1"/>
                  </a:solidFill>
                  <a:prstDash val="solid"/>
                </a:ln>
                <a:latin typeface="Monotype Corsiva" pitchFamily="66" charset="0"/>
                <a:ea typeface="Times New Roman"/>
                <a:cs typeface="Times New Roman"/>
              </a:rPr>
              <a:t>5. Возникновения взаимодействия и понимания между семьей и детским садом.</a:t>
            </a:r>
            <a:endParaRPr lang="ru-RU" sz="2800" dirty="0" smtClean="0">
              <a:ln w="10160">
                <a:solidFill>
                  <a:schemeClr val="tx1"/>
                </a:solidFill>
                <a:prstDash val="solid"/>
              </a:ln>
              <a:latin typeface="Monotype Corsiva" pitchFamily="66" charset="0"/>
              <a:ea typeface="Calibri"/>
              <a:cs typeface="Times New Roman"/>
            </a:endParaRPr>
          </a:p>
        </p:txBody>
      </p:sp>
      <p:pic>
        <p:nvPicPr>
          <p:cNvPr id="4098" name="Picture 2" descr="Анимашки на тему РУКИ, ЖЕСТЫ. Обсуждение на LiveInternet - Российский Сервис Онлайн-Дневников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941168"/>
            <a:ext cx="1085850" cy="1028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Бег, силовые упражнения лучше отложить - до 8-9 месяцев. Страница 4 Форум бросающих курить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2348880"/>
            <a:ext cx="957436" cy="643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9393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63688" y="1412776"/>
            <a:ext cx="696357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ВНИМАНИЕ.</a:t>
            </a:r>
          </a:p>
        </p:txBody>
      </p:sp>
      <p:pic>
        <p:nvPicPr>
          <p:cNvPr id="7176" name="Picture 8" descr="http://igor-grek.ucoz.ru/_ph/3/1/568273614.jpg?1416408290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060848"/>
            <a:ext cx="3096344" cy="3096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060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190</TotalTime>
  <Words>431</Words>
  <Application>Microsoft Office PowerPoint</Application>
  <PresentationFormat>Экран (4:3)</PresentationFormat>
  <Paragraphs>64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Эркер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UralSOFT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Оля</dc:creator>
  <cp:lastModifiedBy>Оля</cp:lastModifiedBy>
  <cp:revision>13</cp:revision>
  <dcterms:created xsi:type="dcterms:W3CDTF">2014-11-20T11:38:04Z</dcterms:created>
  <dcterms:modified xsi:type="dcterms:W3CDTF">2014-11-27T15:20:12Z</dcterms:modified>
</cp:coreProperties>
</file>