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16"/>
  </p:notesMasterIdLst>
  <p:sldIdLst>
    <p:sldId id="256" r:id="rId4"/>
    <p:sldId id="257" r:id="rId5"/>
    <p:sldId id="258" r:id="rId6"/>
    <p:sldId id="260" r:id="rId7"/>
    <p:sldId id="259" r:id="rId8"/>
    <p:sldId id="261" r:id="rId9"/>
    <p:sldId id="266" r:id="rId10"/>
    <p:sldId id="267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Чем обосновывается ваше решение отдать ребёнка в нашу школу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способностями ребёнка</c:v>
                </c:pt>
                <c:pt idx="1">
                  <c:v>его интересами</c:v>
                </c:pt>
                <c:pt idx="2">
                  <c:v>будущим профессиональным выбором</c:v>
                </c:pt>
                <c:pt idx="3">
                  <c:v>близостью росположения школы к вашему дому</c:v>
                </c:pt>
                <c:pt idx="4">
                  <c:v>мнением о школе жителей села</c:v>
                </c:pt>
                <c:pt idx="5">
                  <c:v>в школе учатся друзья ребенка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1</c:v>
                </c:pt>
                <c:pt idx="3">
                  <c:v>7</c:v>
                </c:pt>
                <c:pt idx="4">
                  <c:v>7</c:v>
                </c:pt>
                <c:pt idx="5">
                  <c:v>3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b="1"/>
            </a:pPr>
            <a:endParaRPr lang="ru-RU"/>
          </a:p>
        </c:txPr>
      </c:legendEntry>
      <c:layout>
        <c:manualLayout>
          <c:xMode val="edge"/>
          <c:yMode val="edge"/>
          <c:x val="0.62439424759405093"/>
          <c:y val="0.12544387990375663"/>
          <c:w val="0.36634645669291355"/>
          <c:h val="0.8745561200962430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в проявлении и раскрытии способностей ребёнка</c:v>
                </c:pt>
                <c:pt idx="1">
                  <c:v>в развитии его интересов и потребностей</c:v>
                </c:pt>
                <c:pt idx="2">
                  <c:v>в познании основ наук</c:v>
                </c:pt>
                <c:pt idx="3">
                  <c:v>в подготовке ребёнка к самостоятельной жизни</c:v>
                </c:pt>
                <c:pt idx="4">
                  <c:v>в развитии его творческих возможностей</c:v>
                </c:pt>
                <c:pt idx="5">
                  <c:v>в подготове к выбору профессии</c:v>
                </c:pt>
                <c:pt idx="6">
                  <c:v>в познании и проялении индивидуальных особенностей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</c:v>
                </c:pt>
                <c:pt idx="1">
                  <c:v>7</c:v>
                </c:pt>
                <c:pt idx="2">
                  <c:v>12</c:v>
                </c:pt>
                <c:pt idx="3">
                  <c:v>8</c:v>
                </c:pt>
                <c:pt idx="4">
                  <c:v>5</c:v>
                </c:pt>
                <c:pt idx="5">
                  <c:v>8</c:v>
                </c:pt>
                <c:pt idx="6">
                  <c:v>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5565203655098714"/>
          <c:y val="0"/>
          <c:w val="0.33508870418975445"/>
          <c:h val="1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E2EA1-B626-4BFA-8A95-0C26871E8937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73C1F-5950-45F4-B6A4-3E169C054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73C1F-5950-45F4-B6A4-3E169C0543B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73C1F-5950-45F4-B6A4-3E169C0543B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30AA54-66BB-46C0-9D5E-7C69E98EDE7A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62061-1D09-46C9-BF3F-DCF4B85AD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30AA54-66BB-46C0-9D5E-7C69E98EDE7A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62061-1D09-46C9-BF3F-DCF4B85AD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30AA54-66BB-46C0-9D5E-7C69E98EDE7A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62061-1D09-46C9-BF3F-DCF4B85AD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AA54-66BB-46C0-9D5E-7C69E98EDE7A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061-1D09-46C9-BF3F-DCF4B85AD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AA54-66BB-46C0-9D5E-7C69E98EDE7A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061-1D09-46C9-BF3F-DCF4B85AD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AA54-66BB-46C0-9D5E-7C69E98EDE7A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061-1D09-46C9-BF3F-DCF4B85AD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AA54-66BB-46C0-9D5E-7C69E98EDE7A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061-1D09-46C9-BF3F-DCF4B85AD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AA54-66BB-46C0-9D5E-7C69E98EDE7A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061-1D09-46C9-BF3F-DCF4B85AD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AA54-66BB-46C0-9D5E-7C69E98EDE7A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061-1D09-46C9-BF3F-DCF4B85AD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AA54-66BB-46C0-9D5E-7C69E98EDE7A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061-1D09-46C9-BF3F-DCF4B85AD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AA54-66BB-46C0-9D5E-7C69E98EDE7A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061-1D09-46C9-BF3F-DCF4B85AD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30AA54-66BB-46C0-9D5E-7C69E98EDE7A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62061-1D09-46C9-BF3F-DCF4B85AD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AA54-66BB-46C0-9D5E-7C69E98EDE7A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061-1D09-46C9-BF3F-DCF4B85AD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AA54-66BB-46C0-9D5E-7C69E98EDE7A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061-1D09-46C9-BF3F-DCF4B85AD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AA54-66BB-46C0-9D5E-7C69E98EDE7A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061-1D09-46C9-BF3F-DCF4B85AD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30AA54-66BB-46C0-9D5E-7C69E98EDE7A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9A62061-1D09-46C9-BF3F-DCF4B85AD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30AA54-66BB-46C0-9D5E-7C69E98EDE7A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62061-1D09-46C9-BF3F-DCF4B85AD5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30AA54-66BB-46C0-9D5E-7C69E98EDE7A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62061-1D09-46C9-BF3F-DCF4B85AD5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30AA54-66BB-46C0-9D5E-7C69E98EDE7A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62061-1D09-46C9-BF3F-DCF4B85AD5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30AA54-66BB-46C0-9D5E-7C69E98EDE7A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62061-1D09-46C9-BF3F-DCF4B85AD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30AA54-66BB-46C0-9D5E-7C69E98EDE7A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62061-1D09-46C9-BF3F-DCF4B85AD5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30AA54-66BB-46C0-9D5E-7C69E98EDE7A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62061-1D09-46C9-BF3F-DCF4B85AD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30AA54-66BB-46C0-9D5E-7C69E98EDE7A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62061-1D09-46C9-BF3F-DCF4B85AD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30AA54-66BB-46C0-9D5E-7C69E98EDE7A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62061-1D09-46C9-BF3F-DCF4B85AD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30AA54-66BB-46C0-9D5E-7C69E98EDE7A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A62061-1D09-46C9-BF3F-DCF4B85AD5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30AA54-66BB-46C0-9D5E-7C69E98EDE7A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62061-1D09-46C9-BF3F-DCF4B85AD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30AA54-66BB-46C0-9D5E-7C69E98EDE7A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62061-1D09-46C9-BF3F-DCF4B85AD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30AA54-66BB-46C0-9D5E-7C69E98EDE7A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62061-1D09-46C9-BF3F-DCF4B85AD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30AA54-66BB-46C0-9D5E-7C69E98EDE7A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62061-1D09-46C9-BF3F-DCF4B85AD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30AA54-66BB-46C0-9D5E-7C69E98EDE7A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62061-1D09-46C9-BF3F-DCF4B85AD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30AA54-66BB-46C0-9D5E-7C69E98EDE7A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62061-1D09-46C9-BF3F-DCF4B85AD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30AA54-66BB-46C0-9D5E-7C69E98EDE7A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62061-1D09-46C9-BF3F-DCF4B85AD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30AA54-66BB-46C0-9D5E-7C69E98EDE7A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62061-1D09-46C9-BF3F-DCF4B85AD5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30AA54-66BB-46C0-9D5E-7C69E98EDE7A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9A62061-1D09-46C9-BF3F-DCF4B85AD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0AA54-66BB-46C0-9D5E-7C69E98EDE7A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62061-1D09-46C9-BF3F-DCF4B85AD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30AA54-66BB-46C0-9D5E-7C69E98EDE7A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9A62061-1D09-46C9-BF3F-DCF4B85AD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/>
          <a:lstStyle/>
          <a:p>
            <a:r>
              <a:rPr lang="ru-RU" dirty="0" smtClean="0"/>
              <a:t>Родительское собрание «Развитие личности младшего школьника»</a:t>
            </a:r>
            <a:endParaRPr lang="ru-RU" dirty="0"/>
          </a:p>
        </p:txBody>
      </p:sp>
      <p:pic>
        <p:nvPicPr>
          <p:cNvPr id="1026" name="Рисунок 72" descr="C:\Users\user\Documents\Мои результаты сканирования\2008-08 (авг)\сканирование0004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292895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73" descr="C:\Users\user\Documents\Мои результаты сканирования\2008-08 (авг)\сканирование0002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12"/>
            <a:ext cx="311468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506985"/>
          </a:xfrm>
        </p:spPr>
        <p:txBody>
          <a:bodyPr/>
          <a:lstStyle/>
          <a:p>
            <a:r>
              <a:rPr lang="ru-RU" dirty="0" smtClean="0"/>
              <a:t>Продолжите фразу </a:t>
            </a:r>
          </a:p>
          <a:p>
            <a:pPr>
              <a:buNone/>
            </a:pPr>
            <a:r>
              <a:rPr lang="ru-RU" sz="4000" dirty="0" smtClean="0">
                <a:latin typeface="Monotype Corsiva" pitchFamily="66" charset="0"/>
              </a:rPr>
              <a:t>«Работая с группой, я понял(а), что …» 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Самооценка участников игры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Родительскому комитету класса совместно с классным руководителем обобщить предложения участников деловой игры, высказанные в ходе выполнения заданий на 2 и 3 этапах игры.</a:t>
            </a:r>
          </a:p>
          <a:p>
            <a:pPr lvl="0"/>
            <a:r>
              <a:rPr lang="ru-RU" dirty="0" smtClean="0"/>
              <a:t>Учесть эти предложения при разработке плана воспитательной работы с учащимися класса и при планировании деятельности родительского комитета.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Решение родительского собрания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285860"/>
            <a:ext cx="8501122" cy="45005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787525" indent="-1677988">
              <a:buNone/>
            </a:pPr>
            <a:r>
              <a:rPr lang="ru-RU" dirty="0" smtClean="0"/>
              <a:t>             </a:t>
            </a:r>
          </a:p>
          <a:p>
            <a:pPr marL="1787525" indent="-1677988">
              <a:buNone/>
              <a:tabLst>
                <a:tab pos="1706563" algn="l"/>
              </a:tabLst>
            </a:pPr>
            <a:r>
              <a:rPr lang="ru-RU" dirty="0" smtClean="0"/>
              <a:t>             – СЧИТАЮ, ЧТО НАШ РЕБЁНОК   УЧИ-ТСЯ В ШКОЛЕ </a:t>
            </a:r>
            <a:r>
              <a:rPr lang="ru-RU" dirty="0" smtClean="0"/>
              <a:t>И КЛАССЕ, КОТОРЫЕ,</a:t>
            </a:r>
          </a:p>
          <a:p>
            <a:pPr marL="1787525" indent="-1677988">
              <a:buNone/>
              <a:tabLst>
                <a:tab pos="1706563" algn="l"/>
              </a:tabLst>
            </a:pPr>
            <a:r>
              <a:rPr lang="ru-RU" dirty="0" smtClean="0"/>
              <a:t>                </a:t>
            </a:r>
            <a:r>
              <a:rPr lang="ru-RU" dirty="0" smtClean="0"/>
              <a:t>В ОСНОВНОМ СООТВЕТСТВУЮТ  МОИМ ПРИТЯЗАНИЯМ;</a:t>
            </a:r>
          </a:p>
          <a:p>
            <a:pPr marL="1706563" indent="-1597025">
              <a:buNone/>
            </a:pPr>
            <a:r>
              <a:rPr lang="ru-RU" dirty="0" smtClean="0"/>
              <a:t>             – У МЕНЯ СУЩЕСТВУЮТ НЕКОТОРЫЕ   СОМНЕНИЯ;</a:t>
            </a:r>
          </a:p>
          <a:p>
            <a:pPr marL="1706563" indent="-1597025">
              <a:buNone/>
            </a:pPr>
            <a:r>
              <a:rPr lang="ru-RU" dirty="0" smtClean="0"/>
              <a:t>             – ЖАЛЕЮ О СДЕЛАННОМ ВЫБОРЕ  ШКОЛЫ И КЛАССА.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«Дерево успеха»</a:t>
            </a:r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928662" y="1785926"/>
            <a:ext cx="914400" cy="9144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928662" y="3357562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1000100" y="4429132"/>
            <a:ext cx="914400" cy="9144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22376" y="857232"/>
            <a:ext cx="7772400" cy="2143140"/>
          </a:xfrm>
        </p:spPr>
        <p:txBody>
          <a:bodyPr/>
          <a:lstStyle/>
          <a:p>
            <a:r>
              <a:rPr lang="ru-RU" dirty="0" smtClean="0"/>
              <a:t>Цель собрания: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672926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/>
              <a:t>выявить в ходе собрания представления родителей о проблемах, путях, формах и способах содействия развитию личности младшего школьника.</a:t>
            </a:r>
            <a:endParaRPr lang="ru-RU" sz="3600" b="1" i="1" dirty="0" smtClean="0"/>
          </a:p>
          <a:p>
            <a:r>
              <a:rPr lang="ru-RU" dirty="0" smtClean="0"/>
              <a:t> </a:t>
            </a:r>
            <a:endParaRPr lang="ru-RU" b="1" i="1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8577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b="1" dirty="0" smtClean="0"/>
              <a:t>Выступление кл. рук-ля «Особенности развития детей 6-7 летнего возраста»</a:t>
            </a:r>
            <a:endParaRPr lang="ru-RU" dirty="0" smtClean="0"/>
          </a:p>
          <a:p>
            <a:pPr lvl="0"/>
            <a:r>
              <a:rPr lang="ru-RU" b="1" dirty="0" smtClean="0"/>
              <a:t>Выступление психолога школы Харловой Н.Н. «Мотивационная готовность ребёнка к обучению в школе. Результаты психодиагностики и анкетирования родителей»</a:t>
            </a:r>
            <a:endParaRPr lang="ru-RU" dirty="0" smtClean="0"/>
          </a:p>
          <a:p>
            <a:pPr lvl="0"/>
            <a:r>
              <a:rPr lang="ru-RU" b="1" dirty="0" smtClean="0"/>
              <a:t>Деловая игра «Проблемы развития личности».</a:t>
            </a:r>
            <a:endParaRPr lang="ru-RU" dirty="0" smtClean="0"/>
          </a:p>
          <a:p>
            <a:pPr lvl="0"/>
            <a:r>
              <a:rPr lang="ru-RU" b="1" dirty="0" smtClean="0"/>
              <a:t>Решение родительского собрания</a:t>
            </a:r>
            <a:r>
              <a:rPr lang="ru-RU" dirty="0" smtClean="0"/>
              <a:t>.</a:t>
            </a:r>
          </a:p>
          <a:p>
            <a:pPr lvl="0"/>
            <a:r>
              <a:rPr lang="ru-RU" b="1" dirty="0" smtClean="0"/>
              <a:t>Разное.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Повестка собрания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\Мои документы\Мои результаты сканировани\2008-10 (окт)\сканирование0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428596" y="571480"/>
            <a:ext cx="4038600" cy="2698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038600" cy="507862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Дошкольник </a:t>
            </a:r>
          </a:p>
          <a:p>
            <a:r>
              <a:rPr lang="ru-RU" dirty="0" smtClean="0"/>
              <a:t>Беспечный</a:t>
            </a:r>
          </a:p>
          <a:p>
            <a:r>
              <a:rPr lang="ru-RU" dirty="0" smtClean="0"/>
              <a:t>Беззаботный</a:t>
            </a:r>
          </a:p>
          <a:p>
            <a:r>
              <a:rPr lang="ru-RU" dirty="0" smtClean="0"/>
              <a:t>Погружённый в игру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Documents and Settings\S\Мои документы\Мои результаты сканировани\2008-10 (окт)\сканирование0001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4286248" y="3786190"/>
            <a:ext cx="4143404" cy="2803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Мои результаты сканирования\2008-08 (авг)\сканирование00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-10000"/>
          </a:blip>
          <a:srcRect t="3125"/>
          <a:stretch>
            <a:fillRect/>
          </a:stretch>
        </p:blipFill>
        <p:spPr bwMode="auto">
          <a:xfrm>
            <a:off x="357158" y="714356"/>
            <a:ext cx="3286148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714744" y="0"/>
            <a:ext cx="5429256" cy="6858000"/>
          </a:xfrm>
        </p:spPr>
        <p:txBody>
          <a:bodyPr>
            <a:normAutofit fontScale="92500"/>
          </a:bodyPr>
          <a:lstStyle/>
          <a:p>
            <a:pPr marL="0" indent="109538"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Школьник </a:t>
            </a:r>
          </a:p>
          <a:p>
            <a:pPr marL="0" indent="109538"/>
            <a:r>
              <a:rPr lang="ru-RU" dirty="0" smtClean="0"/>
              <a:t>Должен каждый день ходить в школу.</a:t>
            </a:r>
          </a:p>
          <a:p>
            <a:pPr marL="0" indent="109538"/>
            <a:r>
              <a:rPr lang="ru-RU" dirty="0" smtClean="0"/>
              <a:t>Систематически и напряжённо трудиться.</a:t>
            </a:r>
          </a:p>
          <a:p>
            <a:pPr marL="0" indent="109538"/>
            <a:r>
              <a:rPr lang="ru-RU" dirty="0" smtClean="0"/>
              <a:t> Соблюдать режим дня.</a:t>
            </a:r>
          </a:p>
          <a:p>
            <a:pPr marL="0" indent="109538"/>
            <a:r>
              <a:rPr lang="ru-RU" dirty="0" smtClean="0"/>
              <a:t>Подчиняться разнообразным нормам и правилам школьной жизни. </a:t>
            </a:r>
          </a:p>
          <a:p>
            <a:pPr marL="0" indent="109538"/>
            <a:r>
              <a:rPr lang="ru-RU" dirty="0" smtClean="0"/>
              <a:t>Выполнять требования учителя.</a:t>
            </a:r>
          </a:p>
          <a:p>
            <a:pPr marL="0" indent="109538"/>
            <a:r>
              <a:rPr lang="ru-RU" dirty="0" smtClean="0"/>
              <a:t> Заниматься на уроке тем, что определено школьной </a:t>
            </a:r>
            <a:r>
              <a:rPr lang="ru-RU" dirty="0" err="1" smtClean="0"/>
              <a:t>прог-раммой</a:t>
            </a:r>
            <a:r>
              <a:rPr lang="ru-RU" dirty="0" smtClean="0"/>
              <a:t>. </a:t>
            </a:r>
          </a:p>
          <a:p>
            <a:pPr marL="0" indent="109538"/>
            <a:r>
              <a:rPr lang="ru-RU" dirty="0" smtClean="0"/>
              <a:t>Добиваться хороших результатов в учебной работе.</a:t>
            </a:r>
            <a:endParaRPr lang="ru-RU" b="1" i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214" cy="825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 descr="F:\Мои результаты сканирования\2008-08 (авг)\сканирование0003.jpg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 l="2326"/>
          <a:stretch>
            <a:fillRect/>
          </a:stretch>
        </p:blipFill>
        <p:spPr bwMode="auto">
          <a:xfrm>
            <a:off x="357158" y="3500438"/>
            <a:ext cx="3143272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62976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FF0000"/>
                </a:solidFill>
              </a:rPr>
              <a:t>«Внутренняя позиция школьника»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chemeClr val="accent1"/>
                </a:solidFill>
              </a:rPr>
              <a:t>неоценимая роль родителей первоклассника (внимание к успехам и неудачам, терпение, поощрение умений и стараний, эмоциональная поддержка)</a:t>
            </a:r>
            <a:br>
              <a:rPr lang="ru-RU" sz="3600" dirty="0" smtClean="0">
                <a:solidFill>
                  <a:schemeClr val="accent1"/>
                </a:solidFill>
              </a:rPr>
            </a:br>
            <a:r>
              <a:rPr lang="ru-RU" sz="3600" dirty="0" smtClean="0">
                <a:solidFill>
                  <a:schemeClr val="accent1"/>
                </a:solidFill>
              </a:rPr>
              <a:t/>
            </a:r>
            <a:br>
              <a:rPr lang="ru-RU" sz="3600" dirty="0" smtClean="0">
                <a:solidFill>
                  <a:schemeClr val="accent1"/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chemeClr val="accent3"/>
                </a:solidFill>
              </a:rPr>
              <a:t>чувство значимости своей деятельности, повышение самооценки ребёнка, его уверенности в себе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16200000" flipH="1">
            <a:off x="1964513" y="821513"/>
            <a:ext cx="1000132" cy="6429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3964777" y="1178703"/>
            <a:ext cx="92869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6215074" y="857232"/>
            <a:ext cx="928694" cy="5000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2285984" y="3786190"/>
            <a:ext cx="1000132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3964777" y="4107661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6286512" y="3643314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РЕЗУЛЬТАТЫ АНКЕТИРОВАНИЯ РОДИТЕЛЕЙ</a:t>
            </a:r>
            <a:endParaRPr lang="ru-RU" sz="32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642918"/>
          <a:ext cx="9144000" cy="6215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3200" dirty="0" smtClean="0"/>
              <a:t>В чём заключается, на ваш взгляд, главный смысл обучения ребёнка в школе 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71546"/>
          <a:ext cx="9144000" cy="578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ru-RU" dirty="0" smtClean="0"/>
              <a:t> этап «Разминка»</a:t>
            </a:r>
          </a:p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«Младший школьник – это…»</a:t>
            </a:r>
          </a:p>
          <a:p>
            <a:r>
              <a:rPr lang="en-US" sz="2800" dirty="0" smtClean="0"/>
              <a:t>II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smtClean="0"/>
              <a:t>этап: определить проблемы, осложняющие процесс развития младших школьников</a:t>
            </a:r>
          </a:p>
          <a:p>
            <a:r>
              <a:rPr lang="en-US" sz="2800" dirty="0" smtClean="0"/>
              <a:t>III</a:t>
            </a:r>
            <a:r>
              <a:rPr lang="ru-RU" sz="2800" dirty="0" smtClean="0"/>
              <a:t> этап: из выявленных проблем развития младших школьников выделить самую важную и попытаться наметить пути её решения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Деловая игра </a:t>
            </a:r>
            <a:br>
              <a:rPr lang="ru-RU" dirty="0" smtClean="0"/>
            </a:br>
            <a:r>
              <a:rPr lang="ru-RU" dirty="0" smtClean="0"/>
              <a:t>«Проблемы развития личности»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3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5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6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7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8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267</TotalTime>
  <Words>309</Words>
  <Application>Microsoft Office PowerPoint</Application>
  <PresentationFormat>Экран (4:3)</PresentationFormat>
  <Paragraphs>47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Аспект</vt:lpstr>
      <vt:lpstr>Тема Office</vt:lpstr>
      <vt:lpstr>Открытая</vt:lpstr>
      <vt:lpstr>Родительское собрание «Развитие личности младшего школьника»</vt:lpstr>
      <vt:lpstr>Цель собрания:</vt:lpstr>
      <vt:lpstr>Повестка собрания</vt:lpstr>
      <vt:lpstr>Слайд 4</vt:lpstr>
      <vt:lpstr>     </vt:lpstr>
      <vt:lpstr>  «Внутренняя позиция школьника»   неоценимая роль родителей первоклассника (внимание к успехам и неудачам, терпение, поощрение умений и стараний, эмоциональная поддержка)   чувство значимости своей деятельности, повышение самооценки ребёнка, его уверенности в себе   </vt:lpstr>
      <vt:lpstr>РЕЗУЛЬТАТЫ АНКЕТИРОВАНИЯ РОДИТЕЛЕЙ</vt:lpstr>
      <vt:lpstr>В чём заключается, на ваш взгляд, главный смысл обучения ребёнка в школе </vt:lpstr>
      <vt:lpstr>Деловая игра  «Проблемы развития личности»</vt:lpstr>
      <vt:lpstr>Самооценка участников игры</vt:lpstr>
      <vt:lpstr>Решение родительского собрания</vt:lpstr>
      <vt:lpstr>«Дерево успеха»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«Развитие личности младшего школьника»</dc:title>
  <dc:creator>Светлана</dc:creator>
  <cp:lastModifiedBy>Светлана</cp:lastModifiedBy>
  <cp:revision>20</cp:revision>
  <dcterms:created xsi:type="dcterms:W3CDTF">2008-10-14T07:16:34Z</dcterms:created>
  <dcterms:modified xsi:type="dcterms:W3CDTF">2008-10-31T09:42:33Z</dcterms:modified>
</cp:coreProperties>
</file>