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AFB97-4EE0-4D09-BF40-960B40472BBE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8828F-B6C9-4BB9-BBA4-43F2198FB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тёмное время суток оборудован </a:t>
            </a:r>
          </a:p>
          <a:p>
            <a:r>
              <a:rPr lang="ru-RU" dirty="0" smtClean="0"/>
              <a:t>впереди фонариком</a:t>
            </a:r>
          </a:p>
          <a:p>
            <a:r>
              <a:rPr lang="ru-RU" dirty="0" smtClean="0"/>
              <a:t>сзади </a:t>
            </a:r>
            <a:r>
              <a:rPr lang="ru-RU" dirty="0" err="1" smtClean="0"/>
              <a:t>световозвращателем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</a:t>
            </a:r>
            <a:r>
              <a:rPr lang="ru-RU" baseline="0" dirty="0" smtClean="0"/>
              <a:t> боковых сторон </a:t>
            </a:r>
            <a:r>
              <a:rPr lang="ru-RU" dirty="0" err="1" smtClean="0"/>
              <a:t>световозвращателем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828F-B6C9-4BB9-BBA4-43F2198FBAE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Ездить по тротуарам и пешеходным дорожкам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828F-B6C9-4BB9-BBA4-43F2198FBAE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нерегулируемом пересечении велосипедной дорожки с дорогой нужно уступить дорогу транспортному средству, движущемуся по пересекаемой дороге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828F-B6C9-4BB9-BBA4-43F2198FBAE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на водном транспорте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828F-B6C9-4BB9-BBA4-43F2198FBAE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отдых на воде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828F-B6C9-4BB9-BBA4-43F2198FBAE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828F-B6C9-4BB9-BBA4-43F2198FBAE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желательно прогуливаться по открытой палубе, когда она влажная или море штормит и необходимо знать расположение медпункта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828F-B6C9-4BB9-BBA4-43F2198FBAE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в шлюпке нет мест, попросите бросить вам трос, обвяжитесь им под мышками и плывите за шлюпкой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828F-B6C9-4BB9-BBA4-43F2198FBAE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Соблюдай правила поведения на воде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828F-B6C9-4BB9-BBA4-43F2198FBAE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052736"/>
            <a:ext cx="160710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УРОК № 7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772816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2492896"/>
            <a:ext cx="6401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0125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урока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Безопасное поведение на водоёмах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01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различных условиях.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3573016"/>
            <a:ext cx="81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75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урока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Систематизировать знания учащихся в области                                                                       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безопасного поведения на водоёмах в различных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жизненных ситуациях.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25" grpId="0"/>
      <p:bldP spid="10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Downloads\Нав 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60000"/>
                <a:lumOff val="40000"/>
                <a:alpha val="5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Мои документы\Downloads\Лё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056784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Мои документы\Downloads\Лёд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Мои документы\Downloads\Кру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3960440" cy="25202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260648"/>
            <a:ext cx="371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для пассажиров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Мои документы\Downloads\Круш 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573016"/>
            <a:ext cx="1711762" cy="28529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836712"/>
            <a:ext cx="4644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пассажир должен знать, где ему находиться в случае эвакуации людей и в какой шлюпке определено его место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060848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аварийной ситуации нельзя поддаваться панике и соблюдать порядок эвакуации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645024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пассажир должен уметь пользоваться спасательным жилетом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365104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знать путь по коридорам корабля на шлюпочную палубу при пожарной тревоге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157192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желательно прогуливаться по открытой палубе, когда она влажная или море штормит и необходимо знать расположение медпункта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Мои документы\Downloads\Круш 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-396552" y="-1926976"/>
            <a:ext cx="9938120" cy="878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>
                <a:alpha val="86000"/>
              </a:srgb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Downloads\Нав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744416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Мои документы\Downloads\Круш 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3935883" cy="2863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67944" y="1196752"/>
            <a:ext cx="5076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Увидев шлюпку, в которой есть свободные места, подплывите к ней, и вам помогут на неё подняться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221088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 шлюпке нет мест, попросите бросить вам трос, обвяжитесь им под мышками и плывите за шлюпкой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  <a:alpha val="5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76672"/>
            <a:ext cx="3542958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1277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§ 3.1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поведение на водоёмах в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различных условиях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(стр. 51 – 59)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7687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Учебник ОБЖ – 8 . Авторы А.Т. Смирнов, Б.О. Хренников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Мои документы\Downloads\Нав 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068960"/>
            <a:ext cx="3246115" cy="31443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3933056"/>
            <a:ext cx="8640960" cy="1872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5000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Соблюдай правила                                                 поведения на воде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2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3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Мои документы\Downloads\Прав 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060848"/>
            <a:ext cx="2448272" cy="20162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692696"/>
            <a:ext cx="54006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требования к техническому состоянию велосипеда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519024">
            <a:off x="265765" y="3086582"/>
            <a:ext cx="2800917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Исправные тормоза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895543">
            <a:off x="6170246" y="3047597"/>
            <a:ext cx="269029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Звуковой сигнал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653136"/>
            <a:ext cx="5256584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тёмное время суток оборудован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впереди фонариком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сзади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световозвращателем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боковых сторон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световозвращателем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uiExpand="1" build="allAtOnce" animBg="1"/>
      <p:bldP spid="6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User\Мои документы\Downloads\Прав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20888"/>
            <a:ext cx="2736304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23728" y="332656"/>
            <a:ext cx="489654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Водителям велосипеда запрещается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2420888"/>
            <a:ext cx="2448272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Двигаться при неисправности тормоза и руля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933056"/>
            <a:ext cx="284380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Ездить на велосипеде, не держась за руль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5229200"/>
            <a:ext cx="288032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Перевозить пассажиров, кроме ребёнка до 7 лет на дополнительном сиденье с подножками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5229200"/>
            <a:ext cx="2592288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Перевозить груз, выступающий за габариты велосипеда более чем на 0,5 м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29200"/>
            <a:ext cx="2736304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Двигаться по проезжей части улицы при наличии рядом велосипедной дорожки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1052736"/>
            <a:ext cx="6048672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Поворачивать налево или разворачиваться на дорогах с трамвайным движением и имеющих несколько полос для движения в данном направлении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420888"/>
            <a:ext cx="2664296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Обучаться езде на велосипеде на проезжей части дорог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3933056"/>
            <a:ext cx="273630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Ездить по тротуарам и пешеходным дорожкам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2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2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7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2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2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2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animBg="1"/>
      <p:bldP spid="5" grpId="0" uiExpand="1" build="allAtOnce" animBg="1"/>
      <p:bldP spid="6" grpId="0" animBg="1"/>
      <p:bldP spid="7" grpId="0" animBg="1"/>
      <p:bldP spid="8" grpId="0" animBg="1"/>
      <p:bldP spid="9" grpId="0" uiExpand="1" build="allAtOnce" animBg="1"/>
      <p:bldP spid="10" grpId="0" animBg="1"/>
      <p:bldP spid="11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0529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ОБЯЗАННОСТИ ВЕЛОСИПЕДИСТА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Мои документы\Downloads\Прав 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1"/>
            <a:ext cx="2016224" cy="13681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Documents and Settings\User\Мои документы\Downloads\Прав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988840"/>
            <a:ext cx="2208245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User\Мои документы\Downloads\Прав 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3024335" cy="153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Documents and Settings\User\Мои документы\Downloads\Прав 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869160"/>
            <a:ext cx="2107871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339752" y="1052736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дороге необходимо держаться крайней правой полосы, на расстоянии не более 1 м от тротуара или обочины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373216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Выполнять левый поворот или разворачиваться можно лишь на дорогах с одной полосой для движения в данном направлении и не имеющих трамвайного движения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3717032"/>
            <a:ext cx="5328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намерении повернуть или остановиться необходимо заранее предупредить об этом остальных участников движения с помощью сигналов, подаваемых рукой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42088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нерегулируемом пересечении велосипедной дорожки с дорогой нужно уступить дорогу транспортному средству, движущемуся по пересекаемой дороге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4499992" y="4365104"/>
            <a:ext cx="4464496" cy="20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1520" y="4365104"/>
            <a:ext cx="4392488" cy="20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72000" y="692696"/>
            <a:ext cx="4320480" cy="20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1520" y="620688"/>
            <a:ext cx="4464496" cy="20882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 flipH="1" flipV="1">
            <a:off x="1187624" y="3068960"/>
            <a:ext cx="6696744" cy="890387"/>
          </a:xfrm>
          <a:prstGeom prst="flowChartConnec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88640"/>
            <a:ext cx="234961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СТАТИСТИКА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284984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водоёмах России в год погибает 14 – 16 тыс. человек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4137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Более 54% всех несчастных случаев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124744"/>
            <a:ext cx="3271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25% несчастных случаев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797152"/>
            <a:ext cx="3271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13% несчастных случаев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4797152"/>
            <a:ext cx="3523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Остальные несчастные случаи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412776"/>
            <a:ext cx="3687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купание в нетрезвом состоянии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700808"/>
            <a:ext cx="4116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купание в необорудованных местах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988840"/>
            <a:ext cx="210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неумение</a:t>
            </a: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плавать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1484784"/>
            <a:ext cx="3008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время водного туризма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1844824"/>
            <a:ext cx="2645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катании на лодках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5157192"/>
            <a:ext cx="2001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 паводков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5517232"/>
            <a:ext cx="2304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 наводнений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5157192"/>
            <a:ext cx="3412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водоёмах в зимний период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4048" y="5517232"/>
            <a:ext cx="2584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водном транспорте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500"/>
                            </p:stCondLst>
                            <p:childTnLst>
                              <p:par>
                                <p:cTn id="7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0"/>
                            </p:stCondLst>
                            <p:childTnLst>
                              <p:par>
                                <p:cTn id="7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500"/>
                            </p:stCondLst>
                            <p:childTnLst>
                              <p:par>
                                <p:cTn id="7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500"/>
                            </p:stCondLst>
                            <p:childTnLst>
                              <p:par>
                                <p:cTn id="8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500"/>
                            </p:stCondLst>
                            <p:childTnLst>
                              <p:par>
                                <p:cTn id="8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500"/>
                            </p:stCondLst>
                            <p:childTnLst>
                              <p:par>
                                <p:cTn id="9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5" grpId="0" animBg="1"/>
      <p:bldP spid="12" grpId="0" animBg="1"/>
      <p:bldP spid="5" grpId="0" animBg="1"/>
      <p:bldP spid="2" grpId="0" uiExpand="1" build="allAtOnce" animBg="1"/>
      <p:bldP spid="3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1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Мои документы\Downloads\Нав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48680"/>
            <a:ext cx="2780191" cy="2088232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Downloads\Нав 13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2880320" cy="2088232"/>
          </a:xfrm>
          <a:prstGeom prst="rect">
            <a:avLst/>
          </a:prstGeom>
          <a:noFill/>
        </p:spPr>
      </p:pic>
      <p:sp>
        <p:nvSpPr>
          <p:cNvPr id="7" name="Ромб 6"/>
          <p:cNvSpPr/>
          <p:nvPr/>
        </p:nvSpPr>
        <p:spPr>
          <a:xfrm>
            <a:off x="1763688" y="2780928"/>
            <a:ext cx="5832648" cy="1224136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3140968"/>
            <a:ext cx="4512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Наиболее характерные ситуации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C:\Documents and Settings\User\Мои документы\Downloads\Круш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149080"/>
            <a:ext cx="2880320" cy="2113781"/>
          </a:xfrm>
          <a:prstGeom prst="rect">
            <a:avLst/>
          </a:prstGeom>
          <a:noFill/>
        </p:spPr>
      </p:pic>
      <p:pic>
        <p:nvPicPr>
          <p:cNvPr id="1029" name="Picture 5" descr="C:\Documents and Settings\User\Мои документы\Downloads\Нав 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149080"/>
            <a:ext cx="2746995" cy="21255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0726490">
            <a:off x="1716629" y="1855574"/>
            <a:ext cx="170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наводнения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838573">
            <a:off x="5741484" y="1935214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движение по льду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784426">
            <a:off x="1354665" y="4325835"/>
            <a:ext cx="225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аварии на судах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863689">
            <a:off x="5678102" y="4286505"/>
            <a:ext cx="2020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отдых на воде</a:t>
            </a: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2267744" y="2708920"/>
            <a:ext cx="360040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flipV="1">
            <a:off x="2267744" y="3645024"/>
            <a:ext cx="360040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6660232" y="2708920"/>
            <a:ext cx="360040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flipV="1">
            <a:off x="6660232" y="3645024"/>
            <a:ext cx="360040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>
                <a:alpha val="50000"/>
              </a:srgb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Downloads\Нав 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12776"/>
            <a:ext cx="3550392" cy="30243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332656"/>
            <a:ext cx="3528392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к наводнению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01317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ваш район часто страдает от наводнений, изучите и запомните границы возможного затопления, а также возвышенные, редко затапливаемые места, рядом с вашим домом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800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Запомните места хранения лодок, плотов и строительных материалов для их изготовления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484784"/>
            <a:ext cx="2736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Заранее составьте перечень документов, имущества и медикаментов, вывозимых при эвакуации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50000"/>
                <a:alpha val="5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Downloads\Нав 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Downloads\Нав 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809</TotalTime>
  <Words>588</Words>
  <Application>Microsoft Office PowerPoint</Application>
  <PresentationFormat>Экран (4:3)</PresentationFormat>
  <Paragraphs>85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FuckYouBill</cp:lastModifiedBy>
  <cp:revision>91</cp:revision>
  <dcterms:modified xsi:type="dcterms:W3CDTF">2010-11-12T14:22:16Z</dcterms:modified>
</cp:coreProperties>
</file>