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95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8CCCCC-E4FF-49FF-BA7A-CF9EF0504B5A}" type="doc">
      <dgm:prSet loTypeId="urn:microsoft.com/office/officeart/2005/8/layout/cycle2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242CF6A-822E-44E9-8F4C-9B2ECD24BE05}">
      <dgm:prSet phldrT="[Текст]"/>
      <dgm:spPr/>
      <dgm:t>
        <a:bodyPr/>
        <a:lstStyle/>
        <a:p>
          <a:r>
            <a:rPr lang="ru-RU" b="1" dirty="0" smtClean="0"/>
            <a:t>язык</a:t>
          </a:r>
          <a:endParaRPr lang="ru-RU" b="1" dirty="0"/>
        </a:p>
      </dgm:t>
    </dgm:pt>
    <dgm:pt modelId="{34BAD4C7-DA0A-4652-9345-ED8B29FA42F4}" type="parTrans" cxnId="{8A2560B8-6E2C-4DAB-98AC-9FBF9B681A9A}">
      <dgm:prSet/>
      <dgm:spPr/>
      <dgm:t>
        <a:bodyPr/>
        <a:lstStyle/>
        <a:p>
          <a:endParaRPr lang="ru-RU"/>
        </a:p>
      </dgm:t>
    </dgm:pt>
    <dgm:pt modelId="{B198C059-01B2-48F7-AA85-0CC8E8C58C83}" type="sibTrans" cxnId="{8A2560B8-6E2C-4DAB-98AC-9FBF9B681A9A}">
      <dgm:prSet/>
      <dgm:spPr/>
      <dgm:t>
        <a:bodyPr/>
        <a:lstStyle/>
        <a:p>
          <a:endParaRPr lang="ru-RU"/>
        </a:p>
      </dgm:t>
    </dgm:pt>
    <dgm:pt modelId="{AD7048CF-7704-43D2-BE56-9715C293CB1C}">
      <dgm:prSet phldrT="[Текст]"/>
      <dgm:spPr/>
      <dgm:t>
        <a:bodyPr/>
        <a:lstStyle/>
        <a:p>
          <a:r>
            <a:rPr lang="ru-RU" b="1" dirty="0" smtClean="0"/>
            <a:t>обычаи</a:t>
          </a:r>
          <a:endParaRPr lang="ru-RU" b="1" dirty="0"/>
        </a:p>
      </dgm:t>
    </dgm:pt>
    <dgm:pt modelId="{7958A58C-D76F-48E6-B09F-ACD9BCF70FB4}" type="parTrans" cxnId="{2902BF34-6A7C-457A-995E-6203A8F609EF}">
      <dgm:prSet/>
      <dgm:spPr/>
      <dgm:t>
        <a:bodyPr/>
        <a:lstStyle/>
        <a:p>
          <a:endParaRPr lang="ru-RU"/>
        </a:p>
      </dgm:t>
    </dgm:pt>
    <dgm:pt modelId="{CBD4049E-1904-4C50-97AD-68932990540D}" type="sibTrans" cxnId="{2902BF34-6A7C-457A-995E-6203A8F609EF}">
      <dgm:prSet/>
      <dgm:spPr/>
      <dgm:t>
        <a:bodyPr/>
        <a:lstStyle/>
        <a:p>
          <a:endParaRPr lang="ru-RU"/>
        </a:p>
      </dgm:t>
    </dgm:pt>
    <dgm:pt modelId="{0E25968B-2EDB-4F04-B237-909BE17FF17F}">
      <dgm:prSet phldrT="[Текст]"/>
      <dgm:spPr/>
      <dgm:t>
        <a:bodyPr/>
        <a:lstStyle/>
        <a:p>
          <a:r>
            <a:rPr lang="ru-RU" b="1" dirty="0" smtClean="0"/>
            <a:t>право</a:t>
          </a:r>
          <a:endParaRPr lang="ru-RU" b="1" dirty="0"/>
        </a:p>
      </dgm:t>
    </dgm:pt>
    <dgm:pt modelId="{5898489B-880E-4743-8167-AC7893F27893}" type="parTrans" cxnId="{06D05CB8-F38D-4F7D-BF11-8B2D8DA07A19}">
      <dgm:prSet/>
      <dgm:spPr/>
      <dgm:t>
        <a:bodyPr/>
        <a:lstStyle/>
        <a:p>
          <a:endParaRPr lang="ru-RU"/>
        </a:p>
      </dgm:t>
    </dgm:pt>
    <dgm:pt modelId="{B5444483-2C76-4F66-A9B4-CAE45267D91C}" type="sibTrans" cxnId="{06D05CB8-F38D-4F7D-BF11-8B2D8DA07A19}">
      <dgm:prSet/>
      <dgm:spPr/>
      <dgm:t>
        <a:bodyPr/>
        <a:lstStyle/>
        <a:p>
          <a:endParaRPr lang="ru-RU"/>
        </a:p>
      </dgm:t>
    </dgm:pt>
    <dgm:pt modelId="{91B40E53-24B9-40DA-B5D1-2333D8D82FC4}">
      <dgm:prSet phldrT="[Текст]"/>
      <dgm:spPr/>
      <dgm:t>
        <a:bodyPr/>
        <a:lstStyle/>
        <a:p>
          <a:r>
            <a:rPr lang="ru-RU" b="1" dirty="0" smtClean="0"/>
            <a:t>мораль</a:t>
          </a:r>
          <a:endParaRPr lang="ru-RU" b="1" dirty="0"/>
        </a:p>
      </dgm:t>
    </dgm:pt>
    <dgm:pt modelId="{26DF3B81-5360-46D9-97B2-13CC2CAE78A6}" type="parTrans" cxnId="{3E5515DA-CCC4-4C98-B0A2-DDD0925D63C8}">
      <dgm:prSet/>
      <dgm:spPr/>
      <dgm:t>
        <a:bodyPr/>
        <a:lstStyle/>
        <a:p>
          <a:endParaRPr lang="ru-RU"/>
        </a:p>
      </dgm:t>
    </dgm:pt>
    <dgm:pt modelId="{B51939FC-0B61-4009-AFC4-2D0B48CA7A9F}" type="sibTrans" cxnId="{3E5515DA-CCC4-4C98-B0A2-DDD0925D63C8}">
      <dgm:prSet/>
      <dgm:spPr/>
      <dgm:t>
        <a:bodyPr/>
        <a:lstStyle/>
        <a:p>
          <a:endParaRPr lang="ru-RU"/>
        </a:p>
      </dgm:t>
    </dgm:pt>
    <dgm:pt modelId="{3A187324-5E8A-4185-8CEE-1937BA75DC45}">
      <dgm:prSet phldrT="[Текст]"/>
      <dgm:spPr/>
      <dgm:t>
        <a:bodyPr/>
        <a:lstStyle/>
        <a:p>
          <a:r>
            <a:rPr lang="ru-RU" b="1" dirty="0" smtClean="0"/>
            <a:t>знания</a:t>
          </a:r>
          <a:endParaRPr lang="ru-RU" b="1" dirty="0"/>
        </a:p>
      </dgm:t>
    </dgm:pt>
    <dgm:pt modelId="{97D4FC3B-F852-4A8D-889F-2940BE575FD2}" type="parTrans" cxnId="{F039B28D-C4FE-49EA-87FA-BB1C030607EE}">
      <dgm:prSet/>
      <dgm:spPr/>
      <dgm:t>
        <a:bodyPr/>
        <a:lstStyle/>
        <a:p>
          <a:endParaRPr lang="ru-RU"/>
        </a:p>
      </dgm:t>
    </dgm:pt>
    <dgm:pt modelId="{B6B78812-9918-4D5F-A1CE-16B6EC23F53C}" type="sibTrans" cxnId="{F039B28D-C4FE-49EA-87FA-BB1C030607EE}">
      <dgm:prSet/>
      <dgm:spPr/>
      <dgm:t>
        <a:bodyPr/>
        <a:lstStyle/>
        <a:p>
          <a:endParaRPr lang="ru-RU"/>
        </a:p>
      </dgm:t>
    </dgm:pt>
    <dgm:pt modelId="{FC13D23A-813C-43F8-AE59-4E6F440BDC7B}" type="pres">
      <dgm:prSet presAssocID="{678CCCCC-E4FF-49FF-BA7A-CF9EF0504B5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57BC2B-6014-4E75-90DE-550EFFEAB543}" type="pres">
      <dgm:prSet presAssocID="{7242CF6A-822E-44E9-8F4C-9B2ECD24BE05}" presName="node" presStyleLbl="node1" presStyleIdx="0" presStyleCnt="5" custRadScaleRad="100186" custRadScaleInc="-8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17D1BB-14C3-42B4-92B3-3CD3C542C99E}" type="pres">
      <dgm:prSet presAssocID="{B198C059-01B2-48F7-AA85-0CC8E8C58C83}" presName="sibTrans" presStyleLbl="sibTrans2D1" presStyleIdx="0" presStyleCnt="5" custAng="13337824" custLinFactX="-63208" custLinFactNeighborX="-100000" custLinFactNeighborY="72869"/>
      <dgm:spPr/>
      <dgm:t>
        <a:bodyPr/>
        <a:lstStyle/>
        <a:p>
          <a:endParaRPr lang="ru-RU"/>
        </a:p>
      </dgm:t>
    </dgm:pt>
    <dgm:pt modelId="{B3E9D4B9-9411-4ADA-A4AD-C679AA501E79}" type="pres">
      <dgm:prSet presAssocID="{B198C059-01B2-48F7-AA85-0CC8E8C58C83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3DB2BF52-EF88-4BD2-87BF-FF4205B88748}" type="pres">
      <dgm:prSet presAssocID="{AD7048CF-7704-43D2-BE56-9715C293CB1C}" presName="node" presStyleLbl="node1" presStyleIdx="1" presStyleCnt="5" custRadScaleRad="117038" custRadScaleInc="-2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6BDFE9-8796-48F6-8A02-82D5414275BC}" type="pres">
      <dgm:prSet presAssocID="{CBD4049E-1904-4C50-97AD-68932990540D}" presName="sibTrans" presStyleLbl="sibTrans2D1" presStyleIdx="1" presStyleCnt="5" custAng="14710263" custLinFactX="-72845" custLinFactY="-39179" custLinFactNeighborX="-100000" custLinFactNeighborY="-100000"/>
      <dgm:spPr/>
      <dgm:t>
        <a:bodyPr/>
        <a:lstStyle/>
        <a:p>
          <a:endParaRPr lang="ru-RU"/>
        </a:p>
      </dgm:t>
    </dgm:pt>
    <dgm:pt modelId="{32FEA9D5-DE8F-4C7E-AB24-BC89B7C911C0}" type="pres">
      <dgm:prSet presAssocID="{CBD4049E-1904-4C50-97AD-68932990540D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90ECC8E2-2CE2-4188-88D8-9E002D46340F}" type="pres">
      <dgm:prSet presAssocID="{0E25968B-2EDB-4F04-B237-909BE17FF17F}" presName="node" presStyleLbl="node1" presStyleIdx="2" presStyleCnt="5" custRadScaleRad="128591" custRadScaleInc="-416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170B6E-294E-49C8-95DD-41F4509E6402}" type="pres">
      <dgm:prSet presAssocID="{B5444483-2C76-4F66-A9B4-CAE45267D91C}" presName="sibTrans" presStyleLbl="sibTrans2D1" presStyleIdx="2" presStyleCnt="5" custAng="13579551" custScaleX="48585" custLinFactY="-50021" custLinFactNeighborX="60047" custLinFactNeighborY="-100000"/>
      <dgm:spPr/>
      <dgm:t>
        <a:bodyPr/>
        <a:lstStyle/>
        <a:p>
          <a:endParaRPr lang="ru-RU"/>
        </a:p>
      </dgm:t>
    </dgm:pt>
    <dgm:pt modelId="{81E4ACDA-3D5C-4447-8CE9-CBBD85D9B7D4}" type="pres">
      <dgm:prSet presAssocID="{B5444483-2C76-4F66-A9B4-CAE45267D91C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12DC60A5-88EA-4967-9458-7C5AEB81F455}" type="pres">
      <dgm:prSet presAssocID="{91B40E53-24B9-40DA-B5D1-2333D8D82FC4}" presName="node" presStyleLbl="node1" presStyleIdx="3" presStyleCnt="5" custRadScaleRad="107166" custRadScaleInc="13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A0C4F4-8BA7-4B28-B87D-1B5DD3BEBD31}" type="pres">
      <dgm:prSet presAssocID="{B51939FC-0B61-4009-AFC4-2D0B48CA7A9F}" presName="sibTrans" presStyleLbl="sibTrans2D1" presStyleIdx="3" presStyleCnt="5" custAng="13539594" custLinFactX="100000" custLinFactNeighborX="134215" custLinFactNeighborY="68304"/>
      <dgm:spPr/>
      <dgm:t>
        <a:bodyPr/>
        <a:lstStyle/>
        <a:p>
          <a:endParaRPr lang="ru-RU"/>
        </a:p>
      </dgm:t>
    </dgm:pt>
    <dgm:pt modelId="{E3145FC6-04AC-4B76-B12D-4739BAC75DCB}" type="pres">
      <dgm:prSet presAssocID="{B51939FC-0B61-4009-AFC4-2D0B48CA7A9F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7B7ACBFB-3385-41F5-AB75-70E6EBDBB675}" type="pres">
      <dgm:prSet presAssocID="{3A187324-5E8A-4185-8CEE-1937BA75DC45}" presName="node" presStyleLbl="node1" presStyleIdx="4" presStyleCnt="5" custRadScaleRad="110251" custRadScaleInc="-2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69975-5DE8-457F-8636-D91BA6793696}" type="pres">
      <dgm:prSet presAssocID="{B6B78812-9918-4D5F-A1CE-16B6EC23F53C}" presName="sibTrans" presStyleLbl="sibTrans2D1" presStyleIdx="4" presStyleCnt="5" custAng="14570617" custLinFactY="75196" custLinFactNeighborX="621" custLinFactNeighborY="100000"/>
      <dgm:spPr/>
      <dgm:t>
        <a:bodyPr/>
        <a:lstStyle/>
        <a:p>
          <a:endParaRPr lang="ru-RU"/>
        </a:p>
      </dgm:t>
    </dgm:pt>
    <dgm:pt modelId="{6BF6CF89-E465-432A-8233-FD3FEC7DDCC5}" type="pres">
      <dgm:prSet presAssocID="{B6B78812-9918-4D5F-A1CE-16B6EC23F53C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8A2560B8-6E2C-4DAB-98AC-9FBF9B681A9A}" srcId="{678CCCCC-E4FF-49FF-BA7A-CF9EF0504B5A}" destId="{7242CF6A-822E-44E9-8F4C-9B2ECD24BE05}" srcOrd="0" destOrd="0" parTransId="{34BAD4C7-DA0A-4652-9345-ED8B29FA42F4}" sibTransId="{B198C059-01B2-48F7-AA85-0CC8E8C58C83}"/>
    <dgm:cxn modelId="{49918A31-2ABB-4EC3-BBEA-A026B82B6F14}" type="presOf" srcId="{91B40E53-24B9-40DA-B5D1-2333D8D82FC4}" destId="{12DC60A5-88EA-4967-9458-7C5AEB81F455}" srcOrd="0" destOrd="0" presId="urn:microsoft.com/office/officeart/2005/8/layout/cycle2"/>
    <dgm:cxn modelId="{DB0BFB67-675F-466E-84DF-F2CC9BAA6BD5}" type="presOf" srcId="{B198C059-01B2-48F7-AA85-0CC8E8C58C83}" destId="{B3E9D4B9-9411-4ADA-A4AD-C679AA501E79}" srcOrd="1" destOrd="0" presId="urn:microsoft.com/office/officeart/2005/8/layout/cycle2"/>
    <dgm:cxn modelId="{9B0B69A9-21C0-4693-80CD-147D1145B3D0}" type="presOf" srcId="{B51939FC-0B61-4009-AFC4-2D0B48CA7A9F}" destId="{41A0C4F4-8BA7-4B28-B87D-1B5DD3BEBD31}" srcOrd="0" destOrd="0" presId="urn:microsoft.com/office/officeart/2005/8/layout/cycle2"/>
    <dgm:cxn modelId="{000CA8F1-CCEC-4BE3-88D8-9F05B3203ED4}" type="presOf" srcId="{678CCCCC-E4FF-49FF-BA7A-CF9EF0504B5A}" destId="{FC13D23A-813C-43F8-AE59-4E6F440BDC7B}" srcOrd="0" destOrd="0" presId="urn:microsoft.com/office/officeart/2005/8/layout/cycle2"/>
    <dgm:cxn modelId="{3318B59B-078C-49AA-A369-6D5B3C80A726}" type="presOf" srcId="{CBD4049E-1904-4C50-97AD-68932990540D}" destId="{556BDFE9-8796-48F6-8A02-82D5414275BC}" srcOrd="0" destOrd="0" presId="urn:microsoft.com/office/officeart/2005/8/layout/cycle2"/>
    <dgm:cxn modelId="{72B05D00-3373-4321-9FAD-F10D87800373}" type="presOf" srcId="{B6B78812-9918-4D5F-A1CE-16B6EC23F53C}" destId="{6BF6CF89-E465-432A-8233-FD3FEC7DDCC5}" srcOrd="1" destOrd="0" presId="urn:microsoft.com/office/officeart/2005/8/layout/cycle2"/>
    <dgm:cxn modelId="{C72B76FE-FB47-4D2A-8474-4E727EFDB27D}" type="presOf" srcId="{B5444483-2C76-4F66-A9B4-CAE45267D91C}" destId="{81E4ACDA-3D5C-4447-8CE9-CBBD85D9B7D4}" srcOrd="1" destOrd="0" presId="urn:microsoft.com/office/officeart/2005/8/layout/cycle2"/>
    <dgm:cxn modelId="{F039B28D-C4FE-49EA-87FA-BB1C030607EE}" srcId="{678CCCCC-E4FF-49FF-BA7A-CF9EF0504B5A}" destId="{3A187324-5E8A-4185-8CEE-1937BA75DC45}" srcOrd="4" destOrd="0" parTransId="{97D4FC3B-F852-4A8D-889F-2940BE575FD2}" sibTransId="{B6B78812-9918-4D5F-A1CE-16B6EC23F53C}"/>
    <dgm:cxn modelId="{FD26DA7A-2ACB-4EAB-AD64-A992E4FBCFDE}" type="presOf" srcId="{AD7048CF-7704-43D2-BE56-9715C293CB1C}" destId="{3DB2BF52-EF88-4BD2-87BF-FF4205B88748}" srcOrd="0" destOrd="0" presId="urn:microsoft.com/office/officeart/2005/8/layout/cycle2"/>
    <dgm:cxn modelId="{4F7D6986-176C-4F84-9D82-AFF2E99A471E}" type="presOf" srcId="{B198C059-01B2-48F7-AA85-0CC8E8C58C83}" destId="{B817D1BB-14C3-42B4-92B3-3CD3C542C99E}" srcOrd="0" destOrd="0" presId="urn:microsoft.com/office/officeart/2005/8/layout/cycle2"/>
    <dgm:cxn modelId="{06D05CB8-F38D-4F7D-BF11-8B2D8DA07A19}" srcId="{678CCCCC-E4FF-49FF-BA7A-CF9EF0504B5A}" destId="{0E25968B-2EDB-4F04-B237-909BE17FF17F}" srcOrd="2" destOrd="0" parTransId="{5898489B-880E-4743-8167-AC7893F27893}" sibTransId="{B5444483-2C76-4F66-A9B4-CAE45267D91C}"/>
    <dgm:cxn modelId="{35DF0120-BC4D-43ED-9A30-BE9AF5333ADD}" type="presOf" srcId="{B5444483-2C76-4F66-A9B4-CAE45267D91C}" destId="{1D170B6E-294E-49C8-95DD-41F4509E6402}" srcOrd="0" destOrd="0" presId="urn:microsoft.com/office/officeart/2005/8/layout/cycle2"/>
    <dgm:cxn modelId="{B15F1290-5B96-48B6-BB6D-6B99F72DC8D1}" type="presOf" srcId="{0E25968B-2EDB-4F04-B237-909BE17FF17F}" destId="{90ECC8E2-2CE2-4188-88D8-9E002D46340F}" srcOrd="0" destOrd="0" presId="urn:microsoft.com/office/officeart/2005/8/layout/cycle2"/>
    <dgm:cxn modelId="{2902BF34-6A7C-457A-995E-6203A8F609EF}" srcId="{678CCCCC-E4FF-49FF-BA7A-CF9EF0504B5A}" destId="{AD7048CF-7704-43D2-BE56-9715C293CB1C}" srcOrd="1" destOrd="0" parTransId="{7958A58C-D76F-48E6-B09F-ACD9BCF70FB4}" sibTransId="{CBD4049E-1904-4C50-97AD-68932990540D}"/>
    <dgm:cxn modelId="{3916DE45-C989-4BBA-87BB-36D76236D188}" type="presOf" srcId="{7242CF6A-822E-44E9-8F4C-9B2ECD24BE05}" destId="{0457BC2B-6014-4E75-90DE-550EFFEAB543}" srcOrd="0" destOrd="0" presId="urn:microsoft.com/office/officeart/2005/8/layout/cycle2"/>
    <dgm:cxn modelId="{5156FA14-4731-4048-9507-379D30E21626}" type="presOf" srcId="{B51939FC-0B61-4009-AFC4-2D0B48CA7A9F}" destId="{E3145FC6-04AC-4B76-B12D-4739BAC75DCB}" srcOrd="1" destOrd="0" presId="urn:microsoft.com/office/officeart/2005/8/layout/cycle2"/>
    <dgm:cxn modelId="{83F92377-8DAB-479E-860A-9AE620D77BC0}" type="presOf" srcId="{CBD4049E-1904-4C50-97AD-68932990540D}" destId="{32FEA9D5-DE8F-4C7E-AB24-BC89B7C911C0}" srcOrd="1" destOrd="0" presId="urn:microsoft.com/office/officeart/2005/8/layout/cycle2"/>
    <dgm:cxn modelId="{3E5515DA-CCC4-4C98-B0A2-DDD0925D63C8}" srcId="{678CCCCC-E4FF-49FF-BA7A-CF9EF0504B5A}" destId="{91B40E53-24B9-40DA-B5D1-2333D8D82FC4}" srcOrd="3" destOrd="0" parTransId="{26DF3B81-5360-46D9-97B2-13CC2CAE78A6}" sibTransId="{B51939FC-0B61-4009-AFC4-2D0B48CA7A9F}"/>
    <dgm:cxn modelId="{B466E76B-DF0D-4DD9-BB87-DBEA6847440E}" type="presOf" srcId="{3A187324-5E8A-4185-8CEE-1937BA75DC45}" destId="{7B7ACBFB-3385-41F5-AB75-70E6EBDBB675}" srcOrd="0" destOrd="0" presId="urn:microsoft.com/office/officeart/2005/8/layout/cycle2"/>
    <dgm:cxn modelId="{D9B85668-D777-4A7C-A830-F45C1E820A68}" type="presOf" srcId="{B6B78812-9918-4D5F-A1CE-16B6EC23F53C}" destId="{DEB69975-5DE8-457F-8636-D91BA6793696}" srcOrd="0" destOrd="0" presId="urn:microsoft.com/office/officeart/2005/8/layout/cycle2"/>
    <dgm:cxn modelId="{9D5020B8-1D9C-41CC-9B5E-7819BC858D80}" type="presParOf" srcId="{FC13D23A-813C-43F8-AE59-4E6F440BDC7B}" destId="{0457BC2B-6014-4E75-90DE-550EFFEAB543}" srcOrd="0" destOrd="0" presId="urn:microsoft.com/office/officeart/2005/8/layout/cycle2"/>
    <dgm:cxn modelId="{44C64DC4-3F05-45A4-9025-EEC961A51B20}" type="presParOf" srcId="{FC13D23A-813C-43F8-AE59-4E6F440BDC7B}" destId="{B817D1BB-14C3-42B4-92B3-3CD3C542C99E}" srcOrd="1" destOrd="0" presId="urn:microsoft.com/office/officeart/2005/8/layout/cycle2"/>
    <dgm:cxn modelId="{DACAF192-C432-46C8-ADE7-8A9AECA75795}" type="presParOf" srcId="{B817D1BB-14C3-42B4-92B3-3CD3C542C99E}" destId="{B3E9D4B9-9411-4ADA-A4AD-C679AA501E79}" srcOrd="0" destOrd="0" presId="urn:microsoft.com/office/officeart/2005/8/layout/cycle2"/>
    <dgm:cxn modelId="{4F8EB465-DBC7-4DEF-8AE2-D1382786D247}" type="presParOf" srcId="{FC13D23A-813C-43F8-AE59-4E6F440BDC7B}" destId="{3DB2BF52-EF88-4BD2-87BF-FF4205B88748}" srcOrd="2" destOrd="0" presId="urn:microsoft.com/office/officeart/2005/8/layout/cycle2"/>
    <dgm:cxn modelId="{A8EA5140-939A-4247-B76C-13AF2A85CEC9}" type="presParOf" srcId="{FC13D23A-813C-43F8-AE59-4E6F440BDC7B}" destId="{556BDFE9-8796-48F6-8A02-82D5414275BC}" srcOrd="3" destOrd="0" presId="urn:microsoft.com/office/officeart/2005/8/layout/cycle2"/>
    <dgm:cxn modelId="{4CB99A06-EB23-41AF-86D4-64EADBB0D485}" type="presParOf" srcId="{556BDFE9-8796-48F6-8A02-82D5414275BC}" destId="{32FEA9D5-DE8F-4C7E-AB24-BC89B7C911C0}" srcOrd="0" destOrd="0" presId="urn:microsoft.com/office/officeart/2005/8/layout/cycle2"/>
    <dgm:cxn modelId="{B27DB20F-667D-420E-87AA-94BC4170B51C}" type="presParOf" srcId="{FC13D23A-813C-43F8-AE59-4E6F440BDC7B}" destId="{90ECC8E2-2CE2-4188-88D8-9E002D46340F}" srcOrd="4" destOrd="0" presId="urn:microsoft.com/office/officeart/2005/8/layout/cycle2"/>
    <dgm:cxn modelId="{72149595-531D-49E9-A942-429E260AB004}" type="presParOf" srcId="{FC13D23A-813C-43F8-AE59-4E6F440BDC7B}" destId="{1D170B6E-294E-49C8-95DD-41F4509E6402}" srcOrd="5" destOrd="0" presId="urn:microsoft.com/office/officeart/2005/8/layout/cycle2"/>
    <dgm:cxn modelId="{D35ED777-DB0F-4722-BF59-F51CBDD50517}" type="presParOf" srcId="{1D170B6E-294E-49C8-95DD-41F4509E6402}" destId="{81E4ACDA-3D5C-4447-8CE9-CBBD85D9B7D4}" srcOrd="0" destOrd="0" presId="urn:microsoft.com/office/officeart/2005/8/layout/cycle2"/>
    <dgm:cxn modelId="{FF0A77FB-2491-496D-9071-79ABB743E2B5}" type="presParOf" srcId="{FC13D23A-813C-43F8-AE59-4E6F440BDC7B}" destId="{12DC60A5-88EA-4967-9458-7C5AEB81F455}" srcOrd="6" destOrd="0" presId="urn:microsoft.com/office/officeart/2005/8/layout/cycle2"/>
    <dgm:cxn modelId="{C94AE99D-8CA6-467C-953E-CFEEDC15ECA6}" type="presParOf" srcId="{FC13D23A-813C-43F8-AE59-4E6F440BDC7B}" destId="{41A0C4F4-8BA7-4B28-B87D-1B5DD3BEBD31}" srcOrd="7" destOrd="0" presId="urn:microsoft.com/office/officeart/2005/8/layout/cycle2"/>
    <dgm:cxn modelId="{47696970-0242-4EEE-BC72-CC1B585B77C9}" type="presParOf" srcId="{41A0C4F4-8BA7-4B28-B87D-1B5DD3BEBD31}" destId="{E3145FC6-04AC-4B76-B12D-4739BAC75DCB}" srcOrd="0" destOrd="0" presId="urn:microsoft.com/office/officeart/2005/8/layout/cycle2"/>
    <dgm:cxn modelId="{1D4A0FF2-66A1-45F2-8DFA-23E10CC7F313}" type="presParOf" srcId="{FC13D23A-813C-43F8-AE59-4E6F440BDC7B}" destId="{7B7ACBFB-3385-41F5-AB75-70E6EBDBB675}" srcOrd="8" destOrd="0" presId="urn:microsoft.com/office/officeart/2005/8/layout/cycle2"/>
    <dgm:cxn modelId="{3B9E946B-3B59-41C2-A697-6B1219717CB6}" type="presParOf" srcId="{FC13D23A-813C-43F8-AE59-4E6F440BDC7B}" destId="{DEB69975-5DE8-457F-8636-D91BA6793696}" srcOrd="9" destOrd="0" presId="urn:microsoft.com/office/officeart/2005/8/layout/cycle2"/>
    <dgm:cxn modelId="{B27646DF-9CEF-4BC5-8426-6FF7DD14596C}" type="presParOf" srcId="{DEB69975-5DE8-457F-8636-D91BA6793696}" destId="{6BF6CF89-E465-432A-8233-FD3FEC7DDCC5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AB1B9-3654-4F80-A158-123C8A9F3357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6A151-D342-409B-BE5C-BEFF7F355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81EF0-F16E-41A4-81FB-D69EA590DC89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EC129-8313-48A8-BAAD-F155AB800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EC129-8313-48A8-BAAD-F155AB800FE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761D595-6151-425B-895F-A8366BA587BF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584C4AC-60C1-458F-A948-B9194F1AAF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D595-6151-425B-895F-A8366BA587BF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C4AC-60C1-458F-A948-B9194F1AAF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D595-6151-425B-895F-A8366BA587BF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C4AC-60C1-458F-A948-B9194F1AAF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761D595-6151-425B-895F-A8366BA587BF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84C4AC-60C1-458F-A948-B9194F1AAF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761D595-6151-425B-895F-A8366BA587BF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584C4AC-60C1-458F-A948-B9194F1AAF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D595-6151-425B-895F-A8366BA587BF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C4AC-60C1-458F-A948-B9194F1AAF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D595-6151-425B-895F-A8366BA587BF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C4AC-60C1-458F-A948-B9194F1AAF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61D595-6151-425B-895F-A8366BA587BF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84C4AC-60C1-458F-A948-B9194F1AAF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D595-6151-425B-895F-A8366BA587BF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C4AC-60C1-458F-A948-B9194F1AAF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761D595-6151-425B-895F-A8366BA587BF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84C4AC-60C1-458F-A948-B9194F1AAF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61D595-6151-425B-895F-A8366BA587BF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84C4AC-60C1-458F-A948-B9194F1AAF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761D595-6151-425B-895F-A8366BA587BF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584C4AC-60C1-458F-A948-B9194F1AAF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8305800" cy="19812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Личность</a:t>
            </a:r>
            <a:endParaRPr lang="ru-RU" sz="6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642918"/>
            <a:ext cx="6172200" cy="25717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На протяжении всей жизни человек продолжает совершенствовать себя как личность</a:t>
            </a:r>
            <a:endParaRPr lang="ru-RU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</a:rPr>
              <a:t>Помни! </a:t>
            </a:r>
          </a:p>
          <a:p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Человек  господин самому себе!</a:t>
            </a:r>
          </a:p>
          <a:p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Следуй этому правилу!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Закрепляем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7467600" cy="4873752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1. Человек господин самому себе –означает: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/>
              <a:t>Не брать на себя ответственность;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/>
              <a:t>«плыть по течению»;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/>
              <a:t>Контролировать свое поведение;</a:t>
            </a:r>
          </a:p>
          <a:p>
            <a:pPr marL="457200" indent="-457200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2. что значит выражение «твердые принципы личности»?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/>
              <a:t>Нарушение закона и порядка;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/>
              <a:t>Иметь совесть;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/>
              <a:t>Быть честным;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/>
              <a:t>Справедливость.</a:t>
            </a:r>
          </a:p>
          <a:p>
            <a:pPr marL="457200" indent="-457200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F670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F670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412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412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412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412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412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412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Соотнеси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3657600" cy="5386406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ru-RU" b="1" dirty="0" smtClean="0">
                <a:solidFill>
                  <a:srgbClr val="FF0000"/>
                </a:solidFill>
              </a:rPr>
              <a:t>Сильная </a:t>
            </a:r>
          </a:p>
          <a:p>
            <a:pPr marL="457200" indent="-45720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личность;</a:t>
            </a:r>
          </a:p>
          <a:p>
            <a:pPr marL="457200" indent="-45720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   Слабая</a:t>
            </a:r>
          </a:p>
          <a:p>
            <a:pPr marL="457200" indent="-45720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 личность </a:t>
            </a:r>
            <a:r>
              <a:rPr lang="ru-RU" dirty="0" smtClean="0"/>
              <a:t>.</a:t>
            </a:r>
          </a:p>
          <a:p>
            <a:pPr marL="457200" indent="-457200">
              <a:buNone/>
            </a:pPr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>
          <a:xfrm>
            <a:off x="4270248" y="785794"/>
            <a:ext cx="3657600" cy="5386406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2800" b="1" dirty="0" smtClean="0"/>
              <a:t>Встать на защиту слабого;</a:t>
            </a:r>
          </a:p>
          <a:p>
            <a:r>
              <a:rPr lang="ru-RU" sz="2800" b="1" dirty="0" smtClean="0"/>
              <a:t>Смириться с ситуацией;</a:t>
            </a:r>
          </a:p>
          <a:p>
            <a:r>
              <a:rPr lang="ru-RU" sz="2800" b="1" dirty="0" smtClean="0"/>
              <a:t>Победить страх;</a:t>
            </a:r>
          </a:p>
          <a:p>
            <a:r>
              <a:rPr lang="ru-RU" sz="2800" b="1" dirty="0" smtClean="0"/>
              <a:t>Не признавать своей слабости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>
            <a:off x="2428860" y="1000108"/>
            <a:ext cx="1857388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2500298" y="1857364"/>
            <a:ext cx="1928826" cy="500066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>
            <a:off x="2500298" y="1214422"/>
            <a:ext cx="1857388" cy="135732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>
            <a:off x="2285984" y="2571744"/>
            <a:ext cx="2000264" cy="571504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412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412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412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412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966D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966D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966D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966D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00034" y="285728"/>
            <a:ext cx="4357718" cy="37147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bg2">
                    <a:lumMod val="75000"/>
                  </a:schemeClr>
                </a:solidFill>
              </a:rPr>
              <a:t>Философ Диоген 2500лет назад  ходил днем по улицам Афин с фонарем, возглашая: </a:t>
            </a:r>
          </a:p>
          <a:p>
            <a:pPr algn="ctr"/>
            <a:r>
              <a:rPr lang="ru-RU" sz="2400" b="1" i="1" dirty="0" smtClean="0">
                <a:solidFill>
                  <a:schemeClr val="bg2">
                    <a:lumMod val="75000"/>
                  </a:schemeClr>
                </a:solidFill>
              </a:rPr>
              <a:t>«</a:t>
            </a:r>
            <a:r>
              <a:rPr lang="ru-RU" sz="2400" b="1" i="1" dirty="0" smtClean="0">
                <a:solidFill>
                  <a:srgbClr val="FFC000"/>
                </a:solidFill>
              </a:rPr>
              <a:t>Ищу человека</a:t>
            </a:r>
            <a:r>
              <a:rPr lang="ru-RU" sz="2400" b="1" i="1" dirty="0" smtClean="0">
                <a:solidFill>
                  <a:schemeClr val="bg2">
                    <a:lumMod val="75000"/>
                  </a:schemeClr>
                </a:solidFill>
              </a:rPr>
              <a:t>»</a:t>
            </a:r>
            <a:endParaRPr lang="ru-RU" sz="24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3929066"/>
            <a:ext cx="8229600" cy="2643206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Странно, ведь вокруг него было много народа</a:t>
            </a:r>
            <a:r>
              <a:rPr lang="ru-RU" sz="3600" dirty="0" smtClean="0"/>
              <a:t>.</a:t>
            </a:r>
          </a:p>
          <a:p>
            <a:endParaRPr lang="ru-RU" sz="3000" dirty="0" smtClean="0"/>
          </a:p>
          <a:p>
            <a:r>
              <a:rPr lang="ru-RU" sz="4000" dirty="0" smtClean="0"/>
              <a:t>А искал он то, что называется </a:t>
            </a:r>
          </a:p>
          <a:p>
            <a:pPr>
              <a:buNone/>
            </a:pPr>
            <a:r>
              <a:rPr lang="ru-RU" sz="3000" dirty="0" smtClean="0"/>
              <a:t>                                 «</a:t>
            </a:r>
            <a:r>
              <a:rPr lang="ru-RU" sz="4200" u="sng" dirty="0" smtClean="0">
                <a:solidFill>
                  <a:schemeClr val="accent2">
                    <a:lumMod val="50000"/>
                  </a:schemeClr>
                </a:solidFill>
              </a:rPr>
              <a:t>человеческая личность</a:t>
            </a:r>
            <a:r>
              <a:rPr lang="ru-RU" sz="3000" dirty="0" smtClean="0"/>
              <a:t>»</a:t>
            </a:r>
            <a:endParaRPr lang="ru-RU" sz="3000" dirty="0"/>
          </a:p>
        </p:txBody>
      </p:sp>
      <p:pic>
        <p:nvPicPr>
          <p:cNvPr id="7" name="Рисунок 6" descr="CAX05LF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714356"/>
            <a:ext cx="3390058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войная стрелка влево/вправо 1"/>
          <p:cNvSpPr/>
          <p:nvPr/>
        </p:nvSpPr>
        <p:spPr>
          <a:xfrm>
            <a:off x="3286116" y="428604"/>
            <a:ext cx="2286016" cy="10001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сравним</a:t>
            </a:r>
            <a:endParaRPr lang="ru-RU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285720" y="0"/>
            <a:ext cx="2500330" cy="192882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«человек»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5857884" y="0"/>
            <a:ext cx="2786082" cy="18573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«личность»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214414" y="1714488"/>
            <a:ext cx="78581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2500306"/>
            <a:ext cx="271464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rgbClr val="FFC000"/>
                </a:solidFill>
              </a:rPr>
              <a:t>Общие черты</a:t>
            </a:r>
            <a:r>
              <a:rPr lang="ru-RU" sz="2400" b="1" dirty="0" smtClean="0">
                <a:solidFill>
                  <a:srgbClr val="FFC000"/>
                </a:solidFill>
              </a:rPr>
              <a:t>,</a:t>
            </a:r>
          </a:p>
          <a:p>
            <a:pPr algn="ctr"/>
            <a:r>
              <a:rPr lang="ru-RU" sz="2400" b="1" i="1" dirty="0">
                <a:solidFill>
                  <a:srgbClr val="FFC000"/>
                </a:solidFill>
              </a:rPr>
              <a:t>п</a:t>
            </a:r>
            <a:r>
              <a:rPr lang="ru-RU" sz="2400" b="1" i="1" dirty="0" smtClean="0">
                <a:solidFill>
                  <a:srgbClr val="FFC000"/>
                </a:solidFill>
              </a:rPr>
              <a:t>рисущие всем людям</a:t>
            </a:r>
            <a:r>
              <a:rPr lang="ru-RU" sz="2400" i="1" dirty="0" smtClean="0">
                <a:solidFill>
                  <a:srgbClr val="FFC000"/>
                </a:solidFill>
              </a:rPr>
              <a:t>.</a:t>
            </a:r>
            <a:endParaRPr lang="ru-RU" sz="2400" i="1" dirty="0">
              <a:solidFill>
                <a:srgbClr val="FFC000"/>
              </a:solidFill>
            </a:endParaRPr>
          </a:p>
        </p:txBody>
      </p:sp>
      <p:cxnSp>
        <p:nvCxnSpPr>
          <p:cNvPr id="9" name="Прямая со стрелкой 8"/>
          <p:cNvCxnSpPr>
            <a:stCxn id="7" idx="2"/>
          </p:cNvCxnSpPr>
          <p:nvPr/>
        </p:nvCxnSpPr>
        <p:spPr>
          <a:xfrm rot="5400000">
            <a:off x="1107257" y="3393281"/>
            <a:ext cx="28575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714480" y="3571876"/>
            <a:ext cx="121444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285720" y="4000504"/>
            <a:ext cx="2000264" cy="2500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err="1" smtClean="0">
                <a:solidFill>
                  <a:srgbClr val="002060"/>
                </a:solidFill>
              </a:rPr>
              <a:t>Био</a:t>
            </a:r>
            <a:r>
              <a:rPr lang="ru-RU" sz="2000" b="1" u="sng" dirty="0" smtClean="0">
                <a:solidFill>
                  <a:srgbClr val="002060"/>
                </a:solidFill>
              </a:rPr>
              <a:t>-</a:t>
            </a:r>
          </a:p>
          <a:p>
            <a:pPr algn="ctr"/>
            <a:endParaRPr lang="ru-RU" sz="2000" b="1" i="1" dirty="0" smtClean="0">
              <a:solidFill>
                <a:srgbClr val="FFC000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000" b="1" i="1" dirty="0">
                <a:solidFill>
                  <a:srgbClr val="FFC000"/>
                </a:solidFill>
              </a:rPr>
              <a:t>д</a:t>
            </a:r>
            <a:r>
              <a:rPr lang="ru-RU" sz="2000" b="1" i="1" dirty="0" smtClean="0">
                <a:solidFill>
                  <a:srgbClr val="FFC000"/>
                </a:solidFill>
              </a:rPr>
              <a:t>ыхание;</a:t>
            </a:r>
          </a:p>
          <a:p>
            <a:pPr algn="ctr">
              <a:buFont typeface="Wingdings" pitchFamily="2" charset="2"/>
              <a:buChar char="Ø"/>
            </a:pPr>
            <a:r>
              <a:rPr lang="ru-RU" sz="2000" b="1" i="1" dirty="0">
                <a:solidFill>
                  <a:srgbClr val="FFC000"/>
                </a:solidFill>
              </a:rPr>
              <a:t>п</a:t>
            </a:r>
            <a:r>
              <a:rPr lang="ru-RU" sz="2000" b="1" i="1" dirty="0" smtClean="0">
                <a:solidFill>
                  <a:srgbClr val="FFC000"/>
                </a:solidFill>
              </a:rPr>
              <a:t>итание;</a:t>
            </a:r>
          </a:p>
          <a:p>
            <a:pPr algn="ctr"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FFC000"/>
                </a:solidFill>
              </a:rPr>
              <a:t>рождение</a:t>
            </a:r>
          </a:p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00298" y="3929066"/>
            <a:ext cx="2571768" cy="24288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u="sng" dirty="0" smtClean="0">
                <a:solidFill>
                  <a:srgbClr val="002060"/>
                </a:solidFill>
              </a:rPr>
              <a:t>Социальное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i="1" dirty="0">
                <a:solidFill>
                  <a:srgbClr val="FFC000"/>
                </a:solidFill>
              </a:rPr>
              <a:t>м</a:t>
            </a:r>
            <a:r>
              <a:rPr lang="ru-RU" sz="2400" b="1" i="1" dirty="0" smtClean="0">
                <a:solidFill>
                  <a:srgbClr val="FFC000"/>
                </a:solidFill>
              </a:rPr>
              <a:t>ышление</a:t>
            </a:r>
          </a:p>
          <a:p>
            <a:pPr>
              <a:buFont typeface="Wingdings" pitchFamily="2" charset="2"/>
              <a:buChar char="§"/>
            </a:pPr>
            <a:r>
              <a:rPr lang="ru-RU" sz="2400" b="1" i="1" dirty="0">
                <a:solidFill>
                  <a:srgbClr val="FFC000"/>
                </a:solidFill>
              </a:rPr>
              <a:t> </a:t>
            </a:r>
            <a:r>
              <a:rPr lang="ru-RU" sz="2400" b="1" i="1" dirty="0" smtClean="0">
                <a:solidFill>
                  <a:srgbClr val="FFC000"/>
                </a:solidFill>
              </a:rPr>
              <a:t>речь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6858016" y="1857364"/>
            <a:ext cx="785818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929290" y="2857496"/>
            <a:ext cx="3214710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u="sng" dirty="0" smtClean="0">
                <a:solidFill>
                  <a:srgbClr val="002060"/>
                </a:solidFill>
              </a:rPr>
              <a:t>Отдельный ,</a:t>
            </a:r>
          </a:p>
          <a:p>
            <a:r>
              <a:rPr lang="ru-RU" sz="2000" b="1" u="sng" dirty="0" smtClean="0">
                <a:solidFill>
                  <a:srgbClr val="002060"/>
                </a:solidFill>
              </a:rPr>
              <a:t>конкретный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представитель</a:t>
            </a:r>
          </a:p>
          <a:p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р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ода человеческого.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7" name="Рисунок 16" descr="CA96QK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1357298"/>
            <a:ext cx="1785926" cy="1785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3186106" cy="12192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Личность</a:t>
            </a:r>
            <a:endParaRPr lang="ru-RU" sz="4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hlinkClick r:id="rId2" action="ppaction://hlinksldjump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28596" y="3429000"/>
            <a:ext cx="3500462" cy="321471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b="1" u="sng" dirty="0" smtClean="0">
                <a:solidFill>
                  <a:srgbClr val="FFFF00"/>
                </a:solidFill>
              </a:rPr>
              <a:t>Наличие твердых принципов: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Честность,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Порядочность,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Совесть,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Уважение к закону и порядку.</a:t>
            </a:r>
            <a:endParaRPr lang="ru-RU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714744" y="357166"/>
            <a:ext cx="5064830" cy="407196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FFFF00"/>
                </a:solidFill>
              </a:rPr>
              <a:t>Относится только к человеку;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FFFF00"/>
                </a:solidFill>
              </a:rPr>
              <a:t>Ею не родятся, ею становятся;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FFFF00"/>
                </a:solidFill>
              </a:rPr>
              <a:t>Относительно поздний продукт социального развития;</a:t>
            </a:r>
          </a:p>
          <a:p>
            <a:pPr>
              <a:buFont typeface="Wingdings" pitchFamily="2" charset="2"/>
              <a:buChar char="q"/>
            </a:pPr>
            <a:r>
              <a:rPr lang="ru-RU" b="1" u="sng" dirty="0" smtClean="0">
                <a:solidFill>
                  <a:srgbClr val="FFFF00"/>
                </a:solidFill>
              </a:rPr>
              <a:t>Самостоятельность </a:t>
            </a:r>
            <a:r>
              <a:rPr lang="ru-RU" dirty="0" smtClean="0"/>
              <a:t>( когда человек «господин самому себе»)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Инициативность;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Ответственность;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Предприимчивость;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Способность строго контролировать свое поведение;</a:t>
            </a:r>
          </a:p>
        </p:txBody>
      </p:sp>
      <p:sp>
        <p:nvSpPr>
          <p:cNvPr id="16" name="Левая фигурная скобка 15"/>
          <p:cNvSpPr/>
          <p:nvPr/>
        </p:nvSpPr>
        <p:spPr>
          <a:xfrm>
            <a:off x="3428992" y="1928802"/>
            <a:ext cx="357190" cy="17145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Левая фигурная скобка 27"/>
          <p:cNvSpPr/>
          <p:nvPr/>
        </p:nvSpPr>
        <p:spPr>
          <a:xfrm>
            <a:off x="285720" y="4429132"/>
            <a:ext cx="214314" cy="14287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гнутая вверх стрелка 7"/>
          <p:cNvSpPr/>
          <p:nvPr/>
        </p:nvSpPr>
        <p:spPr>
          <a:xfrm rot="4066361">
            <a:off x="1389760" y="1608236"/>
            <a:ext cx="2571768" cy="164307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/>
      <p:bldP spid="24" grpId="0" build="p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500034" y="214290"/>
            <a:ext cx="8001056" cy="635798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Особенности высшей нервной системы, физической конституции, биологические потребности, характеризующие индивида, не становятся особенностями его личности. К примеру, такая анатомическая особенность, как вывих тазобедренного сустава, обрекающий ребенка на хромоту, не относится к личности. Однако ее значение для формирования личности огромно. Хромота обрекает ребенка на изоляцию от сверстников, порождает чувство своей неполноценности. Но одни могут преодолеть неловкость, связанную с природным недостатком, а другие погружаются в него, становятся замкнутыми, обидчивыми. Личность формирует такие отношения, которых нет, никогда не было и в принципе не может существовать в природе, а именно общественные. Ни муравьи, ни слоны, ни обезьяны не знакомы с ними, они обитают в иной экологической нише. Следовательно, личность возникает в особой, специфической нише.</a:t>
            </a:r>
          </a:p>
          <a:p>
            <a:pPr algn="ctr"/>
            <a:r>
              <a:rPr lang="ru-RU" dirty="0" smtClean="0"/>
              <a:t>А.Н. Леонтьев, психолог</a:t>
            </a:r>
            <a:endParaRPr lang="ru-RU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0" y="1000108"/>
            <a:ext cx="3357586" cy="321468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огромные</a:t>
            </a:r>
            <a:endParaRPr lang="ru-RU" sz="2800" dirty="0"/>
          </a:p>
        </p:txBody>
      </p:sp>
      <p:sp>
        <p:nvSpPr>
          <p:cNvPr id="7" name="Овал 6"/>
          <p:cNvSpPr/>
          <p:nvPr/>
        </p:nvSpPr>
        <p:spPr>
          <a:xfrm>
            <a:off x="6286512" y="3286124"/>
            <a:ext cx="2428892" cy="221457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Чуть меньше</a:t>
            </a:r>
            <a:endParaRPr lang="ru-RU" sz="2000" dirty="0"/>
          </a:p>
        </p:txBody>
      </p:sp>
      <p:sp>
        <p:nvSpPr>
          <p:cNvPr id="3" name="Облако 2"/>
          <p:cNvSpPr/>
          <p:nvPr/>
        </p:nvSpPr>
        <p:spPr>
          <a:xfrm>
            <a:off x="3000364" y="0"/>
            <a:ext cx="5357850" cy="3357562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Каждый, отдельно взятый человек, имеет </a:t>
            </a:r>
            <a:r>
              <a:rPr lang="ru-RU" sz="2400" b="1" i="1" u="sng" dirty="0" smtClean="0">
                <a:solidFill>
                  <a:srgbClr val="0070C0"/>
                </a:solidFill>
              </a:rPr>
              <a:t>разные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u="sng" dirty="0" smtClean="0">
                <a:solidFill>
                  <a:srgbClr val="0070C0"/>
                </a:solidFill>
              </a:rPr>
              <a:t>потребности </a:t>
            </a:r>
            <a:r>
              <a:rPr lang="ru-RU" sz="2800" b="1" i="1" u="sng" dirty="0" smtClean="0">
                <a:solidFill>
                  <a:srgbClr val="FF0000"/>
                </a:solidFill>
              </a:rPr>
              <a:t>быть личностью</a:t>
            </a:r>
            <a:endParaRPr lang="ru-RU" sz="2800" b="1" i="1" u="sng" dirty="0">
              <a:solidFill>
                <a:srgbClr val="FF0000"/>
              </a:solidFill>
            </a:endParaRPr>
          </a:p>
        </p:txBody>
      </p:sp>
      <p:sp>
        <p:nvSpPr>
          <p:cNvPr id="2" name="Улыбающееся лицо 1"/>
          <p:cNvSpPr/>
          <p:nvPr/>
        </p:nvSpPr>
        <p:spPr>
          <a:xfrm>
            <a:off x="214282" y="0"/>
            <a:ext cx="1643074" cy="1785950"/>
          </a:xfrm>
          <a:prstGeom prst="smileyFac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714480" y="3429000"/>
            <a:ext cx="1571636" cy="142876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небольшие</a:t>
            </a:r>
            <a:endParaRPr lang="ru-RU" sz="2000" dirty="0"/>
          </a:p>
        </p:txBody>
      </p:sp>
      <p:sp>
        <p:nvSpPr>
          <p:cNvPr id="5" name="Овал 4"/>
          <p:cNvSpPr/>
          <p:nvPr/>
        </p:nvSpPr>
        <p:spPr>
          <a:xfrm>
            <a:off x="3500430" y="3214686"/>
            <a:ext cx="3143272" cy="278608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большие</a:t>
            </a:r>
            <a:endParaRPr lang="ru-RU" sz="2400" dirty="0"/>
          </a:p>
        </p:txBody>
      </p:sp>
      <p:sp>
        <p:nvSpPr>
          <p:cNvPr id="6" name="Овал 5"/>
          <p:cNvSpPr/>
          <p:nvPr/>
        </p:nvSpPr>
        <p:spPr>
          <a:xfrm>
            <a:off x="7358082" y="2500306"/>
            <a:ext cx="928694" cy="100013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Мал.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7286644" y="5786454"/>
            <a:ext cx="500066" cy="64294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К.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857224" y="4786322"/>
            <a:ext cx="1285884" cy="142876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Еще</a:t>
            </a:r>
          </a:p>
          <a:p>
            <a:pPr algn="ctr"/>
            <a:r>
              <a:rPr lang="ru-RU" dirty="0" smtClean="0"/>
              <a:t>меньше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2428860" y="2000240"/>
            <a:ext cx="1928826" cy="57150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2750331" y="2250273"/>
            <a:ext cx="1857388" cy="150019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1035819" y="2250273"/>
            <a:ext cx="3643338" cy="3143272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3536149" y="3036091"/>
            <a:ext cx="2500330" cy="57150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429124" y="2071678"/>
            <a:ext cx="2714644" cy="214314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357686" y="2071678"/>
            <a:ext cx="3500462" cy="1000132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4036215" y="2607463"/>
            <a:ext cx="3857652" cy="321471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3" grpId="0" animBg="1"/>
      <p:bldP spid="4" grpId="0" animBg="1"/>
      <p:bldP spid="5" grpId="0" animBg="1"/>
      <p:bldP spid="6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ыгнутая вверх стрелка 6"/>
          <p:cNvSpPr/>
          <p:nvPr/>
        </p:nvSpPr>
        <p:spPr>
          <a:xfrm>
            <a:off x="5286380" y="500042"/>
            <a:ext cx="1928826" cy="1214446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" name="Вертикальный свиток 1"/>
          <p:cNvSpPr/>
          <p:nvPr/>
        </p:nvSpPr>
        <p:spPr>
          <a:xfrm>
            <a:off x="0" y="214290"/>
            <a:ext cx="2643206" cy="414340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Кто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влияет на формирование личности?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3071802" y="500042"/>
            <a:ext cx="2214578" cy="3357586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FF00"/>
                </a:solidFill>
              </a:rPr>
              <a:t>Родители;</a:t>
            </a:r>
          </a:p>
          <a:p>
            <a:pPr algn="ctr"/>
            <a:endParaRPr lang="ru-RU" b="1" dirty="0" smtClean="0">
              <a:solidFill>
                <a:srgbClr val="FFFF00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FF00"/>
                </a:solidFill>
              </a:rPr>
              <a:t>Социальная среда;</a:t>
            </a:r>
          </a:p>
          <a:p>
            <a:pPr algn="ctr"/>
            <a:endParaRPr lang="ru-RU" b="1" dirty="0" smtClean="0">
              <a:solidFill>
                <a:srgbClr val="FFFF00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FF00"/>
                </a:solidFill>
              </a:rPr>
              <a:t>Общество.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14942" y="2214554"/>
            <a:ext cx="3429024" cy="3214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Могут оказывать</a:t>
            </a:r>
          </a:p>
          <a:p>
            <a:pPr algn="ctr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и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</a:rPr>
              <a:t>положительное</a:t>
            </a:r>
          </a:p>
          <a:p>
            <a:pPr algn="ctr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и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 отрицательное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влияние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5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SWScan00069.tif"/>
          <p:cNvPicPr>
            <a:picLocks noChangeAspect="1"/>
          </p:cNvPicPr>
          <p:nvPr/>
        </p:nvPicPr>
        <p:blipFill>
          <a:blip r:embed="rId2" cstate="print">
            <a:lum bright="-20000" contrast="20000"/>
          </a:blip>
          <a:srcRect l="6756" t="20739" r="57218" b="37696"/>
          <a:stretch>
            <a:fillRect/>
          </a:stretch>
        </p:blipFill>
        <p:spPr>
          <a:xfrm rot="5400000">
            <a:off x="1406711" y="2263977"/>
            <a:ext cx="3143272" cy="5616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Вертикальный свиток 1"/>
          <p:cNvSpPr/>
          <p:nvPr/>
        </p:nvSpPr>
        <p:spPr>
          <a:xfrm>
            <a:off x="0" y="0"/>
            <a:ext cx="2786082" cy="34290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Что </a:t>
            </a:r>
            <a:r>
              <a:rPr lang="ru-RU" sz="2800" dirty="0" smtClean="0"/>
              <a:t>влияет на формирование</a:t>
            </a:r>
          </a:p>
          <a:p>
            <a:pPr algn="ctr"/>
            <a:r>
              <a:rPr lang="ru-RU" sz="2800" dirty="0" smtClean="0"/>
              <a:t>личности?</a:t>
            </a:r>
            <a:endParaRPr lang="ru-RU" sz="2800" dirty="0"/>
          </a:p>
        </p:txBody>
      </p:sp>
      <p:sp>
        <p:nvSpPr>
          <p:cNvPr id="3" name="Штриховая стрелка вправо 2"/>
          <p:cNvSpPr/>
          <p:nvPr/>
        </p:nvSpPr>
        <p:spPr>
          <a:xfrm>
            <a:off x="2428860" y="714356"/>
            <a:ext cx="1357322" cy="92869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143372" y="357166"/>
            <a:ext cx="3643338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Культурный уровень развития общества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14942" y="2786058"/>
            <a:ext cx="3714776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Чем он выше, тем выше ценность человека как личности.</a:t>
            </a:r>
            <a:endParaRPr lang="ru-RU" sz="2400" dirty="0"/>
          </a:p>
        </p:txBody>
      </p:sp>
      <p:sp>
        <p:nvSpPr>
          <p:cNvPr id="5" name="Выгнутая вверх стрелка 4"/>
          <p:cNvSpPr/>
          <p:nvPr/>
        </p:nvSpPr>
        <p:spPr>
          <a:xfrm rot="1465375">
            <a:off x="7215206" y="1714488"/>
            <a:ext cx="1428760" cy="1071570"/>
          </a:xfrm>
          <a:prstGeom prst="curvedDownArrow">
            <a:avLst>
              <a:gd name="adj1" fmla="val 40273"/>
              <a:gd name="adj2" fmla="val 56516"/>
              <a:gd name="adj3" fmla="val 25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892971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вал 3"/>
          <p:cNvSpPr/>
          <p:nvPr/>
        </p:nvSpPr>
        <p:spPr>
          <a:xfrm>
            <a:off x="3000364" y="2857496"/>
            <a:ext cx="3071834" cy="207170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Как </a:t>
            </a:r>
            <a:endParaRPr lang="ru-RU" sz="24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стать личностью</a:t>
            </a:r>
          </a:p>
          <a:p>
            <a:pPr algn="ctr"/>
            <a:endParaRPr lang="ru-RU" sz="2400" b="1" i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CAEZNHYL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21" y="0"/>
            <a:ext cx="1643074" cy="17989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CAO8ZBO2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6578" y="214290"/>
            <a:ext cx="1928816" cy="1594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264</TotalTime>
  <Words>441</Words>
  <Application>Microsoft Office PowerPoint</Application>
  <PresentationFormat>Экран (4:3)</PresentationFormat>
  <Paragraphs>97</Paragraphs>
  <Slides>12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Личность</vt:lpstr>
      <vt:lpstr>Слайд 2</vt:lpstr>
      <vt:lpstr>Слайд 3</vt:lpstr>
      <vt:lpstr>Личность</vt:lpstr>
      <vt:lpstr>Слайд 5</vt:lpstr>
      <vt:lpstr>Слайд 6</vt:lpstr>
      <vt:lpstr>Слайд 7</vt:lpstr>
      <vt:lpstr>Слайд 8</vt:lpstr>
      <vt:lpstr>Слайд 9</vt:lpstr>
      <vt:lpstr>На протяжении всей жизни человек продолжает совершенствовать себя как личность</vt:lpstr>
      <vt:lpstr>Закрепляем</vt:lpstr>
      <vt:lpstr>Соотнеси</vt:lpstr>
    </vt:vector>
  </TitlesOfParts>
  <Company>ОСОШ№2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Личность</dc:title>
  <dc:creator>КВИ</dc:creator>
  <cp:lastModifiedBy>к</cp:lastModifiedBy>
  <cp:revision>29</cp:revision>
  <dcterms:created xsi:type="dcterms:W3CDTF">2008-06-02T18:37:52Z</dcterms:created>
  <dcterms:modified xsi:type="dcterms:W3CDTF">2011-11-23T07:35:30Z</dcterms:modified>
</cp:coreProperties>
</file>