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23" r:id="rId1"/>
  </p:sldMasterIdLst>
  <p:sldIdLst>
    <p:sldId id="256" r:id="rId2"/>
    <p:sldId id="257" r:id="rId3"/>
    <p:sldId id="262" r:id="rId4"/>
    <p:sldId id="258" r:id="rId5"/>
    <p:sldId id="260" r:id="rId6"/>
    <p:sldId id="259" r:id="rId7"/>
    <p:sldId id="261"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5" d="100"/>
          <a:sy n="95" d="100"/>
        </p:scale>
        <p:origin x="108"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E016143-E03C-4CFD-AFDC-14E5BDEA754C}" type="datetimeFigureOut">
              <a:rPr lang="en-US" smtClean="0"/>
              <a:t>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99209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E59FD0C-5451-4CA0-86AF-E70AE3279989}" type="datetimeFigureOut">
              <a:rPr lang="en-US" smtClean="0"/>
              <a:t>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1202450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E59FD0C-5451-4CA0-86AF-E70AE3279989}" type="datetimeFigureOut">
              <a:rPr lang="en-US" smtClean="0"/>
              <a:t>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2180401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E59FD0C-5451-4CA0-86AF-E70AE3279989}" type="datetimeFigureOut">
              <a:rPr lang="en-US" smtClean="0"/>
              <a:t>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2225092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E59FD0C-5451-4CA0-86AF-E70AE3279989}" type="datetimeFigureOut">
              <a:rPr lang="en-US" smtClean="0"/>
              <a:t>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2188777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E59FD0C-5451-4CA0-86AF-E70AE3279989}" type="datetimeFigureOut">
              <a:rPr lang="en-US" smtClean="0"/>
              <a:t>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1341573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smtClean="0"/>
              <a:t>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28109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smtClean="0"/>
              <a:t>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6139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smtClean="0"/>
              <a:t>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6182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08A7C6C-0F39-4D70-8E8D-FE5B9C95FA73}" type="datetimeFigureOut">
              <a:rPr lang="en-US" smtClean="0"/>
              <a:t>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89252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smtClean="0"/>
              <a:t>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09361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smtClean="0"/>
              <a:t>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80445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smtClean="0"/>
              <a:t>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44265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smtClean="0"/>
              <a:t>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87229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53789A-C914-4DB1-8815-80B5EC7335C5}" type="datetimeFigureOut">
              <a:rPr lang="en-US" smtClean="0"/>
              <a:t>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38767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E6440AA-91A0-436F-8FDB-C0F939DCAE21}" type="datetimeFigureOut">
              <a:rPr lang="en-US" smtClean="0"/>
              <a:t>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6021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59FD0C-5451-4CA0-86AF-E70AE3279989}" type="datetimeFigureOut">
              <a:rPr lang="en-US" smtClean="0"/>
              <a:t>2/7/2015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50929243"/>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4401178" y="392113"/>
            <a:ext cx="5466304" cy="4069355"/>
          </a:xfrm>
        </p:spPr>
        <p:txBody>
          <a:bodyPr>
            <a:normAutofit/>
          </a:bodyPr>
          <a:lstStyle/>
          <a:p>
            <a:pPr algn="ctr"/>
            <a:r>
              <a:rPr lang="ru-RU" dirty="0" smtClean="0">
                <a:solidFill>
                  <a:schemeClr val="tx1"/>
                </a:solidFill>
                <a:latin typeface="Calligraph" pitchFamily="2" charset="0"/>
              </a:rPr>
              <a:t>Картотека</a:t>
            </a:r>
            <a:br>
              <a:rPr lang="ru-RU" dirty="0" smtClean="0">
                <a:solidFill>
                  <a:schemeClr val="tx1"/>
                </a:solidFill>
                <a:latin typeface="Calligraph" pitchFamily="2" charset="0"/>
              </a:rPr>
            </a:br>
            <a:r>
              <a:rPr lang="ru-RU" dirty="0" smtClean="0">
                <a:solidFill>
                  <a:schemeClr val="tx1"/>
                </a:solidFill>
                <a:latin typeface="Calligraph" pitchFamily="2" charset="0"/>
              </a:rPr>
              <a:t> дидактических игр по пяти образовательным областям.</a:t>
            </a:r>
            <a:br>
              <a:rPr lang="ru-RU" dirty="0" smtClean="0">
                <a:solidFill>
                  <a:schemeClr val="tx1"/>
                </a:solidFill>
                <a:latin typeface="Calligraph" pitchFamily="2" charset="0"/>
              </a:rPr>
            </a:br>
            <a:r>
              <a:rPr lang="ru-RU" sz="2000" dirty="0" smtClean="0">
                <a:solidFill>
                  <a:schemeClr val="tx1"/>
                </a:solidFill>
              </a:rPr>
              <a:t>Воспитатель: Федотова Елена Сергеевна</a:t>
            </a:r>
            <a:br>
              <a:rPr lang="ru-RU" sz="2000" dirty="0" smtClean="0">
                <a:solidFill>
                  <a:schemeClr val="tx1"/>
                </a:solidFill>
              </a:rPr>
            </a:br>
            <a:r>
              <a:rPr lang="ru-RU" sz="2000" dirty="0" smtClean="0">
                <a:solidFill>
                  <a:schemeClr val="tx1"/>
                </a:solidFill>
              </a:rPr>
              <a:t>ГБДОУ №82 Фрунзенского р-на</a:t>
            </a:r>
            <a:br>
              <a:rPr lang="ru-RU" sz="2000" dirty="0" smtClean="0">
                <a:solidFill>
                  <a:schemeClr val="tx1"/>
                </a:solidFill>
              </a:rPr>
            </a:br>
            <a:r>
              <a:rPr lang="ru-RU" sz="2000" dirty="0" smtClean="0">
                <a:solidFill>
                  <a:schemeClr val="tx1"/>
                </a:solidFill>
              </a:rPr>
              <a:t>г. Санкт- Петербург</a:t>
            </a:r>
            <a:br>
              <a:rPr lang="ru-RU" sz="2000" dirty="0" smtClean="0">
                <a:solidFill>
                  <a:schemeClr val="tx1"/>
                </a:solidFill>
              </a:rPr>
            </a:br>
            <a:r>
              <a:rPr lang="ru-RU" sz="2000" dirty="0" smtClean="0">
                <a:solidFill>
                  <a:schemeClr val="tx1"/>
                </a:solidFill>
              </a:rPr>
              <a:t>2015г.</a:t>
            </a:r>
            <a:endParaRPr lang="ru-RU" sz="2000" dirty="0">
              <a:solidFill>
                <a:schemeClr val="tx1"/>
              </a:solidFill>
            </a:endParaRPr>
          </a:p>
        </p:txBody>
      </p:sp>
    </p:spTree>
    <p:extLst>
      <p:ext uri="{BB962C8B-B14F-4D97-AF65-F5344CB8AC3E}">
        <p14:creationId xmlns:p14="http://schemas.microsoft.com/office/powerpoint/2010/main" val="4127382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11499"/>
            <a:ext cx="8506859" cy="663191"/>
          </a:xfrm>
        </p:spPr>
        <p:txBody>
          <a:bodyPr/>
          <a:lstStyle/>
          <a:p>
            <a:r>
              <a:rPr lang="ru-RU" dirty="0" smtClean="0"/>
              <a:t>Социально-коммуникативное развитие</a:t>
            </a:r>
            <a:endParaRPr lang="ru-RU" dirty="0"/>
          </a:p>
        </p:txBody>
      </p:sp>
      <p:sp>
        <p:nvSpPr>
          <p:cNvPr id="3" name="Прямоугольник 2"/>
          <p:cNvSpPr/>
          <p:nvPr/>
        </p:nvSpPr>
        <p:spPr>
          <a:xfrm>
            <a:off x="482322" y="1256044"/>
            <a:ext cx="9837336" cy="5386090"/>
          </a:xfrm>
          <a:prstGeom prst="rect">
            <a:avLst/>
          </a:prstGeom>
        </p:spPr>
        <p:txBody>
          <a:bodyPr wrap="square">
            <a:spAutoFit/>
          </a:bodyPr>
          <a:lstStyle/>
          <a:p>
            <a:r>
              <a:rPr lang="ru-RU" sz="1400" dirty="0">
                <a:solidFill>
                  <a:schemeClr val="accent4">
                    <a:lumMod val="75000"/>
                  </a:schemeClr>
                </a:solidFill>
                <a:latin typeface="Georgia" panose="02040502050405020303" pitchFamily="18" charset="0"/>
              </a:rPr>
              <a:t>1. «Одень Таню, одень Ваню</a:t>
            </a:r>
            <a:r>
              <a:rPr lang="ru-RU" sz="1400" dirty="0">
                <a:latin typeface="Georgia" panose="02040502050405020303" pitchFamily="18" charset="0"/>
              </a:rPr>
              <a:t>»</a:t>
            </a:r>
          </a:p>
          <a:p>
            <a:r>
              <a:rPr lang="ru-RU" sz="1200" dirty="0">
                <a:latin typeface="Georgia" panose="02040502050405020303" pitchFamily="18" charset="0"/>
              </a:rPr>
              <a:t>Цели</a:t>
            </a:r>
            <a:r>
              <a:rPr lang="ru-RU" sz="1200" dirty="0" smtClean="0">
                <a:latin typeface="Georgia" panose="02040502050405020303" pitchFamily="18" charset="0"/>
              </a:rPr>
              <a:t>: Развитие </a:t>
            </a:r>
            <a:r>
              <a:rPr lang="ru-RU" sz="1200" dirty="0">
                <a:latin typeface="Georgia" panose="02040502050405020303" pitchFamily="18" charset="0"/>
              </a:rPr>
              <a:t>зрительного внимания и логического мышления.</a:t>
            </a:r>
          </a:p>
          <a:p>
            <a:r>
              <a:rPr lang="ru-RU" sz="1200" dirty="0">
                <a:latin typeface="Georgia" panose="02040502050405020303" pitchFamily="18" charset="0"/>
              </a:rPr>
              <a:t>Активизация словаря по теме.</a:t>
            </a:r>
          </a:p>
          <a:p>
            <a:r>
              <a:rPr lang="ru-RU" sz="1200" dirty="0">
                <a:latin typeface="Georgia" panose="02040502050405020303" pitchFamily="18" charset="0"/>
              </a:rPr>
              <a:t>Закрепление названий цветов.</a:t>
            </a:r>
          </a:p>
          <a:p>
            <a:r>
              <a:rPr lang="ru-RU" sz="1200" dirty="0">
                <a:latin typeface="Georgia" panose="02040502050405020303" pitchFamily="18" charset="0"/>
              </a:rPr>
              <a:t>На маленьких карточках (10 штук) изображения одежды для девочек и мальчиков. Дети вместе с педагогом рассматривают карточки, называют каждый из предметов одежды. Затем на большом поле раскладывают карточки соответственно к изображению девочки или мальчика. Выясняют, какую одежду могут носить все</a:t>
            </a:r>
            <a:r>
              <a:rPr lang="ru-RU" sz="1200" dirty="0" smtClean="0">
                <a:latin typeface="Georgia" panose="02040502050405020303" pitchFamily="18" charset="0"/>
              </a:rPr>
              <a:t>.</a:t>
            </a:r>
          </a:p>
          <a:p>
            <a:endParaRPr lang="ru-RU" sz="1200" dirty="0">
              <a:latin typeface="Georgia" panose="02040502050405020303" pitchFamily="18" charset="0"/>
            </a:endParaRPr>
          </a:p>
          <a:p>
            <a:r>
              <a:rPr lang="ru-RU" sz="1400" dirty="0">
                <a:solidFill>
                  <a:schemeClr val="accent4">
                    <a:lumMod val="75000"/>
                  </a:schemeClr>
                </a:solidFill>
                <a:latin typeface="Georgia" panose="02040502050405020303" pitchFamily="18" charset="0"/>
              </a:rPr>
              <a:t>2. «Выбери одежду для матрешек»</a:t>
            </a:r>
          </a:p>
          <a:p>
            <a:r>
              <a:rPr lang="ru-RU" sz="1200" dirty="0">
                <a:latin typeface="Georgia" panose="02040502050405020303" pitchFamily="18" charset="0"/>
              </a:rPr>
              <a:t>Цели</a:t>
            </a:r>
            <a:r>
              <a:rPr lang="ru-RU" sz="1200" dirty="0" smtClean="0">
                <a:latin typeface="Georgia" panose="02040502050405020303" pitchFamily="18" charset="0"/>
              </a:rPr>
              <a:t>: Развитие </a:t>
            </a:r>
            <a:r>
              <a:rPr lang="ru-RU" sz="1200" dirty="0">
                <a:latin typeface="Georgia" panose="02040502050405020303" pitchFamily="18" charset="0"/>
              </a:rPr>
              <a:t>зрительного внимания.</a:t>
            </a:r>
          </a:p>
          <a:p>
            <a:r>
              <a:rPr lang="ru-RU" sz="1200" dirty="0">
                <a:latin typeface="Georgia" panose="02040502050405020303" pitchFamily="18" charset="0"/>
              </a:rPr>
              <a:t>Закрепление названий цветов.</a:t>
            </a:r>
          </a:p>
          <a:p>
            <a:r>
              <a:rPr lang="ru-RU" sz="1200" dirty="0">
                <a:latin typeface="Georgia" panose="02040502050405020303" pitchFamily="18" charset="0"/>
              </a:rPr>
              <a:t>Согласование прилагательных и существительных в роде и числе.</a:t>
            </a:r>
          </a:p>
          <a:p>
            <a:r>
              <a:rPr lang="ru-RU" sz="1200" dirty="0">
                <a:latin typeface="Georgia" panose="02040502050405020303" pitchFamily="18" charset="0"/>
              </a:rPr>
              <a:t>На большом полотне изображение матрешек желтого, синего, красного и зеленого цвета. На маленьких карточках изображены сарафан, косынка, фартук, носки для каждой матрешки. Детям предлагается выбрать одежду соответствующего цвета для каждой матрешки</a:t>
            </a:r>
            <a:r>
              <a:rPr lang="ru-RU" sz="1200" dirty="0" smtClean="0">
                <a:latin typeface="Georgia" panose="02040502050405020303" pitchFamily="18" charset="0"/>
              </a:rPr>
              <a:t>.</a:t>
            </a:r>
          </a:p>
          <a:p>
            <a:endParaRPr lang="ru-RU" sz="1200" dirty="0">
              <a:latin typeface="Georgia" panose="02040502050405020303" pitchFamily="18" charset="0"/>
            </a:endParaRPr>
          </a:p>
          <a:p>
            <a:r>
              <a:rPr lang="ru-RU" sz="1400" dirty="0">
                <a:solidFill>
                  <a:schemeClr val="accent4">
                    <a:lumMod val="75000"/>
                  </a:schemeClr>
                </a:solidFill>
                <a:latin typeface="Georgia" panose="02040502050405020303" pitchFamily="18" charset="0"/>
              </a:rPr>
              <a:t>3. «Кто во что одет»</a:t>
            </a:r>
          </a:p>
          <a:p>
            <a:r>
              <a:rPr lang="ru-RU" sz="1200" dirty="0">
                <a:latin typeface="Georgia" panose="02040502050405020303" pitchFamily="18" charset="0"/>
              </a:rPr>
              <a:t>Цели: Развитие зрительного внимания и умения выслушивать вопрос и отвечать на него одним словом.</a:t>
            </a:r>
          </a:p>
          <a:p>
            <a:r>
              <a:rPr lang="ru-RU" sz="1200" dirty="0">
                <a:latin typeface="Georgia" panose="02040502050405020303" pitchFamily="18" charset="0"/>
              </a:rPr>
              <a:t>Взрослый задает вопрос типа: У кого сегодня белые колготки? Кто одет в джинсовый сарафан? И т.п</a:t>
            </a:r>
            <a:r>
              <a:rPr lang="ru-RU" sz="1200" dirty="0" smtClean="0">
                <a:latin typeface="Georgia" panose="02040502050405020303" pitchFamily="18" charset="0"/>
              </a:rPr>
              <a:t>.</a:t>
            </a:r>
          </a:p>
          <a:p>
            <a:endParaRPr lang="ru-RU" sz="1200" dirty="0">
              <a:latin typeface="Georgia" panose="02040502050405020303" pitchFamily="18" charset="0"/>
            </a:endParaRPr>
          </a:p>
          <a:p>
            <a:r>
              <a:rPr lang="ru-RU" sz="1400" dirty="0">
                <a:solidFill>
                  <a:schemeClr val="accent4">
                    <a:lumMod val="75000"/>
                  </a:schemeClr>
                </a:solidFill>
                <a:latin typeface="Georgia" panose="02040502050405020303" pitchFamily="18" charset="0"/>
              </a:rPr>
              <a:t>4. «Мишка и Мишутка</a:t>
            </a:r>
            <a:r>
              <a:rPr lang="ru-RU" sz="1200" dirty="0">
                <a:solidFill>
                  <a:schemeClr val="accent4">
                    <a:lumMod val="75000"/>
                  </a:schemeClr>
                </a:solidFill>
                <a:latin typeface="Georgia" panose="02040502050405020303" pitchFamily="18" charset="0"/>
              </a:rPr>
              <a:t>»</a:t>
            </a:r>
          </a:p>
          <a:p>
            <a:r>
              <a:rPr lang="ru-RU" sz="1200" dirty="0">
                <a:latin typeface="Georgia" panose="02040502050405020303" pitchFamily="18" charset="0"/>
              </a:rPr>
              <a:t>Цели: Развитие умения сравнивать предметы по величине.</a:t>
            </a:r>
          </a:p>
          <a:p>
            <a:r>
              <a:rPr lang="ru-RU" sz="1200" dirty="0">
                <a:latin typeface="Georgia" panose="02040502050405020303" pitchFamily="18" charset="0"/>
              </a:rPr>
              <a:t>Воспитание зрительного внимания.</a:t>
            </a:r>
          </a:p>
          <a:p>
            <a:r>
              <a:rPr lang="ru-RU" sz="1200" dirty="0">
                <a:latin typeface="Georgia" panose="02040502050405020303" pitchFamily="18" charset="0"/>
              </a:rPr>
              <a:t>Активизация словаря.</a:t>
            </a:r>
          </a:p>
          <a:p>
            <a:r>
              <a:rPr lang="ru-RU" sz="1200" dirty="0">
                <a:latin typeface="Georgia" panose="02040502050405020303" pitchFamily="18" charset="0"/>
              </a:rPr>
              <a:t>Образование уменьшительной формы существительных</a:t>
            </a:r>
          </a:p>
          <a:p>
            <a:r>
              <a:rPr lang="ru-RU" sz="1200" dirty="0">
                <a:latin typeface="Georgia" panose="02040502050405020303" pitchFamily="18" charset="0"/>
              </a:rPr>
              <a:t>Детям предлагаются игрушки маленький и большой мишка или их изображения. На маленьких карточках изображены рубашка и рубашечка, шорты и шортики, шапка и шапочка, шарф и шарфик, носки и носочки. Нужно «одеть» игрушки, называя, что для кого. Например: Мишке наденем рубашку, а Мишутке – рубашечку.</a:t>
            </a:r>
          </a:p>
        </p:txBody>
      </p:sp>
    </p:spTree>
    <p:extLst>
      <p:ext uri="{BB962C8B-B14F-4D97-AF65-F5344CB8AC3E}">
        <p14:creationId xmlns:p14="http://schemas.microsoft.com/office/powerpoint/2010/main" val="3190769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1691" y="58847"/>
            <a:ext cx="10661301" cy="3323987"/>
          </a:xfrm>
          <a:prstGeom prst="rect">
            <a:avLst/>
          </a:prstGeom>
        </p:spPr>
        <p:txBody>
          <a:bodyPr wrap="square">
            <a:spAutoFit/>
          </a:bodyPr>
          <a:lstStyle/>
          <a:p>
            <a:r>
              <a:rPr lang="ru-RU" sz="1400" dirty="0" smtClean="0">
                <a:solidFill>
                  <a:schemeClr val="accent4">
                    <a:lumMod val="75000"/>
                  </a:schemeClr>
                </a:solidFill>
                <a:latin typeface="Georgia" panose="02040502050405020303" pitchFamily="18" charset="0"/>
              </a:rPr>
              <a:t>1. </a:t>
            </a:r>
            <a:r>
              <a:rPr lang="ru-RU" sz="1400" dirty="0">
                <a:solidFill>
                  <a:schemeClr val="accent4">
                    <a:lumMod val="75000"/>
                  </a:schemeClr>
                </a:solidFill>
                <a:latin typeface="Georgia" panose="02040502050405020303" pitchFamily="18" charset="0"/>
              </a:rPr>
              <a:t>«Прятки</a:t>
            </a:r>
            <a:r>
              <a:rPr lang="ru-RU" sz="1400" dirty="0">
                <a:latin typeface="Georgia" panose="02040502050405020303" pitchFamily="18" charset="0"/>
              </a:rPr>
              <a:t>»</a:t>
            </a:r>
          </a:p>
          <a:p>
            <a:r>
              <a:rPr lang="ru-RU" sz="1400" dirty="0">
                <a:latin typeface="Georgia" panose="02040502050405020303" pitchFamily="18" charset="0"/>
              </a:rPr>
              <a:t>Цели: Развитие зрительного внимания.</a:t>
            </a:r>
          </a:p>
          <a:p>
            <a:r>
              <a:rPr lang="ru-RU" sz="1400" dirty="0">
                <a:latin typeface="Georgia" panose="02040502050405020303" pitchFamily="18" charset="0"/>
              </a:rPr>
              <a:t>Закрепление умения употреблять предлоги ЗА, НА, ПОД.</a:t>
            </a:r>
          </a:p>
          <a:p>
            <a:r>
              <a:rPr lang="ru-RU" sz="1400" dirty="0">
                <a:latin typeface="Georgia" panose="02040502050405020303" pitchFamily="18" charset="0"/>
              </a:rPr>
              <a:t>Формирование пространственных представлений и фразовой речи.</a:t>
            </a:r>
          </a:p>
          <a:p>
            <a:r>
              <a:rPr lang="ru-RU" sz="1400" dirty="0">
                <a:latin typeface="Georgia" panose="02040502050405020303" pitchFamily="18" charset="0"/>
              </a:rPr>
              <a:t>Воспитатель предлагает детям изображения различных деревьев и мелких картинок (гриб, лист, цветок, птичка, капелька). По заданию воспитателя дети располагают предметы под деревом, за деревом или на дереве, называя , где расположен предмет. Затем все закрывают глаза, а один ребенок под руководством воспитателя меняет предметы местами. Остальные должны определить, что изменилось</a:t>
            </a:r>
            <a:r>
              <a:rPr lang="ru-RU" sz="1400" dirty="0" smtClean="0">
                <a:latin typeface="Georgia" panose="02040502050405020303" pitchFamily="18" charset="0"/>
              </a:rPr>
              <a:t>.</a:t>
            </a:r>
          </a:p>
          <a:p>
            <a:endParaRPr lang="ru-RU" sz="1400" dirty="0">
              <a:latin typeface="Georgia" panose="02040502050405020303" pitchFamily="18" charset="0"/>
            </a:endParaRPr>
          </a:p>
          <a:p>
            <a:r>
              <a:rPr lang="ru-RU" sz="1400" dirty="0" smtClean="0">
                <a:solidFill>
                  <a:schemeClr val="accent4">
                    <a:lumMod val="75000"/>
                  </a:schemeClr>
                </a:solidFill>
                <a:latin typeface="Georgia" panose="02040502050405020303" pitchFamily="18" charset="0"/>
              </a:rPr>
              <a:t>2. </a:t>
            </a:r>
            <a:r>
              <a:rPr lang="ru-RU" sz="1400" dirty="0">
                <a:solidFill>
                  <a:schemeClr val="accent4">
                    <a:lumMod val="75000"/>
                  </a:schemeClr>
                </a:solidFill>
                <a:latin typeface="Georgia" panose="02040502050405020303" pitchFamily="18" charset="0"/>
              </a:rPr>
              <a:t>«Украшаем елку»</a:t>
            </a:r>
          </a:p>
          <a:p>
            <a:r>
              <a:rPr lang="ru-RU" sz="1400" dirty="0">
                <a:latin typeface="Georgia" panose="02040502050405020303" pitchFamily="18" charset="0"/>
              </a:rPr>
              <a:t>Цели: Развитие сенсорных представлений.</a:t>
            </a:r>
          </a:p>
          <a:p>
            <a:r>
              <a:rPr lang="ru-RU" sz="1400" dirty="0">
                <a:latin typeface="Georgia" panose="02040502050405020303" pitchFamily="18" charset="0"/>
              </a:rPr>
              <a:t>Упражнение в употреблении наречий ВВЕРХУ, ВНИЗУ, ПОСРЕДИНЕ.</a:t>
            </a:r>
          </a:p>
          <a:p>
            <a:r>
              <a:rPr lang="ru-RU" sz="1400" dirty="0">
                <a:latin typeface="Georgia" panose="02040502050405020303" pitchFamily="18" charset="0"/>
              </a:rPr>
              <a:t>У детей карточки с изображением елки и разноцветные кружки – шарики (у каждого ребенка по 3). Дети по заданию воспитателя располагают кружки на своей елочке. Затем воспитатель предлагает детям «нарядить» елочку, как им хочется, и рассказать, где какой шарик.</a:t>
            </a:r>
          </a:p>
        </p:txBody>
      </p:sp>
      <p:sp>
        <p:nvSpPr>
          <p:cNvPr id="3" name="Прямоугольник 2"/>
          <p:cNvSpPr/>
          <p:nvPr/>
        </p:nvSpPr>
        <p:spPr>
          <a:xfrm>
            <a:off x="351692" y="4803112"/>
            <a:ext cx="9947868" cy="1600438"/>
          </a:xfrm>
          <a:prstGeom prst="rect">
            <a:avLst/>
          </a:prstGeom>
        </p:spPr>
        <p:txBody>
          <a:bodyPr wrap="square">
            <a:spAutoFit/>
          </a:bodyPr>
          <a:lstStyle/>
          <a:p>
            <a:r>
              <a:rPr lang="ru-RU" sz="1400" dirty="0">
                <a:solidFill>
                  <a:schemeClr val="accent4">
                    <a:lumMod val="75000"/>
                  </a:schemeClr>
                </a:solidFill>
                <a:latin typeface="Georgia" panose="02040502050405020303" pitchFamily="18" charset="0"/>
              </a:rPr>
              <a:t>4</a:t>
            </a:r>
            <a:r>
              <a:rPr lang="ru-RU" sz="1400" dirty="0" smtClean="0">
                <a:solidFill>
                  <a:schemeClr val="accent4">
                    <a:lumMod val="75000"/>
                  </a:schemeClr>
                </a:solidFill>
                <a:latin typeface="Georgia" panose="02040502050405020303" pitchFamily="18" charset="0"/>
              </a:rPr>
              <a:t>. </a:t>
            </a:r>
            <a:r>
              <a:rPr lang="ru-RU" sz="1400" dirty="0">
                <a:solidFill>
                  <a:schemeClr val="accent4">
                    <a:lumMod val="75000"/>
                  </a:schemeClr>
                </a:solidFill>
                <a:latin typeface="Georgia" panose="02040502050405020303" pitchFamily="18" charset="0"/>
              </a:rPr>
              <a:t>«Накрой стол»</a:t>
            </a:r>
          </a:p>
          <a:p>
            <a:r>
              <a:rPr lang="ru-RU" sz="1400" dirty="0">
                <a:latin typeface="Georgia" panose="02040502050405020303" pitchFamily="18" charset="0"/>
              </a:rPr>
              <a:t>Цели: Развитие зрительного внимания, умения соотносить цвета.</a:t>
            </a:r>
          </a:p>
          <a:p>
            <a:r>
              <a:rPr lang="ru-RU" sz="1400" dirty="0">
                <a:latin typeface="Georgia" panose="02040502050405020303" pitchFamily="18" charset="0"/>
              </a:rPr>
              <a:t>Активизация словаря по теме.</a:t>
            </a:r>
          </a:p>
          <a:p>
            <a:r>
              <a:rPr lang="ru-RU" sz="1400" dirty="0">
                <a:latin typeface="Georgia" panose="02040502050405020303" pitchFamily="18" charset="0"/>
              </a:rPr>
              <a:t>Развитие мелкой моторики пальцев рук.</a:t>
            </a:r>
          </a:p>
          <a:p>
            <a:r>
              <a:rPr lang="ru-RU" sz="1400" dirty="0">
                <a:latin typeface="Georgia" panose="02040502050405020303" pitchFamily="18" charset="0"/>
              </a:rPr>
              <a:t>Воспитатель предлагает детям выбрать из расставленных на столе предметов посуды те, которые нужны для чаепития. Задача детей – накрыть к чаю столик с синей салфеткой (выбирается посуда синего цвета), аналогично проводится работа с другими цветами.</a:t>
            </a:r>
          </a:p>
        </p:txBody>
      </p:sp>
      <p:sp>
        <p:nvSpPr>
          <p:cNvPr id="4" name="Прямоугольник 3"/>
          <p:cNvSpPr/>
          <p:nvPr/>
        </p:nvSpPr>
        <p:spPr>
          <a:xfrm>
            <a:off x="422031" y="3508197"/>
            <a:ext cx="10982848" cy="1169551"/>
          </a:xfrm>
          <a:prstGeom prst="rect">
            <a:avLst/>
          </a:prstGeom>
        </p:spPr>
        <p:txBody>
          <a:bodyPr wrap="square">
            <a:spAutoFit/>
          </a:bodyPr>
          <a:lstStyle/>
          <a:p>
            <a:r>
              <a:rPr lang="ru-RU" sz="1400" dirty="0">
                <a:solidFill>
                  <a:schemeClr val="accent4">
                    <a:lumMod val="75000"/>
                  </a:schemeClr>
                </a:solidFill>
                <a:latin typeface="Georgia" panose="02040502050405020303" pitchFamily="18" charset="0"/>
              </a:rPr>
              <a:t>3. «Что зимой бывает</a:t>
            </a:r>
            <a:r>
              <a:rPr lang="ru-RU" sz="1400" dirty="0">
                <a:latin typeface="Georgia" panose="02040502050405020303" pitchFamily="18" charset="0"/>
              </a:rPr>
              <a:t>»</a:t>
            </a:r>
          </a:p>
          <a:p>
            <a:r>
              <a:rPr lang="ru-RU" sz="1400" dirty="0">
                <a:latin typeface="Georgia" panose="02040502050405020303" pitchFamily="18" charset="0"/>
              </a:rPr>
              <a:t>Цели: Развитие представлений о приметах зимы.</a:t>
            </a:r>
          </a:p>
          <a:p>
            <a:r>
              <a:rPr lang="ru-RU" sz="1400" dirty="0">
                <a:latin typeface="Georgia" panose="02040502050405020303" pitchFamily="18" charset="0"/>
              </a:rPr>
              <a:t>Совершенствование связной речи.</a:t>
            </a:r>
          </a:p>
          <a:p>
            <a:r>
              <a:rPr lang="ru-RU" sz="1400" dirty="0">
                <a:latin typeface="Georgia" panose="02040502050405020303" pitchFamily="18" charset="0"/>
              </a:rPr>
              <a:t>Игра проводится с использованием настольной игры «Времена года». Дети подбирают к большой карте, на которой изображена зима, маленькие карточки с приметами этого времени года.</a:t>
            </a:r>
          </a:p>
        </p:txBody>
      </p:sp>
    </p:spTree>
    <p:extLst>
      <p:ext uri="{BB962C8B-B14F-4D97-AF65-F5344CB8AC3E}">
        <p14:creationId xmlns:p14="http://schemas.microsoft.com/office/powerpoint/2010/main" val="3338545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852607" y="299376"/>
            <a:ext cx="6245876" cy="544686"/>
          </a:xfrm>
        </p:spPr>
        <p:txBody>
          <a:bodyPr>
            <a:normAutofit fontScale="90000"/>
          </a:bodyPr>
          <a:lstStyle/>
          <a:p>
            <a:r>
              <a:rPr lang="ru-RU" dirty="0" smtClean="0"/>
              <a:t>Познавательное развитие</a:t>
            </a:r>
            <a:endParaRPr lang="ru-RU" dirty="0"/>
          </a:p>
        </p:txBody>
      </p:sp>
      <p:sp>
        <p:nvSpPr>
          <p:cNvPr id="5" name="Прямоугольник 4"/>
          <p:cNvSpPr/>
          <p:nvPr/>
        </p:nvSpPr>
        <p:spPr>
          <a:xfrm>
            <a:off x="753626" y="571719"/>
            <a:ext cx="10128739" cy="1984710"/>
          </a:xfrm>
          <a:prstGeom prst="rect">
            <a:avLst/>
          </a:prstGeom>
        </p:spPr>
        <p:txBody>
          <a:bodyPr wrap="square">
            <a:spAutoFit/>
          </a:bodyPr>
          <a:lstStyle/>
          <a:p>
            <a:pPr>
              <a:lnSpc>
                <a:spcPct val="107000"/>
              </a:lnSpc>
              <a:spcAft>
                <a:spcPts val="800"/>
              </a:spcAft>
            </a:pPr>
            <a:r>
              <a:rPr lang="ru-RU" sz="2400" b="1" i="1" dirty="0">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600" b="1" i="1" dirty="0">
                <a:solidFill>
                  <a:schemeClr val="accent4">
                    <a:lumMod val="75000"/>
                  </a:schemeClr>
                </a:solidFill>
                <a:latin typeface="Georgia" panose="02040502050405020303" pitchFamily="18" charset="0"/>
                <a:ea typeface="Calibri" panose="020F0502020204030204" pitchFamily="34" charset="0"/>
                <a:cs typeface="Times New Roman" panose="02020603050405020304" pitchFamily="18" charset="0"/>
              </a:rPr>
              <a:t>Игра «Угадай и принеси».</a:t>
            </a:r>
            <a:endParaRPr lang="ru-RU" sz="1600" dirty="0">
              <a:solidFill>
                <a:schemeClr val="accent4">
                  <a:lumMod val="75000"/>
                </a:schemeClr>
              </a:solidFill>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200" b="1" dirty="0">
                <a:latin typeface="Georgia" panose="02040502050405020303" pitchFamily="18" charset="0"/>
                <a:ea typeface="Calibri" panose="020F0502020204030204" pitchFamily="34" charset="0"/>
                <a:cs typeface="Times New Roman" panose="02020603050405020304" pitchFamily="18" charset="0"/>
              </a:rPr>
              <a:t>Цель</a:t>
            </a:r>
            <a:r>
              <a:rPr lang="ru-RU" sz="1200" dirty="0">
                <a:latin typeface="Georgia" panose="02040502050405020303" pitchFamily="18" charset="0"/>
                <a:ea typeface="Calibri" panose="020F0502020204030204" pitchFamily="34" charset="0"/>
                <a:cs typeface="Times New Roman" panose="02020603050405020304" pitchFamily="18" charset="0"/>
              </a:rPr>
              <a:t>: </a:t>
            </a:r>
            <a:r>
              <a:rPr lang="ru-RU" sz="1400" dirty="0">
                <a:latin typeface="Georgia" panose="02040502050405020303" pitchFamily="18" charset="0"/>
                <a:ea typeface="Calibri" panose="020F0502020204030204" pitchFamily="34" charset="0"/>
                <a:cs typeface="Times New Roman" panose="02020603050405020304" pitchFamily="18" charset="0"/>
              </a:rPr>
              <a:t>Развивать</a:t>
            </a:r>
            <a:r>
              <a:rPr lang="ru-RU" sz="1200" dirty="0">
                <a:latin typeface="Georgia" panose="02040502050405020303" pitchFamily="18" charset="0"/>
                <a:ea typeface="Calibri" panose="020F0502020204030204" pitchFamily="34" charset="0"/>
                <a:cs typeface="Times New Roman" panose="02020603050405020304" pitchFamily="18" charset="0"/>
              </a:rPr>
              <a:t> восприятие.</a:t>
            </a:r>
          </a:p>
          <a:p>
            <a:pPr>
              <a:lnSpc>
                <a:spcPct val="107000"/>
              </a:lnSpc>
              <a:spcAft>
                <a:spcPts val="800"/>
              </a:spcAft>
            </a:pPr>
            <a:r>
              <a:rPr lang="ru-RU" sz="1200" dirty="0">
                <a:latin typeface="Georgia" panose="02040502050405020303" pitchFamily="18" charset="0"/>
                <a:ea typeface="Calibri" panose="020F0502020204030204" pitchFamily="34" charset="0"/>
                <a:cs typeface="Times New Roman" panose="02020603050405020304" pitchFamily="18" charset="0"/>
              </a:rPr>
              <a:t>Воспитатель показывает детям картинки с изображением половины ложки, кастрюли, тарелки, крышки от кастрюли, чашки, чайника. Дети должны отгадать, какой предмет изображен, и принести его из игрового уголка.</a:t>
            </a:r>
          </a:p>
          <a:p>
            <a:pPr>
              <a:lnSpc>
                <a:spcPct val="107000"/>
              </a:lnSpc>
              <a:spcAft>
                <a:spcPts val="800"/>
              </a:spcAft>
            </a:pPr>
            <a:r>
              <a:rPr lang="ru-RU" sz="1200" b="1" dirty="0">
                <a:latin typeface="Georgia" panose="02040502050405020303" pitchFamily="18" charset="0"/>
                <a:ea typeface="Calibri" panose="020F0502020204030204" pitchFamily="34" charset="0"/>
                <a:cs typeface="Times New Roman" panose="02020603050405020304" pitchFamily="18" charset="0"/>
              </a:rPr>
              <a:t>Наглядный материал</a:t>
            </a:r>
            <a:r>
              <a:rPr lang="ru-RU" sz="1200" dirty="0">
                <a:latin typeface="Georgia" panose="02040502050405020303" pitchFamily="18" charset="0"/>
                <a:ea typeface="Calibri" panose="020F0502020204030204" pitchFamily="34" charset="0"/>
                <a:cs typeface="Times New Roman" panose="02020603050405020304" pitchFamily="18" charset="0"/>
              </a:rPr>
              <a:t>: картинки с изображением половины предмета.</a:t>
            </a:r>
            <a:endParaRPr lang="ru-RU" sz="1200"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723482" y="2632668"/>
            <a:ext cx="9867482" cy="1816138"/>
          </a:xfrm>
          <a:prstGeom prst="rect">
            <a:avLst/>
          </a:prstGeom>
        </p:spPr>
        <p:txBody>
          <a:bodyPr wrap="square">
            <a:spAutoFit/>
          </a:bodyPr>
          <a:lstStyle/>
          <a:p>
            <a:pPr>
              <a:lnSpc>
                <a:spcPct val="107000"/>
              </a:lnSpc>
              <a:spcAft>
                <a:spcPts val="800"/>
              </a:spcAft>
            </a:pPr>
            <a:r>
              <a:rPr lang="ru-RU" sz="1600" b="1" i="1" dirty="0">
                <a:solidFill>
                  <a:schemeClr val="accent4">
                    <a:lumMod val="75000"/>
                  </a:schemeClr>
                </a:solidFill>
                <a:latin typeface="Georgia" panose="02040502050405020303" pitchFamily="18" charset="0"/>
                <a:ea typeface="Calibri" panose="020F0502020204030204" pitchFamily="34" charset="0"/>
                <a:cs typeface="Times New Roman" panose="02020603050405020304" pitchFamily="18" charset="0"/>
              </a:rPr>
              <a:t>Игра: «Ремонт грузовика».</a:t>
            </a:r>
            <a:endParaRPr lang="ru-RU" sz="1600" dirty="0">
              <a:solidFill>
                <a:schemeClr val="accent4">
                  <a:lumMod val="75000"/>
                </a:schemeClr>
              </a:solidFill>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400" b="1" dirty="0">
                <a:latin typeface="Georgia" panose="02040502050405020303" pitchFamily="18" charset="0"/>
                <a:ea typeface="Calibri" panose="020F0502020204030204" pitchFamily="34" charset="0"/>
                <a:cs typeface="Times New Roman" panose="02020603050405020304" pitchFamily="18" charset="0"/>
              </a:rPr>
              <a:t>Цель</a:t>
            </a:r>
            <a:r>
              <a:rPr lang="ru-RU" sz="1400" dirty="0">
                <a:latin typeface="Georgia" panose="02040502050405020303" pitchFamily="18" charset="0"/>
                <a:ea typeface="Calibri" panose="020F0502020204030204" pitchFamily="34" charset="0"/>
                <a:cs typeface="Times New Roman" panose="02020603050405020304" pitchFamily="18" charset="0"/>
              </a:rPr>
              <a:t>: Учить детей собирать из частей целое.</a:t>
            </a:r>
          </a:p>
          <a:p>
            <a:pPr>
              <a:lnSpc>
                <a:spcPct val="107000"/>
              </a:lnSpc>
              <a:spcAft>
                <a:spcPts val="800"/>
              </a:spcAft>
            </a:pPr>
            <a:r>
              <a:rPr lang="ru-RU" sz="1400" b="1" dirty="0">
                <a:latin typeface="Georgia" panose="02040502050405020303" pitchFamily="18" charset="0"/>
                <a:ea typeface="Calibri" panose="020F0502020204030204" pitchFamily="34" charset="0"/>
                <a:cs typeface="Times New Roman" panose="02020603050405020304" pitchFamily="18" charset="0"/>
              </a:rPr>
              <a:t>Ход:</a:t>
            </a:r>
            <a:r>
              <a:rPr lang="ru-RU" sz="1400" dirty="0">
                <a:latin typeface="Georgia" panose="02040502050405020303" pitchFamily="18" charset="0"/>
                <a:ea typeface="Calibri" panose="020F0502020204030204" pitchFamily="34" charset="0"/>
                <a:cs typeface="Times New Roman" panose="02020603050405020304" pitchFamily="18" charset="0"/>
              </a:rPr>
              <a:t> Воспитатель раздает каждому ребенку детали разрезной картинки с изображением грузовика. Опираясь на образец (целое изображение грузовика) и помощь воспитателя, дети складывают разрезную картинку, называя части грузовика: кабина, кузов, колеса, руль, окна.</a:t>
            </a:r>
          </a:p>
          <a:p>
            <a:pPr>
              <a:lnSpc>
                <a:spcPct val="107000"/>
              </a:lnSpc>
              <a:spcAft>
                <a:spcPts val="800"/>
              </a:spcAft>
            </a:pPr>
            <a:r>
              <a:rPr lang="ru-RU" sz="1400" b="1" dirty="0">
                <a:latin typeface="Georgia" panose="02040502050405020303" pitchFamily="18" charset="0"/>
                <a:ea typeface="Calibri" panose="020F0502020204030204" pitchFamily="34" charset="0"/>
                <a:cs typeface="Times New Roman" panose="02020603050405020304" pitchFamily="18" charset="0"/>
              </a:rPr>
              <a:t>Наглядный материал</a:t>
            </a:r>
            <a:r>
              <a:rPr lang="ru-RU" sz="1400" dirty="0">
                <a:latin typeface="Georgia" panose="02040502050405020303" pitchFamily="18" charset="0"/>
                <a:ea typeface="Calibri" panose="020F0502020204030204" pitchFamily="34" charset="0"/>
                <a:cs typeface="Times New Roman" panose="02020603050405020304" pitchFamily="18" charset="0"/>
              </a:rPr>
              <a:t>: Целое и разрезанное изображение предмета.</a:t>
            </a:r>
            <a:endParaRPr lang="ru-RU" sz="1400"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723481" y="4475288"/>
            <a:ext cx="9224387" cy="2379754"/>
          </a:xfrm>
          <a:prstGeom prst="rect">
            <a:avLst/>
          </a:prstGeom>
        </p:spPr>
        <p:txBody>
          <a:bodyPr wrap="square">
            <a:spAutoFit/>
          </a:bodyPr>
          <a:lstStyle/>
          <a:p>
            <a:pPr>
              <a:lnSpc>
                <a:spcPct val="107000"/>
              </a:lnSpc>
              <a:spcAft>
                <a:spcPts val="800"/>
              </a:spcAft>
            </a:pPr>
            <a:r>
              <a:rPr lang="ru-RU" sz="1600" b="1" i="1" dirty="0">
                <a:solidFill>
                  <a:schemeClr val="accent4">
                    <a:lumMod val="75000"/>
                  </a:schemeClr>
                </a:solidFill>
                <a:latin typeface="Georgia" panose="02040502050405020303" pitchFamily="18" charset="0"/>
                <a:ea typeface="Calibri" panose="020F0502020204030204" pitchFamily="34" charset="0"/>
                <a:cs typeface="Times New Roman" panose="02020603050405020304" pitchFamily="18" charset="0"/>
              </a:rPr>
              <a:t>Игра: «Покажи предмет нужной формы».</a:t>
            </a:r>
            <a:endParaRPr lang="ru-RU" sz="1600" dirty="0">
              <a:solidFill>
                <a:schemeClr val="accent4">
                  <a:lumMod val="75000"/>
                </a:schemeClr>
              </a:solidFill>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400" b="1" dirty="0">
                <a:latin typeface="Georgia" panose="02040502050405020303" pitchFamily="18" charset="0"/>
                <a:ea typeface="Calibri" panose="020F0502020204030204" pitchFamily="34" charset="0"/>
                <a:cs typeface="Times New Roman" panose="02020603050405020304" pitchFamily="18" charset="0"/>
              </a:rPr>
              <a:t>Цель</a:t>
            </a:r>
            <a:r>
              <a:rPr lang="ru-RU" sz="1400" dirty="0">
                <a:latin typeface="Georgia" panose="02040502050405020303" pitchFamily="18" charset="0"/>
                <a:ea typeface="Calibri" panose="020F0502020204030204" pitchFamily="34" charset="0"/>
                <a:cs typeface="Times New Roman" panose="02020603050405020304" pitchFamily="18" charset="0"/>
              </a:rPr>
              <a:t>: Учить находить предметы нужной формы.</a:t>
            </a:r>
          </a:p>
          <a:p>
            <a:pPr>
              <a:lnSpc>
                <a:spcPct val="107000"/>
              </a:lnSpc>
              <a:spcAft>
                <a:spcPts val="800"/>
              </a:spcAft>
            </a:pPr>
            <a:r>
              <a:rPr lang="ru-RU" sz="1400" b="1" dirty="0">
                <a:latin typeface="Georgia" panose="02040502050405020303" pitchFamily="18" charset="0"/>
                <a:ea typeface="Calibri" panose="020F0502020204030204" pitchFamily="34" charset="0"/>
                <a:cs typeface="Times New Roman" panose="02020603050405020304" pitchFamily="18" charset="0"/>
              </a:rPr>
              <a:t>Ход</a:t>
            </a:r>
            <a:r>
              <a:rPr lang="ru-RU" sz="1400" dirty="0">
                <a:latin typeface="Georgia" panose="02040502050405020303" pitchFamily="18" charset="0"/>
                <a:ea typeface="Calibri" panose="020F0502020204030204" pitchFamily="34" charset="0"/>
                <a:cs typeface="Times New Roman" panose="02020603050405020304" pitchFamily="18" charset="0"/>
              </a:rPr>
              <a:t>: Воспитатель раскладывает несколько предметов квадратной и круглой формы. Круглые предметы похожи на мяч (показывает мяч и предметы, похожие на него), а квадратные предметы похожи на кубик (показывает большой кубик и предметы, похожие на него).</a:t>
            </a:r>
          </a:p>
          <a:p>
            <a:pPr>
              <a:lnSpc>
                <a:spcPct val="107000"/>
              </a:lnSpc>
              <a:spcAft>
                <a:spcPts val="800"/>
              </a:spcAft>
            </a:pPr>
            <a:r>
              <a:rPr lang="ru-RU" sz="1400" dirty="0">
                <a:latin typeface="Georgia" panose="02040502050405020303" pitchFamily="18" charset="0"/>
                <a:ea typeface="Calibri" panose="020F0502020204030204" pitchFamily="34" charset="0"/>
                <a:cs typeface="Times New Roman" panose="02020603050405020304" pitchFamily="18" charset="0"/>
              </a:rPr>
              <a:t>После объяснения воспитатель просит каждого ребенка показать сначала предметы квадратной формы, затем круглой.</a:t>
            </a:r>
          </a:p>
          <a:p>
            <a:pPr>
              <a:lnSpc>
                <a:spcPct val="107000"/>
              </a:lnSpc>
              <a:spcAft>
                <a:spcPts val="800"/>
              </a:spcAft>
            </a:pPr>
            <a:r>
              <a:rPr lang="ru-RU" sz="1400" b="1" dirty="0">
                <a:latin typeface="Georgia" panose="02040502050405020303" pitchFamily="18" charset="0"/>
                <a:ea typeface="Calibri" panose="020F0502020204030204" pitchFamily="34" charset="0"/>
                <a:cs typeface="Times New Roman" panose="02020603050405020304" pitchFamily="18" charset="0"/>
              </a:rPr>
              <a:t>Наглядный материал</a:t>
            </a:r>
            <a:r>
              <a:rPr lang="ru-RU" sz="1400" dirty="0">
                <a:latin typeface="Georgia" panose="02040502050405020303" pitchFamily="18" charset="0"/>
                <a:ea typeface="Calibri" panose="020F0502020204030204" pitchFamily="34" charset="0"/>
                <a:cs typeface="Times New Roman" panose="02020603050405020304" pitchFamily="18" charset="0"/>
              </a:rPr>
              <a:t>: предметы квадратной и круглой формы.</a:t>
            </a:r>
            <a:endParaRPr lang="ru-RU" sz="1400" dirty="0">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8447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3675" y="859931"/>
            <a:ext cx="8651630" cy="2635593"/>
          </a:xfrm>
          <a:prstGeom prst="rect">
            <a:avLst/>
          </a:prstGeom>
        </p:spPr>
        <p:txBody>
          <a:bodyPr wrap="square">
            <a:spAutoFit/>
          </a:bodyPr>
          <a:lstStyle/>
          <a:p>
            <a:pPr>
              <a:lnSpc>
                <a:spcPct val="107000"/>
              </a:lnSpc>
              <a:spcAft>
                <a:spcPts val="800"/>
              </a:spcAft>
            </a:pPr>
            <a:r>
              <a:rPr lang="ru-RU" sz="1600" b="1" i="1" dirty="0" err="1">
                <a:solidFill>
                  <a:schemeClr val="accent4">
                    <a:lumMod val="75000"/>
                  </a:schemeClr>
                </a:solidFill>
                <a:latin typeface="Georgia" panose="02040502050405020303" pitchFamily="18" charset="0"/>
                <a:ea typeface="Calibri" panose="020F0502020204030204" pitchFamily="34" charset="0"/>
                <a:cs typeface="Times New Roman" panose="02020603050405020304" pitchFamily="18" charset="0"/>
              </a:rPr>
              <a:t>Дид</a:t>
            </a:r>
            <a:r>
              <a:rPr lang="ru-RU" sz="1600" b="1" i="1" dirty="0">
                <a:solidFill>
                  <a:schemeClr val="accent4">
                    <a:lumMod val="75000"/>
                  </a:schemeClr>
                </a:solidFill>
                <a:latin typeface="Georgia" panose="02040502050405020303" pitchFamily="18" charset="0"/>
                <a:ea typeface="Calibri" panose="020F0502020204030204" pitchFamily="34" charset="0"/>
                <a:cs typeface="Times New Roman" panose="02020603050405020304" pitchFamily="18" charset="0"/>
              </a:rPr>
              <a:t>. игра «Кто как кричит?» </a:t>
            </a:r>
            <a:r>
              <a:rPr lang="ru-RU" sz="1600" b="1" i="1" dirty="0">
                <a:latin typeface="Georgia" panose="02040502050405020303" pitchFamily="18" charset="0"/>
                <a:ea typeface="Calibri" panose="020F0502020204030204" pitchFamily="34" charset="0"/>
                <a:cs typeface="Times New Roman" panose="02020603050405020304" pitchFamily="18" charset="0"/>
              </a:rPr>
              <a:t/>
            </a:r>
            <a:br>
              <a:rPr lang="ru-RU" sz="1600" b="1" i="1" dirty="0">
                <a:latin typeface="Georgia" panose="02040502050405020303" pitchFamily="18" charset="0"/>
                <a:ea typeface="Calibri" panose="020F0502020204030204" pitchFamily="34" charset="0"/>
                <a:cs typeface="Times New Roman" panose="02020603050405020304" pitchFamily="18" charset="0"/>
              </a:rPr>
            </a:br>
            <a:r>
              <a:rPr lang="ru-RU" sz="1400" b="1" dirty="0">
                <a:latin typeface="Georgia" panose="02040502050405020303" pitchFamily="18" charset="0"/>
                <a:ea typeface="Calibri" panose="020F0502020204030204" pitchFamily="34" charset="0"/>
                <a:cs typeface="Times New Roman" panose="02020603050405020304" pitchFamily="18" charset="0"/>
              </a:rPr>
              <a:t>Цель</a:t>
            </a:r>
            <a:r>
              <a:rPr lang="ru-RU" sz="1400" dirty="0">
                <a:latin typeface="Georgia" panose="02040502050405020303" pitchFamily="18" charset="0"/>
                <a:ea typeface="Calibri" panose="020F0502020204030204" pitchFamily="34" charset="0"/>
                <a:cs typeface="Times New Roman" panose="02020603050405020304" pitchFamily="18" charset="0"/>
              </a:rPr>
              <a:t>: Развивать речевое внимание детей. </a:t>
            </a:r>
            <a:br>
              <a:rPr lang="ru-RU" sz="1400" dirty="0">
                <a:latin typeface="Georgia" panose="02040502050405020303" pitchFamily="18" charset="0"/>
                <a:ea typeface="Calibri" panose="020F0502020204030204" pitchFamily="34" charset="0"/>
                <a:cs typeface="Times New Roman" panose="02020603050405020304" pitchFamily="18" charset="0"/>
              </a:rPr>
            </a:br>
            <a:r>
              <a:rPr lang="ru-RU" sz="1400" b="1" dirty="0">
                <a:latin typeface="Georgia" panose="02040502050405020303" pitchFamily="18" charset="0"/>
                <a:ea typeface="Calibri" panose="020F0502020204030204" pitchFamily="34" charset="0"/>
                <a:cs typeface="Times New Roman" panose="02020603050405020304" pitchFamily="18" charset="0"/>
              </a:rPr>
              <a:t>Ход</a:t>
            </a:r>
            <a:r>
              <a:rPr lang="ru-RU" sz="1400" dirty="0">
                <a:latin typeface="Georgia" panose="02040502050405020303" pitchFamily="18" charset="0"/>
                <a:ea typeface="Calibri" panose="020F0502020204030204" pitchFamily="34" charset="0"/>
                <a:cs typeface="Times New Roman" panose="02020603050405020304" pitchFamily="18" charset="0"/>
              </a:rPr>
              <a:t>: У мамы птицы был маленький птенец (выставляет картинки). Мама учила его петь. Птица пела громко: «</a:t>
            </a:r>
            <a:r>
              <a:rPr lang="ru-RU" sz="1400" dirty="0" err="1">
                <a:latin typeface="Georgia" panose="02040502050405020303" pitchFamily="18" charset="0"/>
                <a:ea typeface="Calibri" panose="020F0502020204030204" pitchFamily="34" charset="0"/>
                <a:cs typeface="Times New Roman" panose="02020603050405020304" pitchFamily="18" charset="0"/>
              </a:rPr>
              <a:t>чирик</a:t>
            </a:r>
            <a:r>
              <a:rPr lang="ru-RU" sz="1400" dirty="0">
                <a:latin typeface="Georgia" panose="02040502050405020303" pitchFamily="18" charset="0"/>
                <a:ea typeface="Calibri" panose="020F0502020204030204" pitchFamily="34" charset="0"/>
                <a:cs typeface="Times New Roman" panose="02020603050405020304" pitchFamily="18" charset="0"/>
              </a:rPr>
              <a:t> - </a:t>
            </a:r>
            <a:r>
              <a:rPr lang="ru-RU" sz="1400" dirty="0" err="1">
                <a:latin typeface="Georgia" panose="02040502050405020303" pitchFamily="18" charset="0"/>
                <a:ea typeface="Calibri" panose="020F0502020204030204" pitchFamily="34" charset="0"/>
                <a:cs typeface="Times New Roman" panose="02020603050405020304" pitchFamily="18" charset="0"/>
              </a:rPr>
              <a:t>чирик</a:t>
            </a:r>
            <a:r>
              <a:rPr lang="ru-RU" sz="1400" dirty="0">
                <a:latin typeface="Georgia" panose="02040502050405020303" pitchFamily="18" charset="0"/>
                <a:ea typeface="Calibri" panose="020F0502020204030204" pitchFamily="34" charset="0"/>
                <a:cs typeface="Times New Roman" panose="02020603050405020304" pitchFamily="18" charset="0"/>
              </a:rPr>
              <a:t>» (дети повторяют звукосочетание). А птенец отвечал тихо: «</a:t>
            </a:r>
            <a:r>
              <a:rPr lang="ru-RU" sz="1400" dirty="0" err="1">
                <a:latin typeface="Georgia" panose="02040502050405020303" pitchFamily="18" charset="0"/>
                <a:ea typeface="Calibri" panose="020F0502020204030204" pitchFamily="34" charset="0"/>
                <a:cs typeface="Times New Roman" panose="02020603050405020304" pitchFamily="18" charset="0"/>
              </a:rPr>
              <a:t>чирик-чирик</a:t>
            </a:r>
            <a:r>
              <a:rPr lang="ru-RU" sz="1400" dirty="0">
                <a:latin typeface="Georgia" panose="02040502050405020303" pitchFamily="18" charset="0"/>
                <a:ea typeface="Calibri" panose="020F0502020204030204" pitchFamily="34" charset="0"/>
                <a:cs typeface="Times New Roman" panose="02020603050405020304" pitchFamily="18" charset="0"/>
              </a:rPr>
              <a:t>» (дети повторяют звукосочетание 3-4 раза). Летал птенец и улетел далеко от мамы (переставляет картинку с изображением птенца подальше). Птица зовет сыночка. Как она его зовет? (Дети вместе с воспитателем повторяют звукосочетание). Птенец услыхал, что мама его зовет, и зачирикал. Как он чирикает? (Дети тихо произносят). Прилетел он к маме. Птица запела громко. Как?</a:t>
            </a:r>
          </a:p>
          <a:p>
            <a:pPr>
              <a:lnSpc>
                <a:spcPct val="107000"/>
              </a:lnSpc>
              <a:spcAft>
                <a:spcPts val="800"/>
              </a:spcAft>
            </a:pPr>
            <a:r>
              <a:rPr lang="ru-RU" sz="1400" b="1" dirty="0">
                <a:latin typeface="Georgia" panose="02040502050405020303" pitchFamily="18" charset="0"/>
                <a:ea typeface="Calibri" panose="020F0502020204030204" pitchFamily="34" charset="0"/>
                <a:cs typeface="Times New Roman" panose="02020603050405020304" pitchFamily="18" charset="0"/>
              </a:rPr>
              <a:t>Наглядный материал</a:t>
            </a:r>
            <a:r>
              <a:rPr lang="ru-RU" sz="1400" dirty="0">
                <a:latin typeface="Georgia" panose="02040502050405020303" pitchFamily="18" charset="0"/>
                <a:ea typeface="Calibri" panose="020F0502020204030204" pitchFamily="34" charset="0"/>
                <a:cs typeface="Times New Roman" panose="02020603050405020304" pitchFamily="18" charset="0"/>
              </a:rPr>
              <a:t>: картинки животных и птиц (с детенышами).</a:t>
            </a:r>
          </a:p>
          <a:p>
            <a:pPr>
              <a:lnSpc>
                <a:spcPct val="107000"/>
              </a:lnSpc>
              <a:spcAft>
                <a:spcPts val="80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763675" y="3336053"/>
            <a:ext cx="8119068" cy="2055947"/>
          </a:xfrm>
          <a:prstGeom prst="rect">
            <a:avLst/>
          </a:prstGeom>
        </p:spPr>
        <p:txBody>
          <a:bodyPr wrap="square">
            <a:spAutoFit/>
          </a:bodyPr>
          <a:lstStyle/>
          <a:p>
            <a:pPr>
              <a:lnSpc>
                <a:spcPct val="107000"/>
              </a:lnSpc>
              <a:spcAft>
                <a:spcPts val="800"/>
              </a:spcAft>
            </a:pPr>
            <a:r>
              <a:rPr lang="ru-RU" sz="1600" i="1" dirty="0">
                <a:latin typeface="Georgia" panose="02040502050405020303" pitchFamily="18" charset="0"/>
                <a:ea typeface="Calibri" panose="020F0502020204030204" pitchFamily="34" charset="0"/>
                <a:cs typeface="Times New Roman" panose="02020603050405020304" pitchFamily="18" charset="0"/>
              </a:rPr>
              <a:t> </a:t>
            </a:r>
            <a:r>
              <a:rPr lang="ru-RU" sz="1600" b="1" i="1" dirty="0" err="1">
                <a:solidFill>
                  <a:schemeClr val="accent4">
                    <a:lumMod val="75000"/>
                  </a:schemeClr>
                </a:solidFill>
                <a:latin typeface="Georgia" panose="02040502050405020303" pitchFamily="18" charset="0"/>
                <a:ea typeface="Calibri" panose="020F0502020204030204" pitchFamily="34" charset="0"/>
                <a:cs typeface="Times New Roman" panose="02020603050405020304" pitchFamily="18" charset="0"/>
              </a:rPr>
              <a:t>Дид</a:t>
            </a:r>
            <a:r>
              <a:rPr lang="ru-RU" sz="1600" b="1" i="1" dirty="0">
                <a:solidFill>
                  <a:schemeClr val="accent4">
                    <a:lumMod val="75000"/>
                  </a:schemeClr>
                </a:solidFill>
                <a:latin typeface="Georgia" panose="02040502050405020303" pitchFamily="18" charset="0"/>
                <a:ea typeface="Calibri" panose="020F0502020204030204" pitchFamily="34" charset="0"/>
                <a:cs typeface="Times New Roman" panose="02020603050405020304" pitchFamily="18" charset="0"/>
              </a:rPr>
              <a:t>. игра «Позови свою маму» </a:t>
            </a:r>
            <a:r>
              <a:rPr lang="ru-RU" sz="1600" i="1" dirty="0">
                <a:latin typeface="Georgia" panose="02040502050405020303" pitchFamily="18" charset="0"/>
                <a:ea typeface="Calibri" panose="020F0502020204030204" pitchFamily="34" charset="0"/>
                <a:cs typeface="Times New Roman" panose="02020603050405020304" pitchFamily="18" charset="0"/>
              </a:rPr>
              <a:t/>
            </a:r>
            <a:br>
              <a:rPr lang="ru-RU" sz="1600" i="1" dirty="0">
                <a:latin typeface="Georgia" panose="02040502050405020303" pitchFamily="18" charset="0"/>
                <a:ea typeface="Calibri" panose="020F0502020204030204" pitchFamily="34" charset="0"/>
                <a:cs typeface="Times New Roman" panose="02020603050405020304" pitchFamily="18" charset="0"/>
              </a:rPr>
            </a:br>
            <a:r>
              <a:rPr lang="ru-RU" sz="1400" b="1" dirty="0">
                <a:latin typeface="Georgia" panose="02040502050405020303" pitchFamily="18" charset="0"/>
                <a:ea typeface="Calibri" panose="020F0502020204030204" pitchFamily="34" charset="0"/>
                <a:cs typeface="Times New Roman" panose="02020603050405020304" pitchFamily="18" charset="0"/>
              </a:rPr>
              <a:t>Цель</a:t>
            </a:r>
            <a:r>
              <a:rPr lang="ru-RU" sz="1400" dirty="0">
                <a:latin typeface="Georgia" panose="02040502050405020303" pitchFamily="18" charset="0"/>
                <a:ea typeface="Calibri" panose="020F0502020204030204" pitchFamily="34" charset="0"/>
                <a:cs typeface="Times New Roman" panose="02020603050405020304" pitchFamily="18" charset="0"/>
              </a:rPr>
              <a:t>: Закреплять правильное произношение звуков. Развивать интонационную выразительность. </a:t>
            </a:r>
            <a:br>
              <a:rPr lang="ru-RU" sz="1400" dirty="0">
                <a:latin typeface="Georgia" panose="02040502050405020303" pitchFamily="18" charset="0"/>
                <a:ea typeface="Calibri" panose="020F0502020204030204" pitchFamily="34" charset="0"/>
                <a:cs typeface="Times New Roman" panose="02020603050405020304" pitchFamily="18" charset="0"/>
              </a:rPr>
            </a:br>
            <a:r>
              <a:rPr lang="ru-RU" sz="1400" b="1" dirty="0">
                <a:latin typeface="Georgia" panose="02040502050405020303" pitchFamily="18" charset="0"/>
                <a:ea typeface="Calibri" panose="020F0502020204030204" pitchFamily="34" charset="0"/>
                <a:cs typeface="Times New Roman" panose="02020603050405020304" pitchFamily="18" charset="0"/>
              </a:rPr>
              <a:t>Ход</a:t>
            </a:r>
            <a:r>
              <a:rPr lang="ru-RU" sz="1400" dirty="0">
                <a:latin typeface="Georgia" panose="02040502050405020303" pitchFamily="18" charset="0"/>
                <a:ea typeface="Calibri" panose="020F0502020204030204" pitchFamily="34" charset="0"/>
                <a:cs typeface="Times New Roman" panose="02020603050405020304" pitchFamily="18" charset="0"/>
              </a:rPr>
              <a:t>: У всех детей предметные картинки с детенышами животных. Воспитатель: «Кто у тебя нарисован, Коля? (цыпленок) Кто у цыпленка мама? (курица) Позови, цыпленок, свою маму. (Пи-пи-пи) Воспитатель имитирует кудахтанье курицы и показывает картинку. </a:t>
            </a:r>
            <a:br>
              <a:rPr lang="ru-RU" sz="1400" dirty="0">
                <a:latin typeface="Georgia" panose="02040502050405020303" pitchFamily="18" charset="0"/>
                <a:ea typeface="Calibri" panose="020F0502020204030204" pitchFamily="34" charset="0"/>
                <a:cs typeface="Times New Roman" panose="02020603050405020304" pitchFamily="18" charset="0"/>
              </a:rPr>
            </a:br>
            <a:r>
              <a:rPr lang="ru-RU" sz="1400" dirty="0">
                <a:latin typeface="Georgia" panose="02040502050405020303" pitchFamily="18" charset="0"/>
                <a:ea typeface="Calibri" panose="020F0502020204030204" pitchFamily="34" charset="0"/>
                <a:cs typeface="Times New Roman" panose="02020603050405020304" pitchFamily="18" charset="0"/>
              </a:rPr>
              <a:t>Такая же работа проводится со всеми детьми.</a:t>
            </a:r>
          </a:p>
          <a:p>
            <a:pPr>
              <a:lnSpc>
                <a:spcPct val="107000"/>
              </a:lnSpc>
              <a:spcAft>
                <a:spcPts val="800"/>
              </a:spcAft>
            </a:pPr>
            <a:r>
              <a:rPr lang="ru-RU" sz="1400" b="1" dirty="0">
                <a:latin typeface="Georgia" panose="02040502050405020303" pitchFamily="18" charset="0"/>
                <a:ea typeface="Calibri" panose="020F0502020204030204" pitchFamily="34" charset="0"/>
                <a:cs typeface="Times New Roman" panose="02020603050405020304" pitchFamily="18" charset="0"/>
              </a:rPr>
              <a:t>Наглядный материал: </a:t>
            </a:r>
            <a:r>
              <a:rPr lang="ru-RU" sz="1400" dirty="0">
                <a:latin typeface="Georgia" panose="02040502050405020303" pitchFamily="18" charset="0"/>
                <a:ea typeface="Calibri" panose="020F0502020204030204" pitchFamily="34" charset="0"/>
                <a:cs typeface="Times New Roman" panose="02020603050405020304" pitchFamily="18" charset="0"/>
              </a:rPr>
              <a:t>предметные картинки с изображением детенышей животных.</a:t>
            </a:r>
            <a:endParaRPr lang="ru-RU" sz="1400" dirty="0">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8700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256044" y="974691"/>
            <a:ext cx="8470761" cy="160773"/>
          </a:xfrm>
        </p:spPr>
        <p:txBody>
          <a:bodyPr>
            <a:normAutofit fontScale="90000"/>
          </a:bodyPr>
          <a:lstStyle/>
          <a:p>
            <a:r>
              <a:rPr lang="ru-RU" dirty="0" smtClean="0"/>
              <a:t>Речевое развитие</a:t>
            </a:r>
            <a:endParaRPr lang="ru-RU" dirty="0"/>
          </a:p>
        </p:txBody>
      </p:sp>
      <p:sp>
        <p:nvSpPr>
          <p:cNvPr id="7" name="Объект 6"/>
          <p:cNvSpPr>
            <a:spLocks noGrp="1"/>
          </p:cNvSpPr>
          <p:nvPr>
            <p:ph sz="half" idx="4294967295"/>
          </p:nvPr>
        </p:nvSpPr>
        <p:spPr>
          <a:xfrm>
            <a:off x="452177" y="2622620"/>
            <a:ext cx="5466302" cy="673239"/>
          </a:xfrm>
        </p:spPr>
        <p:txBody>
          <a:bodyPr/>
          <a:lstStyle/>
          <a:p>
            <a:r>
              <a:rPr lang="ru-RU" b="1" i="1" dirty="0" smtClean="0">
                <a:solidFill>
                  <a:schemeClr val="accent4">
                    <a:lumMod val="75000"/>
                  </a:schemeClr>
                </a:solidFill>
                <a:latin typeface="Georgia" panose="02040502050405020303" pitchFamily="18" charset="0"/>
              </a:rPr>
              <a:t>        Игра </a:t>
            </a:r>
            <a:r>
              <a:rPr lang="ru-RU" b="1" i="1" dirty="0">
                <a:solidFill>
                  <a:schemeClr val="accent4">
                    <a:lumMod val="75000"/>
                  </a:schemeClr>
                </a:solidFill>
                <a:latin typeface="Georgia" panose="02040502050405020303" pitchFamily="18" charset="0"/>
              </a:rPr>
              <a:t>«Бабочка, лети!» </a:t>
            </a:r>
            <a:br>
              <a:rPr lang="ru-RU" b="1" i="1" dirty="0">
                <a:solidFill>
                  <a:schemeClr val="accent4">
                    <a:lumMod val="75000"/>
                  </a:schemeClr>
                </a:solidFill>
                <a:latin typeface="Georgia" panose="02040502050405020303" pitchFamily="18" charset="0"/>
              </a:rPr>
            </a:br>
            <a:endParaRPr lang="ru-RU" dirty="0">
              <a:solidFill>
                <a:schemeClr val="accent4">
                  <a:lumMod val="75000"/>
                </a:schemeClr>
              </a:solidFill>
              <a:latin typeface="Georgia" panose="02040502050405020303" pitchFamily="18" charset="0"/>
            </a:endParaRPr>
          </a:p>
        </p:txBody>
      </p:sp>
      <p:sp>
        <p:nvSpPr>
          <p:cNvPr id="8" name="Текст 7"/>
          <p:cNvSpPr>
            <a:spLocks noGrp="1"/>
          </p:cNvSpPr>
          <p:nvPr>
            <p:ph type="body" sz="quarter" idx="4294967295"/>
          </p:nvPr>
        </p:nvSpPr>
        <p:spPr>
          <a:xfrm>
            <a:off x="6943411" y="1436914"/>
            <a:ext cx="4843305" cy="693338"/>
          </a:xfrm>
        </p:spPr>
        <p:txBody>
          <a:bodyPr>
            <a:normAutofit/>
          </a:bodyPr>
          <a:lstStyle/>
          <a:p>
            <a:r>
              <a:rPr lang="ru-RU" dirty="0"/>
              <a:t/>
            </a:r>
            <a:br>
              <a:rPr lang="ru-RU" dirty="0"/>
            </a:br>
            <a:r>
              <a:rPr lang="ru-RU" b="1" i="1" dirty="0">
                <a:solidFill>
                  <a:schemeClr val="accent4">
                    <a:lumMod val="75000"/>
                  </a:schemeClr>
                </a:solidFill>
                <a:latin typeface="Georgia" panose="02040502050405020303" pitchFamily="18" charset="0"/>
              </a:rPr>
              <a:t>Игра «Громко — тихо»</a:t>
            </a:r>
          </a:p>
        </p:txBody>
      </p:sp>
      <p:sp>
        <p:nvSpPr>
          <p:cNvPr id="9" name="Объект 8"/>
          <p:cNvSpPr>
            <a:spLocks noGrp="1"/>
          </p:cNvSpPr>
          <p:nvPr>
            <p:ph sz="quarter" idx="4294967295"/>
          </p:nvPr>
        </p:nvSpPr>
        <p:spPr>
          <a:xfrm>
            <a:off x="6119446" y="2431702"/>
            <a:ext cx="5164853" cy="3707842"/>
          </a:xfrm>
        </p:spPr>
        <p:txBody>
          <a:bodyPr>
            <a:noAutofit/>
          </a:bodyPr>
          <a:lstStyle/>
          <a:p>
            <a:r>
              <a:rPr lang="ru-RU" sz="1200" b="1" dirty="0" smtClean="0">
                <a:latin typeface="Georgia" panose="02040502050405020303" pitchFamily="18" charset="0"/>
              </a:rPr>
              <a:t>Цель</a:t>
            </a:r>
            <a:r>
              <a:rPr lang="ru-RU" sz="1200" b="1" dirty="0">
                <a:latin typeface="Georgia" panose="02040502050405020303" pitchFamily="18" charset="0"/>
              </a:rPr>
              <a:t>.</a:t>
            </a:r>
            <a:r>
              <a:rPr lang="ru-RU" sz="1200" dirty="0">
                <a:latin typeface="Georgia" panose="02040502050405020303" pitchFamily="18" charset="0"/>
              </a:rPr>
              <a:t> Учить детей менять силу голоса: говорить то громко, то тихо. Воспитание умения менять силу голоса. </a:t>
            </a:r>
            <a:br>
              <a:rPr lang="ru-RU" sz="1200" dirty="0">
                <a:latin typeface="Georgia" panose="02040502050405020303" pitchFamily="18" charset="0"/>
              </a:rPr>
            </a:br>
            <a:r>
              <a:rPr lang="ru-RU" sz="1200" dirty="0">
                <a:latin typeface="Georgia" panose="02040502050405020303" pitchFamily="18" charset="0"/>
              </a:rPr>
              <a:t>Подготовительная работа. Педагог подбирает парные игрушки разных размеров: большую и маленькую </a:t>
            </a:r>
            <a:r>
              <a:rPr lang="ru-RU" sz="1200" dirty="0" smtClean="0">
                <a:latin typeface="Georgia" panose="02040502050405020303" pitchFamily="18" charset="0"/>
              </a:rPr>
              <a:t>машины</a:t>
            </a:r>
            <a:r>
              <a:rPr lang="ru-RU" sz="1200" dirty="0">
                <a:latin typeface="Georgia" panose="02040502050405020303" pitchFamily="18" charset="0"/>
              </a:rPr>
              <a:t>, большой и маленький барабаны, большую и маленькую </a:t>
            </a:r>
            <a:r>
              <a:rPr lang="ru-RU" sz="1200" dirty="0" smtClean="0">
                <a:latin typeface="Georgia" panose="02040502050405020303" pitchFamily="18" charset="0"/>
              </a:rPr>
              <a:t>дудочки</a:t>
            </a:r>
            <a:r>
              <a:rPr lang="ru-RU" sz="1200" dirty="0">
                <a:latin typeface="Georgia" panose="02040502050405020303" pitchFamily="18" charset="0"/>
              </a:rPr>
              <a:t>. </a:t>
            </a:r>
            <a:br>
              <a:rPr lang="ru-RU" sz="1200" dirty="0">
                <a:latin typeface="Georgia" panose="02040502050405020303" pitchFamily="18" charset="0"/>
              </a:rPr>
            </a:br>
            <a:r>
              <a:rPr lang="ru-RU" sz="1200" b="1" dirty="0">
                <a:latin typeface="Georgia" panose="02040502050405020303" pitchFamily="18" charset="0"/>
              </a:rPr>
              <a:t>Ход:</a:t>
            </a:r>
            <a:r>
              <a:rPr lang="ru-RU" sz="1200" dirty="0">
                <a:latin typeface="Georgia" panose="02040502050405020303" pitchFamily="18" charset="0"/>
              </a:rPr>
              <a:t> Взрослый показывает 2 машины и говорит: «Когда едет большая машина, она подает сигнал громко: «</a:t>
            </a:r>
            <a:r>
              <a:rPr lang="ru-RU" sz="1200" dirty="0" err="1">
                <a:latin typeface="Georgia" panose="02040502050405020303" pitchFamily="18" charset="0"/>
              </a:rPr>
              <a:t>би-би</a:t>
            </a:r>
            <a:r>
              <a:rPr lang="ru-RU" sz="1200" dirty="0">
                <a:latin typeface="Georgia" panose="02040502050405020303" pitchFamily="18" charset="0"/>
              </a:rPr>
              <a:t>». Как подает сигнал большая машина?» Дети громко произносят: «</a:t>
            </a:r>
            <a:r>
              <a:rPr lang="ru-RU" sz="1200" dirty="0" err="1">
                <a:latin typeface="Georgia" panose="02040502050405020303" pitchFamily="18" charset="0"/>
              </a:rPr>
              <a:t>би-би</a:t>
            </a:r>
            <a:r>
              <a:rPr lang="ru-RU" sz="1200" dirty="0">
                <a:latin typeface="Georgia" panose="02040502050405020303" pitchFamily="18" charset="0"/>
              </a:rPr>
              <a:t>». Педагог продолжает: «А маленькая машина сигналит тихо: «</a:t>
            </a:r>
            <a:r>
              <a:rPr lang="ru-RU" sz="1200" dirty="0" err="1">
                <a:latin typeface="Georgia" panose="02040502050405020303" pitchFamily="18" charset="0"/>
              </a:rPr>
              <a:t>би-би</a:t>
            </a:r>
            <a:r>
              <a:rPr lang="ru-RU" sz="1200" dirty="0">
                <a:latin typeface="Georgia" panose="02040502050405020303" pitchFamily="18" charset="0"/>
              </a:rPr>
              <a:t>». Как сигналит маленькая машина?» Дети тихо произносят: «</a:t>
            </a:r>
            <a:r>
              <a:rPr lang="ru-RU" sz="1200" dirty="0" err="1">
                <a:latin typeface="Georgia" panose="02040502050405020303" pitchFamily="18" charset="0"/>
              </a:rPr>
              <a:t>би-би</a:t>
            </a:r>
            <a:r>
              <a:rPr lang="ru-RU" sz="1200" dirty="0">
                <a:latin typeface="Georgia" panose="02040502050405020303" pitchFamily="18" charset="0"/>
              </a:rPr>
              <a:t>». Педагог убирает обе машины и говорит: «Сейчас будьте внимательны. Как только поедет машина, вы должны дать </a:t>
            </a:r>
            <a:r>
              <a:rPr lang="ru-RU" sz="1200" dirty="0" smtClean="0">
                <a:latin typeface="Georgia" panose="02040502050405020303" pitchFamily="18" charset="0"/>
              </a:rPr>
              <a:t>сигнал</a:t>
            </a:r>
            <a:r>
              <a:rPr lang="ru-RU" sz="1200" dirty="0">
                <a:latin typeface="Georgia" panose="02040502050405020303" pitchFamily="18" charset="0"/>
              </a:rPr>
              <a:t>, не ошибитесь, большая машина сигналит громко, а </a:t>
            </a:r>
            <a:r>
              <a:rPr lang="ru-RU" sz="1200" dirty="0" smtClean="0">
                <a:latin typeface="Georgia" panose="02040502050405020303" pitchFamily="18" charset="0"/>
              </a:rPr>
              <a:t>маленькая </a:t>
            </a:r>
            <a:r>
              <a:rPr lang="ru-RU" sz="1200" dirty="0">
                <a:latin typeface="Georgia" panose="02040502050405020303" pitchFamily="18" charset="0"/>
              </a:rPr>
              <a:t>- тихо». </a:t>
            </a:r>
            <a:br>
              <a:rPr lang="ru-RU" sz="1200" dirty="0">
                <a:latin typeface="Georgia" panose="02040502050405020303" pitchFamily="18" charset="0"/>
              </a:rPr>
            </a:br>
            <a:r>
              <a:rPr lang="ru-RU" sz="1200" dirty="0">
                <a:latin typeface="Georgia" panose="02040502050405020303" pitchFamily="18" charset="0"/>
              </a:rPr>
              <a:t>Аналогично обыгрываются остальные игрушки. </a:t>
            </a:r>
            <a:br>
              <a:rPr lang="ru-RU" sz="1200" dirty="0">
                <a:latin typeface="Georgia" panose="02040502050405020303" pitchFamily="18" charset="0"/>
              </a:rPr>
            </a:br>
            <a:r>
              <a:rPr lang="ru-RU" sz="1200" dirty="0">
                <a:latin typeface="Georgia" panose="02040502050405020303" pitchFamily="18" charset="0"/>
              </a:rPr>
              <a:t>Методические указания. В зависимости от </a:t>
            </a:r>
            <a:r>
              <a:rPr lang="ru-RU" sz="1200" dirty="0" smtClean="0">
                <a:latin typeface="Georgia" panose="02040502050405020303" pitchFamily="18" charset="0"/>
              </a:rPr>
              <a:t>количества </a:t>
            </a:r>
            <a:r>
              <a:rPr lang="ru-RU" sz="1200" dirty="0">
                <a:latin typeface="Georgia" panose="02040502050405020303" pitchFamily="18" charset="0"/>
              </a:rPr>
              <a:t>детей в группе на занятии можно использовать одну пару игрушек или 2-3. Следить, чтобы при тихом произнесении звукоподражаний дети не переходили на шепот. </a:t>
            </a:r>
            <a:br>
              <a:rPr lang="ru-RU" sz="1200" dirty="0">
                <a:latin typeface="Georgia" panose="02040502050405020303" pitchFamily="18" charset="0"/>
              </a:rPr>
            </a:br>
            <a:endParaRPr lang="ru-RU" sz="1200" dirty="0">
              <a:latin typeface="Georgia" panose="02040502050405020303" pitchFamily="18" charset="0"/>
            </a:endParaRPr>
          </a:p>
        </p:txBody>
      </p:sp>
      <p:sp>
        <p:nvSpPr>
          <p:cNvPr id="3" name="Прямоугольник 2"/>
          <p:cNvSpPr/>
          <p:nvPr/>
        </p:nvSpPr>
        <p:spPr>
          <a:xfrm>
            <a:off x="452178" y="3174688"/>
            <a:ext cx="5576833" cy="3323987"/>
          </a:xfrm>
          <a:prstGeom prst="rect">
            <a:avLst/>
          </a:prstGeom>
        </p:spPr>
        <p:txBody>
          <a:bodyPr wrap="square">
            <a:spAutoFit/>
          </a:bodyPr>
          <a:lstStyle/>
          <a:p>
            <a:r>
              <a:rPr lang="ru-RU" b="1" i="1" dirty="0"/>
              <a:t/>
            </a:r>
            <a:br>
              <a:rPr lang="ru-RU" b="1" i="1" dirty="0"/>
            </a:br>
            <a:r>
              <a:rPr lang="ru-RU" sz="1200" b="1" dirty="0">
                <a:latin typeface="Georgia" panose="02040502050405020303" pitchFamily="18" charset="0"/>
              </a:rPr>
              <a:t>Цель</a:t>
            </a:r>
            <a:r>
              <a:rPr lang="ru-RU" sz="1200" dirty="0">
                <a:latin typeface="Georgia" panose="02040502050405020303" pitchFamily="18" charset="0"/>
              </a:rPr>
              <a:t>. Добиваться длительного, непрерывного ротового </a:t>
            </a:r>
            <a:r>
              <a:rPr lang="ru-RU" sz="1200" dirty="0" smtClean="0">
                <a:latin typeface="Georgia" panose="02040502050405020303" pitchFamily="18" charset="0"/>
              </a:rPr>
              <a:t>выдоха</a:t>
            </a:r>
            <a:r>
              <a:rPr lang="ru-RU" sz="1200" dirty="0">
                <a:latin typeface="Georgia" panose="02040502050405020303" pitchFamily="18" charset="0"/>
              </a:rPr>
              <a:t>. </a:t>
            </a:r>
            <a:br>
              <a:rPr lang="ru-RU" sz="1200" dirty="0">
                <a:latin typeface="Georgia" panose="02040502050405020303" pitchFamily="18" charset="0"/>
              </a:rPr>
            </a:br>
            <a:r>
              <a:rPr lang="ru-RU" sz="1200" dirty="0">
                <a:latin typeface="Georgia" panose="02040502050405020303" pitchFamily="18" charset="0"/>
              </a:rPr>
              <a:t>Подготовительная работа. Приготовить 5 </a:t>
            </a:r>
            <a:r>
              <a:rPr lang="ru-RU" sz="1200" dirty="0" smtClean="0">
                <a:latin typeface="Georgia" panose="02040502050405020303" pitchFamily="18" charset="0"/>
              </a:rPr>
              <a:t>бумажных </a:t>
            </a:r>
            <a:r>
              <a:rPr lang="ru-RU" sz="1200" dirty="0">
                <a:latin typeface="Georgia" panose="02040502050405020303" pitchFamily="18" charset="0"/>
              </a:rPr>
              <a:t>ярко окрашенных бабочек. К каждой привязать нитку </a:t>
            </a:r>
            <a:r>
              <a:rPr lang="ru-RU" sz="1200" dirty="0" smtClean="0">
                <a:latin typeface="Georgia" panose="02040502050405020303" pitchFamily="18" charset="0"/>
              </a:rPr>
              <a:t>длиной </a:t>
            </a:r>
            <a:r>
              <a:rPr lang="ru-RU" sz="1200" dirty="0">
                <a:latin typeface="Georgia" panose="02040502050405020303" pitchFamily="18" charset="0"/>
              </a:rPr>
              <a:t>50 см и прикрепить их к шнуру на расстоянии 35 см друг от друга. Шнур натянуть между двумя стойками так, чтобы бабочки висели на уровне лица стоящего ребенка. </a:t>
            </a:r>
            <a:br>
              <a:rPr lang="ru-RU" sz="1200" dirty="0">
                <a:latin typeface="Georgia" panose="02040502050405020303" pitchFamily="18" charset="0"/>
              </a:rPr>
            </a:br>
            <a:r>
              <a:rPr lang="ru-RU" sz="1200" b="1" dirty="0">
                <a:latin typeface="Georgia" panose="02040502050405020303" pitchFamily="18" charset="0"/>
              </a:rPr>
              <a:t>Ход</a:t>
            </a:r>
            <a:r>
              <a:rPr lang="ru-RU" sz="1200" dirty="0">
                <a:latin typeface="Georgia" panose="02040502050405020303" pitchFamily="18" charset="0"/>
              </a:rPr>
              <a:t>: Дети сидят на стульях. Взрослый говорит: «Дети, </a:t>
            </a:r>
            <a:r>
              <a:rPr lang="ru-RU" sz="1200" dirty="0" smtClean="0">
                <a:latin typeface="Georgia" panose="02040502050405020303" pitchFamily="18" charset="0"/>
              </a:rPr>
              <a:t>посмотрите</a:t>
            </a:r>
            <a:r>
              <a:rPr lang="ru-RU" sz="1200" dirty="0">
                <a:latin typeface="Georgia" panose="02040502050405020303" pitchFamily="18" charset="0"/>
              </a:rPr>
              <a:t>, какие красивые бабочки: синие, желтые, красные! Как их много! Они как живые! Посмотрим, могут ли они летать. (Дует на них.) Смотрите, полетели. Попробуйте и вы подуть. У кого дальше полетит?» Взрослый предлагает детям встать по одному возле каждой бабочки. Дети дуют на бабочек. </a:t>
            </a:r>
            <a:br>
              <a:rPr lang="ru-RU" sz="1200" dirty="0">
                <a:latin typeface="Georgia" panose="02040502050405020303" pitchFamily="18" charset="0"/>
              </a:rPr>
            </a:br>
            <a:r>
              <a:rPr lang="ru-RU" sz="1200" dirty="0">
                <a:latin typeface="Georgia" panose="02040502050405020303" pitchFamily="18" charset="0"/>
              </a:rPr>
              <a:t>Методические указания. Игру повторяют несколько раз, каждый раз с новой группой детей. Нужно следить, чтобы дети стояли прямо, при вдохе не поднимали плечи. Дуть следует только на одном выдохе, не добирая воздуха. Щеки не надувать, губы слегка выдвинуть вперед. Каждый ребенок </a:t>
            </a:r>
            <a:r>
              <a:rPr lang="ru-RU" sz="1200" dirty="0" smtClean="0">
                <a:latin typeface="Georgia" panose="02040502050405020303" pitchFamily="18" charset="0"/>
              </a:rPr>
              <a:t>может </a:t>
            </a:r>
            <a:r>
              <a:rPr lang="ru-RU" sz="1200" dirty="0">
                <a:latin typeface="Georgia" panose="02040502050405020303" pitchFamily="18" charset="0"/>
              </a:rPr>
              <a:t>дуть не более десяти секунд с паузами, в противном случае у него может закружиться голова. </a:t>
            </a:r>
          </a:p>
        </p:txBody>
      </p:sp>
    </p:spTree>
    <p:extLst>
      <p:ext uri="{BB962C8B-B14F-4D97-AF65-F5344CB8AC3E}">
        <p14:creationId xmlns:p14="http://schemas.microsoft.com/office/powerpoint/2010/main" val="3412634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2996" y="3376246"/>
            <a:ext cx="9294727" cy="1169551"/>
          </a:xfrm>
          <a:prstGeom prst="rect">
            <a:avLst/>
          </a:prstGeom>
        </p:spPr>
        <p:txBody>
          <a:bodyPr wrap="square">
            <a:spAutoFit/>
          </a:bodyPr>
          <a:lstStyle/>
          <a:p>
            <a:r>
              <a:rPr lang="ru-RU" sz="1400" dirty="0">
                <a:solidFill>
                  <a:schemeClr val="accent4">
                    <a:lumMod val="75000"/>
                  </a:schemeClr>
                </a:solidFill>
                <a:latin typeface="Georgia" panose="02040502050405020303" pitchFamily="18" charset="0"/>
              </a:rPr>
              <a:t>3. «Что зимой бывает</a:t>
            </a:r>
            <a:r>
              <a:rPr lang="ru-RU" sz="1400" dirty="0">
                <a:latin typeface="Georgia" panose="02040502050405020303" pitchFamily="18" charset="0"/>
              </a:rPr>
              <a:t>»</a:t>
            </a:r>
          </a:p>
          <a:p>
            <a:r>
              <a:rPr lang="ru-RU" sz="1400" dirty="0">
                <a:latin typeface="Georgia" panose="02040502050405020303" pitchFamily="18" charset="0"/>
              </a:rPr>
              <a:t>Цели: Развитие представлений о приметах зимы.</a:t>
            </a:r>
          </a:p>
          <a:p>
            <a:r>
              <a:rPr lang="ru-RU" sz="1400" dirty="0">
                <a:latin typeface="Georgia" panose="02040502050405020303" pitchFamily="18" charset="0"/>
              </a:rPr>
              <a:t>Совершенствование связной речи.</a:t>
            </a:r>
          </a:p>
          <a:p>
            <a:r>
              <a:rPr lang="ru-RU" sz="1400" dirty="0">
                <a:latin typeface="Georgia" panose="02040502050405020303" pitchFamily="18" charset="0"/>
              </a:rPr>
              <a:t>Игра проводится с использованием настольной игры «Времена года». Дети подбирают к большой карте, на которой изображена зима, маленькие карточки с приметами этого времени года.</a:t>
            </a:r>
          </a:p>
        </p:txBody>
      </p:sp>
      <p:sp>
        <p:nvSpPr>
          <p:cNvPr id="3" name="Прямоугольник 2"/>
          <p:cNvSpPr/>
          <p:nvPr/>
        </p:nvSpPr>
        <p:spPr>
          <a:xfrm>
            <a:off x="622997" y="4652387"/>
            <a:ext cx="9807192" cy="2031325"/>
          </a:xfrm>
          <a:prstGeom prst="rect">
            <a:avLst/>
          </a:prstGeom>
        </p:spPr>
        <p:txBody>
          <a:bodyPr wrap="square">
            <a:spAutoFit/>
          </a:bodyPr>
          <a:lstStyle/>
          <a:p>
            <a:r>
              <a:rPr lang="ru-RU" sz="1400" dirty="0">
                <a:solidFill>
                  <a:schemeClr val="accent4">
                    <a:lumMod val="75000"/>
                  </a:schemeClr>
                </a:solidFill>
                <a:latin typeface="Georgia" panose="02040502050405020303" pitchFamily="18" charset="0"/>
              </a:rPr>
              <a:t>4. «Большой – маленький»</a:t>
            </a:r>
          </a:p>
          <a:p>
            <a:r>
              <a:rPr lang="ru-RU" sz="1400" dirty="0" err="1">
                <a:latin typeface="Georgia" panose="02040502050405020303" pitchFamily="18" charset="0"/>
              </a:rPr>
              <a:t>Цели:Активизация</a:t>
            </a:r>
            <a:r>
              <a:rPr lang="ru-RU" sz="1400" dirty="0">
                <a:latin typeface="Georgia" panose="02040502050405020303" pitchFamily="18" charset="0"/>
              </a:rPr>
              <a:t> словаря по теме.</a:t>
            </a:r>
          </a:p>
          <a:p>
            <a:r>
              <a:rPr lang="ru-RU" sz="1400" dirty="0">
                <a:latin typeface="Georgia" panose="02040502050405020303" pitchFamily="18" charset="0"/>
              </a:rPr>
              <a:t>Образование уменьшительной формы существительных в </a:t>
            </a:r>
            <a:r>
              <a:rPr lang="ru-RU" sz="1400" dirty="0" err="1">
                <a:latin typeface="Georgia" panose="02040502050405020303" pitchFamily="18" charset="0"/>
              </a:rPr>
              <a:t>ед.ч</a:t>
            </a:r>
            <a:r>
              <a:rPr lang="ru-RU" sz="1400" dirty="0">
                <a:latin typeface="Georgia" panose="02040502050405020303" pitchFamily="18" charset="0"/>
              </a:rPr>
              <a:t>.</a:t>
            </a:r>
          </a:p>
          <a:p>
            <a:r>
              <a:rPr lang="ru-RU" sz="1400" dirty="0">
                <a:latin typeface="Georgia" panose="02040502050405020303" pitchFamily="18" charset="0"/>
              </a:rPr>
              <a:t>Развитие фразовой речи.</a:t>
            </a:r>
          </a:p>
          <a:p>
            <a:r>
              <a:rPr lang="ru-RU" sz="1400" dirty="0">
                <a:latin typeface="Georgia" panose="02040502050405020303" pitchFamily="18" charset="0"/>
              </a:rPr>
              <a:t>Воспитатель называет большое насекомое</a:t>
            </a:r>
          </a:p>
          <a:p>
            <a:r>
              <a:rPr lang="ru-RU" sz="1400" dirty="0">
                <a:latin typeface="Georgia" panose="02040502050405020303" pitchFamily="18" charset="0"/>
              </a:rPr>
              <a:t>ПЧЕЛА</a:t>
            </a:r>
          </a:p>
          <a:p>
            <a:r>
              <a:rPr lang="ru-RU" sz="1400" dirty="0">
                <a:latin typeface="Georgia" panose="02040502050405020303" pitchFamily="18" charset="0"/>
              </a:rPr>
              <a:t>МУХА</a:t>
            </a:r>
          </a:p>
          <a:p>
            <a:r>
              <a:rPr lang="ru-RU" sz="1400" dirty="0">
                <a:latin typeface="Georgia" panose="02040502050405020303" pitchFamily="18" charset="0"/>
              </a:rPr>
              <a:t>ЖУК</a:t>
            </a:r>
          </a:p>
          <a:p>
            <a:r>
              <a:rPr lang="ru-RU" sz="1400" dirty="0">
                <a:latin typeface="Georgia" panose="02040502050405020303" pitchFamily="18" charset="0"/>
              </a:rPr>
              <a:t>Дети – маленькое (пчелка, мушка, жучок)</a:t>
            </a:r>
          </a:p>
        </p:txBody>
      </p:sp>
      <p:sp>
        <p:nvSpPr>
          <p:cNvPr id="4" name="Прямоугольник 3"/>
          <p:cNvSpPr/>
          <p:nvPr/>
        </p:nvSpPr>
        <p:spPr>
          <a:xfrm>
            <a:off x="622995" y="1669218"/>
            <a:ext cx="9184193" cy="1600438"/>
          </a:xfrm>
          <a:prstGeom prst="rect">
            <a:avLst/>
          </a:prstGeom>
        </p:spPr>
        <p:txBody>
          <a:bodyPr wrap="square">
            <a:spAutoFit/>
          </a:bodyPr>
          <a:lstStyle/>
          <a:p>
            <a:r>
              <a:rPr lang="ru-RU" sz="1400" dirty="0" smtClean="0">
                <a:solidFill>
                  <a:schemeClr val="accent4">
                    <a:lumMod val="75000"/>
                  </a:schemeClr>
                </a:solidFill>
                <a:latin typeface="Georgia" panose="02040502050405020303" pitchFamily="18" charset="0"/>
              </a:rPr>
              <a:t>2. </a:t>
            </a:r>
            <a:r>
              <a:rPr lang="ru-RU" sz="1400" dirty="0">
                <a:solidFill>
                  <a:schemeClr val="accent4">
                    <a:lumMod val="75000"/>
                  </a:schemeClr>
                </a:solidFill>
                <a:latin typeface="Georgia" panose="02040502050405020303" pitchFamily="18" charset="0"/>
              </a:rPr>
              <a:t>«Чья мама»</a:t>
            </a:r>
          </a:p>
          <a:p>
            <a:r>
              <a:rPr lang="ru-RU" sz="1400" dirty="0" err="1">
                <a:latin typeface="Georgia" panose="02040502050405020303" pitchFamily="18" charset="0"/>
              </a:rPr>
              <a:t>Цели:Развитие</a:t>
            </a:r>
            <a:r>
              <a:rPr lang="ru-RU" sz="1400" dirty="0">
                <a:latin typeface="Georgia" panose="02040502050405020303" pitchFamily="18" charset="0"/>
              </a:rPr>
              <a:t> логического мышления.</a:t>
            </a:r>
          </a:p>
          <a:p>
            <a:r>
              <a:rPr lang="ru-RU" sz="1400" dirty="0">
                <a:latin typeface="Georgia" panose="02040502050405020303" pitchFamily="18" charset="0"/>
              </a:rPr>
              <a:t>Активизация словаря по теме.</a:t>
            </a:r>
          </a:p>
          <a:p>
            <a:r>
              <a:rPr lang="ru-RU" sz="1400" dirty="0">
                <a:latin typeface="Georgia" panose="02040502050405020303" pitchFamily="18" charset="0"/>
              </a:rPr>
              <a:t>Согласование сущ. с числительными 1, 2, 3.</a:t>
            </a:r>
          </a:p>
          <a:p>
            <a:r>
              <a:rPr lang="ru-RU" sz="1400" dirty="0">
                <a:latin typeface="Georgia" panose="02040502050405020303" pitchFamily="18" charset="0"/>
              </a:rPr>
              <a:t>На больших картах у детей - изображения взрослого животного, у воспитателя маленькие карточки с изображением детенышей. Воспитатель показывает карточку, ребенок говорит «Это мой котенок». Затем, дети считают детенышей и говорят «У кошки 3 котенка» и т.п.</a:t>
            </a:r>
          </a:p>
        </p:txBody>
      </p:sp>
      <p:sp>
        <p:nvSpPr>
          <p:cNvPr id="5" name="Прямоугольник 4"/>
          <p:cNvSpPr/>
          <p:nvPr/>
        </p:nvSpPr>
        <p:spPr>
          <a:xfrm>
            <a:off x="622995" y="506330"/>
            <a:ext cx="9239459" cy="1169551"/>
          </a:xfrm>
          <a:prstGeom prst="rect">
            <a:avLst/>
          </a:prstGeom>
        </p:spPr>
        <p:txBody>
          <a:bodyPr wrap="square">
            <a:spAutoFit/>
          </a:bodyPr>
          <a:lstStyle/>
          <a:p>
            <a:r>
              <a:rPr lang="ru-RU" sz="1400" dirty="0" smtClean="0">
                <a:solidFill>
                  <a:schemeClr val="accent4">
                    <a:lumMod val="75000"/>
                  </a:schemeClr>
                </a:solidFill>
                <a:latin typeface="Georgia" panose="02040502050405020303" pitchFamily="18" charset="0"/>
              </a:rPr>
              <a:t>1. </a:t>
            </a:r>
            <a:r>
              <a:rPr lang="ru-RU" sz="1400" dirty="0">
                <a:solidFill>
                  <a:schemeClr val="accent4">
                    <a:lumMod val="75000"/>
                  </a:schemeClr>
                </a:solidFill>
                <a:latin typeface="Georgia" panose="02040502050405020303" pitchFamily="18" charset="0"/>
              </a:rPr>
              <a:t>«Бюро находок»</a:t>
            </a:r>
          </a:p>
          <a:p>
            <a:r>
              <a:rPr lang="ru-RU" sz="1400" dirty="0">
                <a:latin typeface="Georgia" panose="02040502050405020303" pitchFamily="18" charset="0"/>
              </a:rPr>
              <a:t>Цели: Развитие зрительного внимания.</a:t>
            </a:r>
          </a:p>
          <a:p>
            <a:r>
              <a:rPr lang="ru-RU" sz="1400" dirty="0">
                <a:latin typeface="Georgia" panose="02040502050405020303" pitchFamily="18" charset="0"/>
              </a:rPr>
              <a:t>Формирование логического мышления и фразовой речи.</a:t>
            </a:r>
          </a:p>
          <a:p>
            <a:r>
              <a:rPr lang="ru-RU" sz="1400" dirty="0">
                <a:latin typeface="Georgia" panose="02040502050405020303" pitchFamily="18" charset="0"/>
              </a:rPr>
              <a:t>Воспитатель показывает детям карточки с изображением частей тела животного. Дети определяют, кто это потерял: Это хвост, его потеряла кошка. А это лапки, их потерял щенок.</a:t>
            </a:r>
          </a:p>
        </p:txBody>
      </p:sp>
    </p:spTree>
    <p:extLst>
      <p:ext uri="{BB962C8B-B14F-4D97-AF65-F5344CB8AC3E}">
        <p14:creationId xmlns:p14="http://schemas.microsoft.com/office/powerpoint/2010/main" val="3627496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Художественно-эстетическое развитие</a:t>
            </a:r>
            <a:endParaRPr lang="ru-RU" dirty="0"/>
          </a:p>
        </p:txBody>
      </p:sp>
      <p:sp>
        <p:nvSpPr>
          <p:cNvPr id="3" name="Прямоугольник 2"/>
          <p:cNvSpPr/>
          <p:nvPr/>
        </p:nvSpPr>
        <p:spPr>
          <a:xfrm>
            <a:off x="331596" y="1547446"/>
            <a:ext cx="10791929" cy="4832092"/>
          </a:xfrm>
          <a:prstGeom prst="rect">
            <a:avLst/>
          </a:prstGeom>
        </p:spPr>
        <p:txBody>
          <a:bodyPr wrap="square">
            <a:spAutoFit/>
          </a:bodyPr>
          <a:lstStyle/>
          <a:p>
            <a:r>
              <a:rPr lang="ru-RU" sz="1400" dirty="0">
                <a:solidFill>
                  <a:schemeClr val="accent4">
                    <a:lumMod val="75000"/>
                  </a:schemeClr>
                </a:solidFill>
                <a:latin typeface="Georgia" panose="02040502050405020303" pitchFamily="18" charset="0"/>
              </a:rPr>
              <a:t>Игра «Угадай, что делать»</a:t>
            </a:r>
            <a:br>
              <a:rPr lang="ru-RU" sz="1400" dirty="0">
                <a:solidFill>
                  <a:schemeClr val="accent4">
                    <a:lumMod val="75000"/>
                  </a:schemeClr>
                </a:solidFill>
                <a:latin typeface="Georgia" panose="02040502050405020303" pitchFamily="18" charset="0"/>
              </a:rPr>
            </a:br>
            <a:r>
              <a:rPr lang="ru-RU" sz="1200" dirty="0">
                <a:latin typeface="Georgia" panose="02040502050405020303" pitchFamily="18" charset="0"/>
              </a:rPr>
              <a:t>Цель. Учить детей соотносить характер своих действий со звучанием бубна. Воспитание у детей умения переключать слуховое внимание.</a:t>
            </a:r>
            <a:br>
              <a:rPr lang="ru-RU" sz="1200" dirty="0">
                <a:latin typeface="Georgia" panose="02040502050405020303" pitchFamily="18" charset="0"/>
              </a:rPr>
            </a:br>
            <a:r>
              <a:rPr lang="ru-RU" sz="1200" dirty="0">
                <a:latin typeface="Georgia" panose="02040502050405020303" pitchFamily="18" charset="0"/>
              </a:rPr>
              <a:t>Подготовительная работа. Приготовить по 2 флажка на каждого ребенка.</a:t>
            </a:r>
            <a:br>
              <a:rPr lang="ru-RU" sz="1200" dirty="0">
                <a:latin typeface="Georgia" panose="02040502050405020303" pitchFamily="18" charset="0"/>
              </a:rPr>
            </a:br>
            <a:r>
              <a:rPr lang="ru-RU" sz="1200" dirty="0">
                <a:latin typeface="Georgia" panose="02040502050405020303" pitchFamily="18" charset="0"/>
              </a:rPr>
              <a:t>Ход: Дети сидят полукругом. У каждого в руках по 2 флажка. Если педагог громко звенит бубном, дети поднимают флажки вверх и машут ими, если тихо - держат руки на коленях.</a:t>
            </a:r>
            <a:br>
              <a:rPr lang="ru-RU" sz="1200" dirty="0">
                <a:latin typeface="Georgia" panose="02040502050405020303" pitchFamily="18" charset="0"/>
              </a:rPr>
            </a:br>
            <a:r>
              <a:rPr lang="ru-RU" sz="1200" dirty="0">
                <a:latin typeface="Georgia" panose="02040502050405020303" pitchFamily="18" charset="0"/>
              </a:rPr>
              <a:t>Методические указания. Взрослому необходимо следить за правильной осанкой детей и правильным </a:t>
            </a:r>
            <a:r>
              <a:rPr lang="ru-RU" sz="1200" dirty="0" smtClean="0">
                <a:latin typeface="Georgia" panose="02040502050405020303" pitchFamily="18" charset="0"/>
              </a:rPr>
              <a:t>выполнением </a:t>
            </a:r>
            <a:r>
              <a:rPr lang="ru-RU" sz="1200" dirty="0">
                <a:latin typeface="Georgia" panose="02040502050405020303" pitchFamily="18" charset="0"/>
              </a:rPr>
              <a:t>движений; чередовать громкое и тихое звучание тамбурина надо не более четырех раз, чтобы дети могли легко выполнять движения.</a:t>
            </a:r>
            <a:br>
              <a:rPr lang="ru-RU" sz="1200" dirty="0">
                <a:latin typeface="Georgia" panose="02040502050405020303" pitchFamily="18" charset="0"/>
              </a:rPr>
            </a:br>
            <a:r>
              <a:rPr lang="ru-RU" sz="1200" dirty="0">
                <a:latin typeface="Georgia" panose="02040502050405020303" pitchFamily="18" charset="0"/>
              </a:rPr>
              <a:t/>
            </a:r>
            <a:br>
              <a:rPr lang="ru-RU" sz="1200" dirty="0">
                <a:latin typeface="Georgia" panose="02040502050405020303" pitchFamily="18" charset="0"/>
              </a:rPr>
            </a:br>
            <a:r>
              <a:rPr lang="ru-RU" sz="1400" dirty="0">
                <a:solidFill>
                  <a:schemeClr val="accent4">
                    <a:lumMod val="75000"/>
                  </a:schemeClr>
                </a:solidFill>
                <a:latin typeface="Georgia" panose="02040502050405020303" pitchFamily="18" charset="0"/>
              </a:rPr>
              <a:t>Игра «Солнце или дождик?»</a:t>
            </a:r>
            <a:r>
              <a:rPr lang="ru-RU" sz="1400" dirty="0">
                <a:latin typeface="Georgia" panose="02040502050405020303" pitchFamily="18" charset="0"/>
              </a:rPr>
              <a:t/>
            </a:r>
            <a:br>
              <a:rPr lang="ru-RU" sz="1400" dirty="0">
                <a:latin typeface="Georgia" panose="02040502050405020303" pitchFamily="18" charset="0"/>
              </a:rPr>
            </a:br>
            <a:r>
              <a:rPr lang="ru-RU" sz="1200" dirty="0">
                <a:latin typeface="Georgia" panose="02040502050405020303" pitchFamily="18" charset="0"/>
              </a:rPr>
              <a:t>Цель. Учить детей выполнять действия согласно </a:t>
            </a:r>
            <a:r>
              <a:rPr lang="ru-RU" sz="1200" dirty="0" smtClean="0">
                <a:latin typeface="Georgia" panose="02040502050405020303" pitchFamily="18" charset="0"/>
              </a:rPr>
              <a:t>различному </a:t>
            </a:r>
            <a:r>
              <a:rPr lang="ru-RU" sz="1200" dirty="0">
                <a:latin typeface="Georgia" panose="02040502050405020303" pitchFamily="18" charset="0"/>
              </a:rPr>
              <a:t>звучанию бубна. Воспитание у детей умения переключать слуховое внимание.</a:t>
            </a:r>
            <a:br>
              <a:rPr lang="ru-RU" sz="1200" dirty="0">
                <a:latin typeface="Georgia" panose="02040502050405020303" pitchFamily="18" charset="0"/>
              </a:rPr>
            </a:br>
            <a:r>
              <a:rPr lang="ru-RU" sz="1200" dirty="0">
                <a:latin typeface="Georgia" panose="02040502050405020303" pitchFamily="18" charset="0"/>
              </a:rPr>
              <a:t>Ход: Взрослый говорит детям: «Сейчас мы с вами пойдем гулять. Мы выходим на прогулку. Дождя нет. Погода хорошая, светит солнце, и можно собирать цветы. Вы гуляйте, а я буду звенеть бубном, вам будет весело гулять под его звуки. Если начнется дождь, я начну стучать в бубен, а вы, услышав стук, должны бежать в дом. Слушайте </a:t>
            </a:r>
            <a:r>
              <a:rPr lang="ru-RU" sz="1200" dirty="0" smtClean="0">
                <a:latin typeface="Georgia" panose="02040502050405020303" pitchFamily="18" charset="0"/>
              </a:rPr>
              <a:t>внимательно</a:t>
            </a:r>
            <a:r>
              <a:rPr lang="ru-RU" sz="1200" dirty="0">
                <a:latin typeface="Georgia" panose="02040502050405020303" pitchFamily="18" charset="0"/>
              </a:rPr>
              <a:t>, когда бубен звенит, а когда я стучу в него».</a:t>
            </a:r>
            <a:br>
              <a:rPr lang="ru-RU" sz="1200" dirty="0">
                <a:latin typeface="Georgia" panose="02040502050405020303" pitchFamily="18" charset="0"/>
              </a:rPr>
            </a:br>
            <a:r>
              <a:rPr lang="ru-RU" sz="1200" dirty="0">
                <a:latin typeface="Georgia" panose="02040502050405020303" pitchFamily="18" charset="0"/>
              </a:rPr>
              <a:t>Методические указания. Воспитатель проводит </a:t>
            </a:r>
            <a:r>
              <a:rPr lang="ru-RU" sz="1200" dirty="0" smtClean="0">
                <a:latin typeface="Georgia" panose="02040502050405020303" pitchFamily="18" charset="0"/>
              </a:rPr>
              <a:t>игру</a:t>
            </a:r>
            <a:r>
              <a:rPr lang="ru-RU" sz="1200" dirty="0">
                <a:latin typeface="Georgia" panose="02040502050405020303" pitchFamily="18" charset="0"/>
              </a:rPr>
              <a:t>, меняя звучание бубна 3 - 4 раза.</a:t>
            </a:r>
            <a:br>
              <a:rPr lang="ru-RU" sz="1200" dirty="0">
                <a:latin typeface="Georgia" panose="02040502050405020303" pitchFamily="18" charset="0"/>
              </a:rPr>
            </a:br>
            <a:r>
              <a:rPr lang="ru-RU" sz="1200" dirty="0">
                <a:latin typeface="Georgia" panose="02040502050405020303" pitchFamily="18" charset="0"/>
              </a:rPr>
              <a:t/>
            </a:r>
            <a:br>
              <a:rPr lang="ru-RU" sz="1200" dirty="0">
                <a:latin typeface="Georgia" panose="02040502050405020303" pitchFamily="18" charset="0"/>
              </a:rPr>
            </a:br>
            <a:r>
              <a:rPr lang="ru-RU" sz="1400" dirty="0" err="1">
                <a:solidFill>
                  <a:schemeClr val="accent4">
                    <a:lumMod val="75000"/>
                  </a:schemeClr>
                </a:solidFill>
                <a:latin typeface="Georgia" panose="02040502050405020303" pitchFamily="18" charset="0"/>
              </a:rPr>
              <a:t>Дид</a:t>
            </a:r>
            <a:r>
              <a:rPr lang="ru-RU" sz="1400" dirty="0">
                <a:solidFill>
                  <a:schemeClr val="accent4">
                    <a:lumMod val="75000"/>
                  </a:schemeClr>
                </a:solidFill>
                <a:latin typeface="Georgia" panose="02040502050405020303" pitchFamily="18" charset="0"/>
              </a:rPr>
              <a:t>. игра «Догадайся, что звучит 2</a:t>
            </a:r>
            <a:r>
              <a:rPr lang="ru-RU" sz="1400" dirty="0">
                <a:latin typeface="Georgia" panose="02040502050405020303" pitchFamily="18" charset="0"/>
              </a:rPr>
              <a:t>»</a:t>
            </a:r>
            <a:br>
              <a:rPr lang="ru-RU" sz="1400" dirty="0">
                <a:latin typeface="Georgia" panose="02040502050405020303" pitchFamily="18" charset="0"/>
              </a:rPr>
            </a:br>
            <a:r>
              <a:rPr lang="ru-RU" sz="1200" dirty="0">
                <a:latin typeface="Georgia" panose="02040502050405020303" pitchFamily="18" charset="0"/>
              </a:rPr>
              <a:t>Цель: Продолжать вычленять и узнавать звуки отдельных музыкальных инструментов.</a:t>
            </a:r>
            <a:br>
              <a:rPr lang="ru-RU" sz="1200" dirty="0">
                <a:latin typeface="Georgia" panose="02040502050405020303" pitchFamily="18" charset="0"/>
              </a:rPr>
            </a:br>
            <a:r>
              <a:rPr lang="ru-RU" sz="1200" dirty="0">
                <a:latin typeface="Georgia" panose="02040502050405020303" pitchFamily="18" charset="0"/>
              </a:rPr>
              <a:t>Ход: Воспитатель показывает музыкальные инструменты поочередно и демонстрирует, как они звучат. Затем воспитатель предлагает отгадать загадки. Закрывает ширму и действует с разными инструментами, а дети распознают, чему принадлежат разные звуки.</a:t>
            </a:r>
            <a:br>
              <a:rPr lang="ru-RU" sz="1200" dirty="0">
                <a:latin typeface="Georgia" panose="02040502050405020303" pitchFamily="18" charset="0"/>
              </a:rPr>
            </a:br>
            <a:r>
              <a:rPr lang="ru-RU" sz="1200" dirty="0">
                <a:latin typeface="Georgia" panose="02040502050405020303" pitchFamily="18" charset="0"/>
              </a:rPr>
              <a:t/>
            </a:r>
            <a:br>
              <a:rPr lang="ru-RU" sz="1200" dirty="0">
                <a:latin typeface="Georgia" panose="02040502050405020303" pitchFamily="18" charset="0"/>
              </a:rPr>
            </a:br>
            <a:r>
              <a:rPr lang="ru-RU" sz="1400" dirty="0" err="1">
                <a:solidFill>
                  <a:schemeClr val="accent4">
                    <a:lumMod val="75000"/>
                  </a:schemeClr>
                </a:solidFill>
                <a:latin typeface="Georgia" panose="02040502050405020303" pitchFamily="18" charset="0"/>
              </a:rPr>
              <a:t>Дид</a:t>
            </a:r>
            <a:r>
              <a:rPr lang="ru-RU" sz="1400" dirty="0">
                <a:solidFill>
                  <a:schemeClr val="accent4">
                    <a:lumMod val="75000"/>
                  </a:schemeClr>
                </a:solidFill>
                <a:latin typeface="Georgia" panose="02040502050405020303" pitchFamily="18" charset="0"/>
              </a:rPr>
              <a:t>. игра «Догадайся, что звучит 1»</a:t>
            </a:r>
            <a:br>
              <a:rPr lang="ru-RU" sz="1400" dirty="0">
                <a:solidFill>
                  <a:schemeClr val="accent4">
                    <a:lumMod val="75000"/>
                  </a:schemeClr>
                </a:solidFill>
                <a:latin typeface="Georgia" panose="02040502050405020303" pitchFamily="18" charset="0"/>
              </a:rPr>
            </a:br>
            <a:r>
              <a:rPr lang="ru-RU" sz="1200" dirty="0">
                <a:latin typeface="Georgia" panose="02040502050405020303" pitchFamily="18" charset="0"/>
              </a:rPr>
              <a:t>Цель: Познакомить детей со звуками окружающего мира, их вычленять и узнавать.</a:t>
            </a:r>
            <a:br>
              <a:rPr lang="ru-RU" sz="1200" dirty="0">
                <a:latin typeface="Georgia" panose="02040502050405020303" pitchFamily="18" charset="0"/>
              </a:rPr>
            </a:br>
            <a:r>
              <a:rPr lang="ru-RU" sz="1200" dirty="0">
                <a:latin typeface="Georgia" panose="02040502050405020303" pitchFamily="18" charset="0"/>
              </a:rPr>
              <a:t>Ход: Воспитатель показывает предметы поочередно и демонстрирует, как они звучат. Затем воспитатель предлагает отгадать загадки. Закрывает ширму и действует с разными предметами, а дети распознают, каким предметам принадлежат разные звуки. Объясняет, что звуков в мире много и все звучат по-своему.</a:t>
            </a:r>
          </a:p>
        </p:txBody>
      </p:sp>
    </p:spTree>
    <p:extLst>
      <p:ext uri="{BB962C8B-B14F-4D97-AF65-F5344CB8AC3E}">
        <p14:creationId xmlns:p14="http://schemas.microsoft.com/office/powerpoint/2010/main" val="3341824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28246"/>
            <a:ext cx="8596668" cy="535912"/>
          </a:xfrm>
        </p:spPr>
        <p:txBody>
          <a:bodyPr>
            <a:normAutofit fontScale="90000"/>
          </a:bodyPr>
          <a:lstStyle/>
          <a:p>
            <a:r>
              <a:rPr lang="ru-RU" dirty="0" smtClean="0"/>
              <a:t>Физическое развитие</a:t>
            </a:r>
            <a:endParaRPr lang="ru-RU" dirty="0"/>
          </a:p>
        </p:txBody>
      </p:sp>
      <p:sp>
        <p:nvSpPr>
          <p:cNvPr id="3" name="Прямоугольник 2"/>
          <p:cNvSpPr/>
          <p:nvPr/>
        </p:nvSpPr>
        <p:spPr>
          <a:xfrm>
            <a:off x="492166" y="1730554"/>
            <a:ext cx="3020459" cy="4892621"/>
          </a:xfrm>
          <a:prstGeom prst="rect">
            <a:avLst/>
          </a:prstGeom>
        </p:spPr>
        <p:txBody>
          <a:bodyPr wrap="square">
            <a:spAutoFit/>
          </a:bodyPr>
          <a:lstStyle/>
          <a:p>
            <a:pPr algn="ctr">
              <a:lnSpc>
                <a:spcPct val="115000"/>
              </a:lnSpc>
              <a:spcAft>
                <a:spcPts val="1000"/>
              </a:spcAft>
            </a:pPr>
            <a:r>
              <a:rPr lang="ru-RU" sz="1200" dirty="0">
                <a:latin typeface="Georgia" panose="02040502050405020303" pitchFamily="18" charset="0"/>
                <a:ea typeface="Calibri" panose="020F0502020204030204" pitchFamily="34" charset="0"/>
                <a:cs typeface="Times New Roman" panose="02020603050405020304" pitchFamily="18" charset="0"/>
              </a:rPr>
              <a:t>Малыш и мама становятся друг напротив друга. Между ними — игрушки, кегли или кубики, поставленные по кругу (диаметр круга 2 метра). Мама медленно произносит стишок, а ребенок выполняет движения в соответствии с текстом:</a:t>
            </a:r>
          </a:p>
          <a:p>
            <a:pPr algn="ctr">
              <a:lnSpc>
                <a:spcPct val="115000"/>
              </a:lnSpc>
              <a:spcAft>
                <a:spcPts val="1000"/>
              </a:spcAft>
            </a:pPr>
            <a:r>
              <a:rPr lang="ru-RU" sz="1200" dirty="0">
                <a:latin typeface="Georgia" panose="02040502050405020303" pitchFamily="18" charset="0"/>
                <a:ea typeface="Calibri" panose="020F0502020204030204" pitchFamily="34" charset="0"/>
                <a:cs typeface="Times New Roman" panose="02020603050405020304" pitchFamily="18" charset="0"/>
              </a:rPr>
              <a:t/>
            </a:r>
            <a:br>
              <a:rPr lang="ru-RU" sz="1200" dirty="0">
                <a:latin typeface="Georgia" panose="02040502050405020303" pitchFamily="18" charset="0"/>
                <a:ea typeface="Calibri" panose="020F0502020204030204" pitchFamily="34" charset="0"/>
                <a:cs typeface="Times New Roman" panose="02020603050405020304" pitchFamily="18" charset="0"/>
              </a:rPr>
            </a:br>
            <a:r>
              <a:rPr lang="ru-RU" sz="1200" i="1" dirty="0">
                <a:latin typeface="Georgia" panose="02040502050405020303" pitchFamily="18" charset="0"/>
                <a:ea typeface="Calibri" panose="020F0502020204030204" pitchFamily="34" charset="0"/>
                <a:cs typeface="Times New Roman" panose="02020603050405020304" pitchFamily="18" charset="0"/>
              </a:rPr>
              <a:t>Мы топаем ногами.</a:t>
            </a:r>
            <a:br>
              <a:rPr lang="ru-RU" sz="1200" i="1" dirty="0">
                <a:latin typeface="Georgia" panose="02040502050405020303" pitchFamily="18" charset="0"/>
                <a:ea typeface="Calibri" panose="020F0502020204030204" pitchFamily="34" charset="0"/>
                <a:cs typeface="Times New Roman" panose="02020603050405020304" pitchFamily="18" charset="0"/>
              </a:rPr>
            </a:br>
            <a:r>
              <a:rPr lang="ru-RU" sz="1200" i="1" dirty="0">
                <a:latin typeface="Georgia" panose="02040502050405020303" pitchFamily="18" charset="0"/>
                <a:ea typeface="Calibri" panose="020F0502020204030204" pitchFamily="34" charset="0"/>
                <a:cs typeface="Times New Roman" panose="02020603050405020304" pitchFamily="18" charset="0"/>
              </a:rPr>
              <a:t>Мы хлопаем руками,</a:t>
            </a:r>
            <a:br>
              <a:rPr lang="ru-RU" sz="1200" i="1" dirty="0">
                <a:latin typeface="Georgia" panose="02040502050405020303" pitchFamily="18" charset="0"/>
                <a:ea typeface="Calibri" panose="020F0502020204030204" pitchFamily="34" charset="0"/>
                <a:cs typeface="Times New Roman" panose="02020603050405020304" pitchFamily="18" charset="0"/>
              </a:rPr>
            </a:br>
            <a:r>
              <a:rPr lang="ru-RU" sz="1200" i="1" dirty="0">
                <a:latin typeface="Georgia" panose="02040502050405020303" pitchFamily="18" charset="0"/>
                <a:ea typeface="Calibri" panose="020F0502020204030204" pitchFamily="34" charset="0"/>
                <a:cs typeface="Times New Roman" panose="02020603050405020304" pitchFamily="18" charset="0"/>
              </a:rPr>
              <a:t>Киваем головой.</a:t>
            </a:r>
            <a:br>
              <a:rPr lang="ru-RU" sz="1200" i="1" dirty="0">
                <a:latin typeface="Georgia" panose="02040502050405020303" pitchFamily="18" charset="0"/>
                <a:ea typeface="Calibri" panose="020F0502020204030204" pitchFamily="34" charset="0"/>
                <a:cs typeface="Times New Roman" panose="02020603050405020304" pitchFamily="18" charset="0"/>
              </a:rPr>
            </a:br>
            <a:r>
              <a:rPr lang="ru-RU" sz="1200" i="1" dirty="0">
                <a:latin typeface="Georgia" panose="02040502050405020303" pitchFamily="18" charset="0"/>
                <a:ea typeface="Calibri" panose="020F0502020204030204" pitchFamily="34" charset="0"/>
                <a:cs typeface="Times New Roman" panose="02020603050405020304" pitchFamily="18" charset="0"/>
              </a:rPr>
              <a:t>Мы руки поднимаем,</a:t>
            </a:r>
            <a:br>
              <a:rPr lang="ru-RU" sz="1200" i="1" dirty="0">
                <a:latin typeface="Georgia" panose="02040502050405020303" pitchFamily="18" charset="0"/>
                <a:ea typeface="Calibri" panose="020F0502020204030204" pitchFamily="34" charset="0"/>
                <a:cs typeface="Times New Roman" panose="02020603050405020304" pitchFamily="18" charset="0"/>
              </a:rPr>
            </a:br>
            <a:r>
              <a:rPr lang="ru-RU" sz="1200" i="1" dirty="0">
                <a:latin typeface="Georgia" panose="02040502050405020303" pitchFamily="18" charset="0"/>
                <a:ea typeface="Calibri" panose="020F0502020204030204" pitchFamily="34" charset="0"/>
                <a:cs typeface="Times New Roman" panose="02020603050405020304" pitchFamily="18" charset="0"/>
              </a:rPr>
              <a:t>Мы руки опускаем.</a:t>
            </a:r>
            <a:br>
              <a:rPr lang="ru-RU" sz="1200" i="1" dirty="0">
                <a:latin typeface="Georgia" panose="02040502050405020303" pitchFamily="18" charset="0"/>
                <a:ea typeface="Calibri" panose="020F0502020204030204" pitchFamily="34" charset="0"/>
                <a:cs typeface="Times New Roman" panose="02020603050405020304" pitchFamily="18" charset="0"/>
              </a:rPr>
            </a:br>
            <a:r>
              <a:rPr lang="ru-RU" sz="1200" i="1" dirty="0">
                <a:latin typeface="Georgia" panose="02040502050405020303" pitchFamily="18" charset="0"/>
                <a:ea typeface="Calibri" panose="020F0502020204030204" pitchFamily="34" charset="0"/>
                <a:cs typeface="Times New Roman" panose="02020603050405020304" pitchFamily="18" charset="0"/>
              </a:rPr>
              <a:t>Мы руки подаем. (Берут друг друга за руки.)</a:t>
            </a:r>
            <a:br>
              <a:rPr lang="ru-RU" sz="1200" i="1" dirty="0">
                <a:latin typeface="Georgia" panose="02040502050405020303" pitchFamily="18" charset="0"/>
                <a:ea typeface="Calibri" panose="020F0502020204030204" pitchFamily="34" charset="0"/>
                <a:cs typeface="Times New Roman" panose="02020603050405020304" pitchFamily="18" charset="0"/>
              </a:rPr>
            </a:br>
            <a:r>
              <a:rPr lang="ru-RU" sz="1200" i="1" dirty="0">
                <a:latin typeface="Georgia" panose="02040502050405020303" pitchFamily="18" charset="0"/>
                <a:ea typeface="Calibri" panose="020F0502020204030204" pitchFamily="34" charset="0"/>
                <a:cs typeface="Times New Roman" panose="02020603050405020304" pitchFamily="18" charset="0"/>
              </a:rPr>
              <a:t>И бегаем кругом,</a:t>
            </a:r>
            <a:br>
              <a:rPr lang="ru-RU" sz="1200" i="1" dirty="0">
                <a:latin typeface="Georgia" panose="02040502050405020303" pitchFamily="18" charset="0"/>
                <a:ea typeface="Calibri" panose="020F0502020204030204" pitchFamily="34" charset="0"/>
                <a:cs typeface="Times New Roman" panose="02020603050405020304" pitchFamily="18" charset="0"/>
              </a:rPr>
            </a:br>
            <a:r>
              <a:rPr lang="ru-RU" sz="1200" i="1" dirty="0">
                <a:latin typeface="Georgia" panose="02040502050405020303" pitchFamily="18" charset="0"/>
                <a:ea typeface="Calibri" panose="020F0502020204030204" pitchFamily="34" charset="0"/>
                <a:cs typeface="Times New Roman" panose="02020603050405020304" pitchFamily="18" charset="0"/>
              </a:rPr>
              <a:t>И бегаем кругом.</a:t>
            </a:r>
            <a:br>
              <a:rPr lang="ru-RU" sz="1200" i="1" dirty="0">
                <a:latin typeface="Georgia" panose="02040502050405020303" pitchFamily="18" charset="0"/>
                <a:ea typeface="Calibri" panose="020F0502020204030204" pitchFamily="34" charset="0"/>
                <a:cs typeface="Times New Roman" panose="02020603050405020304" pitchFamily="18" charset="0"/>
              </a:rPr>
            </a:br>
            <a:r>
              <a:rPr lang="ru-RU" sz="1200" i="1" dirty="0">
                <a:latin typeface="Georgia" panose="02040502050405020303" pitchFamily="18" charset="0"/>
                <a:ea typeface="Calibri" panose="020F0502020204030204" pitchFamily="34" charset="0"/>
                <a:cs typeface="Times New Roman" panose="02020603050405020304" pitchFamily="18" charset="0"/>
              </a:rPr>
              <a:t/>
            </a:r>
            <a:br>
              <a:rPr lang="ru-RU" sz="1200" i="1" dirty="0">
                <a:latin typeface="Georgia" panose="02040502050405020303" pitchFamily="18" charset="0"/>
                <a:ea typeface="Calibri" panose="020F0502020204030204" pitchFamily="34" charset="0"/>
                <a:cs typeface="Times New Roman" panose="02020603050405020304" pitchFamily="18" charset="0"/>
              </a:rPr>
            </a:br>
            <a:r>
              <a:rPr lang="ru-RU" sz="1200" dirty="0">
                <a:latin typeface="Georgia" panose="02040502050405020303" pitchFamily="18" charset="0"/>
                <a:ea typeface="Calibri" panose="020F0502020204030204" pitchFamily="34" charset="0"/>
                <a:cs typeface="Times New Roman" panose="02020603050405020304" pitchFamily="18" charset="0"/>
              </a:rPr>
              <a:t>По сигналу мамы «Стой!» малыш должен остановиться. Игру можно повторить с выполнением бега в другую сторону.</a:t>
            </a:r>
            <a:endParaRPr lang="ru-RU" sz="1200"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1047667" y="1112690"/>
            <a:ext cx="2279791" cy="369332"/>
          </a:xfrm>
          <a:prstGeom prst="rect">
            <a:avLst/>
          </a:prstGeom>
        </p:spPr>
        <p:txBody>
          <a:bodyPr wrap="none">
            <a:spAutoFit/>
          </a:bodyPr>
          <a:lstStyle/>
          <a:p>
            <a:r>
              <a:rPr lang="ru-RU" b="1" dirty="0">
                <a:solidFill>
                  <a:schemeClr val="accent4">
                    <a:lumMod val="75000"/>
                  </a:schemeClr>
                </a:solidFill>
              </a:rPr>
              <a:t>Мы топаем ногами</a:t>
            </a:r>
            <a:endParaRPr lang="ru-RU" dirty="0">
              <a:solidFill>
                <a:schemeClr val="accent4">
                  <a:lumMod val="75000"/>
                </a:schemeClr>
              </a:solidFill>
            </a:endParaRPr>
          </a:p>
        </p:txBody>
      </p:sp>
      <p:sp>
        <p:nvSpPr>
          <p:cNvPr id="6" name="Прямоугольник 5"/>
          <p:cNvSpPr/>
          <p:nvPr/>
        </p:nvSpPr>
        <p:spPr>
          <a:xfrm>
            <a:off x="5998865" y="2823587"/>
            <a:ext cx="5235191" cy="646331"/>
          </a:xfrm>
          <a:prstGeom prst="rect">
            <a:avLst/>
          </a:prstGeom>
        </p:spPr>
        <p:txBody>
          <a:bodyPr wrap="square">
            <a:spAutoFit/>
          </a:bodyPr>
          <a:lstStyle/>
          <a:p>
            <a:pPr>
              <a:tabLst>
                <a:tab pos="2555875" algn="ctr"/>
              </a:tabLst>
            </a:pPr>
            <a:r>
              <a:rPr lang="ru-RU" i="1" dirty="0" smtClean="0">
                <a:latin typeface="Calibri" panose="020F0502020204030204" pitchFamily="34" charset="0"/>
                <a:ea typeface="Calibri" panose="020F0502020204030204" pitchFamily="34" charset="0"/>
                <a:cs typeface="Times New Roman" panose="02020603050405020304" pitchFamily="18" charset="0"/>
              </a:rPr>
              <a:t>. </a:t>
            </a:r>
            <a:r>
              <a:rPr lang="ru-RU" i="1" dirty="0">
                <a:latin typeface="Calibri" panose="020F0502020204030204" pitchFamily="34" charset="0"/>
                <a:ea typeface="Calibri" panose="020F0502020204030204" pitchFamily="34" charset="0"/>
                <a:cs typeface="Times New Roman" panose="02020603050405020304" pitchFamily="18" charset="0"/>
              </a:rPr>
              <a:t/>
            </a:r>
            <a:br>
              <a:rPr lang="ru-RU" i="1"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7" name="Прямоугольник 6"/>
          <p:cNvSpPr/>
          <p:nvPr/>
        </p:nvSpPr>
        <p:spPr>
          <a:xfrm>
            <a:off x="7032391" y="2823587"/>
            <a:ext cx="3066202" cy="4124206"/>
          </a:xfrm>
          <a:prstGeom prst="rect">
            <a:avLst/>
          </a:prstGeom>
        </p:spPr>
        <p:txBody>
          <a:bodyPr wrap="square">
            <a:spAutoFit/>
          </a:bodyPr>
          <a:lstStyle/>
          <a:p>
            <a:pPr algn="ctr"/>
            <a:r>
              <a:rPr lang="ru-RU" sz="1600" b="1" dirty="0">
                <a:solidFill>
                  <a:schemeClr val="accent4">
                    <a:lumMod val="75000"/>
                  </a:schemeClr>
                </a:solidFill>
                <a:latin typeface="Georgia" panose="02040502050405020303" pitchFamily="18" charset="0"/>
                <a:ea typeface="Times New Roman" panose="02020603050405020304" pitchFamily="18" charset="0"/>
                <a:cs typeface="Times New Roman" panose="02020603050405020304" pitchFamily="18" charset="0"/>
              </a:rPr>
              <a:t>Мыши водят хоровод</a:t>
            </a:r>
            <a:endParaRPr lang="ru-RU" sz="1600" dirty="0">
              <a:solidFill>
                <a:schemeClr val="accent4">
                  <a:lumMod val="75000"/>
                </a:schemeClr>
              </a:solidFill>
              <a:latin typeface="Georgia" panose="02040502050405020303" pitchFamily="18" charset="0"/>
              <a:ea typeface="Times New Roman" panose="02020603050405020304" pitchFamily="18" charset="0"/>
            </a:endParaRPr>
          </a:p>
          <a:p>
            <a:r>
              <a:rPr lang="ru-RU" sz="1200" dirty="0">
                <a:latin typeface="Georgia" panose="02040502050405020303" pitchFamily="18" charset="0"/>
                <a:ea typeface="Calibri" panose="020F0502020204030204" pitchFamily="34" charset="0"/>
                <a:cs typeface="Times New Roman" panose="02020603050405020304" pitchFamily="18" charset="0"/>
              </a:rPr>
              <a:t/>
            </a:r>
            <a:br>
              <a:rPr lang="ru-RU" sz="1200" dirty="0">
                <a:latin typeface="Georgia" panose="02040502050405020303" pitchFamily="18" charset="0"/>
                <a:ea typeface="Calibri" panose="020F0502020204030204" pitchFamily="34" charset="0"/>
                <a:cs typeface="Times New Roman" panose="02020603050405020304" pitchFamily="18" charset="0"/>
              </a:rPr>
            </a:br>
            <a:r>
              <a:rPr lang="ru-RU" sz="1200" dirty="0">
                <a:latin typeface="Georgia" panose="02040502050405020303" pitchFamily="18" charset="0"/>
                <a:ea typeface="Calibri" panose="020F0502020204030204" pitchFamily="34" charset="0"/>
                <a:cs typeface="Times New Roman" panose="02020603050405020304" pitchFamily="18" charset="0"/>
              </a:rPr>
              <a:t>В середине комнаты  «спит» «кот» - один из детей. Остальные дети - «мыши», они водят хоровод и поют: </a:t>
            </a:r>
            <a:br>
              <a:rPr lang="ru-RU" sz="1200" dirty="0">
                <a:latin typeface="Georgia" panose="02040502050405020303" pitchFamily="18" charset="0"/>
                <a:ea typeface="Calibri" panose="020F0502020204030204" pitchFamily="34" charset="0"/>
                <a:cs typeface="Times New Roman" panose="02020603050405020304" pitchFamily="18" charset="0"/>
              </a:rPr>
            </a:br>
            <a:r>
              <a:rPr lang="ru-RU" sz="1200" i="1" dirty="0">
                <a:latin typeface="Georgia" panose="02040502050405020303" pitchFamily="18" charset="0"/>
                <a:ea typeface="Calibri" panose="020F0502020204030204" pitchFamily="34" charset="0"/>
                <a:cs typeface="Times New Roman" panose="02020603050405020304" pitchFamily="18" charset="0"/>
              </a:rPr>
              <a:t/>
            </a:r>
            <a:br>
              <a:rPr lang="ru-RU" sz="1200" i="1" dirty="0">
                <a:latin typeface="Georgia" panose="02040502050405020303" pitchFamily="18" charset="0"/>
                <a:ea typeface="Calibri" panose="020F0502020204030204" pitchFamily="34" charset="0"/>
                <a:cs typeface="Times New Roman" panose="02020603050405020304" pitchFamily="18" charset="0"/>
              </a:rPr>
            </a:br>
            <a:r>
              <a:rPr lang="ru-RU" sz="1200" i="1" dirty="0">
                <a:latin typeface="Georgia" panose="02040502050405020303" pitchFamily="18" charset="0"/>
                <a:ea typeface="Calibri" panose="020F0502020204030204" pitchFamily="34" charset="0"/>
                <a:cs typeface="Times New Roman" panose="02020603050405020304" pitchFamily="18" charset="0"/>
              </a:rPr>
              <a:t>Мыши водят хоровод,</a:t>
            </a:r>
            <a:br>
              <a:rPr lang="ru-RU" sz="1200" i="1" dirty="0">
                <a:latin typeface="Georgia" panose="02040502050405020303" pitchFamily="18" charset="0"/>
                <a:ea typeface="Calibri" panose="020F0502020204030204" pitchFamily="34" charset="0"/>
                <a:cs typeface="Times New Roman" panose="02020603050405020304" pitchFamily="18" charset="0"/>
              </a:rPr>
            </a:br>
            <a:r>
              <a:rPr lang="ru-RU" sz="1200" i="1" dirty="0">
                <a:latin typeface="Georgia" panose="02040502050405020303" pitchFamily="18" charset="0"/>
                <a:ea typeface="Calibri" panose="020F0502020204030204" pitchFamily="34" charset="0"/>
                <a:cs typeface="Times New Roman" panose="02020603050405020304" pitchFamily="18" charset="0"/>
              </a:rPr>
              <a:t>На лежанке дремлет кот.</a:t>
            </a:r>
            <a:br>
              <a:rPr lang="ru-RU" sz="1200" i="1" dirty="0">
                <a:latin typeface="Georgia" panose="02040502050405020303" pitchFamily="18" charset="0"/>
                <a:ea typeface="Calibri" panose="020F0502020204030204" pitchFamily="34" charset="0"/>
                <a:cs typeface="Times New Roman" panose="02020603050405020304" pitchFamily="18" charset="0"/>
              </a:rPr>
            </a:br>
            <a:r>
              <a:rPr lang="ru-RU" sz="1200" i="1" dirty="0">
                <a:latin typeface="Georgia" panose="02040502050405020303" pitchFamily="18" charset="0"/>
                <a:ea typeface="Calibri" panose="020F0502020204030204" pitchFamily="34" charset="0"/>
                <a:cs typeface="Times New Roman" panose="02020603050405020304" pitchFamily="18" charset="0"/>
              </a:rPr>
              <a:t>«Тише, мыши, не шумите!</a:t>
            </a:r>
            <a:br>
              <a:rPr lang="ru-RU" sz="1200" i="1" dirty="0">
                <a:latin typeface="Georgia" panose="02040502050405020303" pitchFamily="18" charset="0"/>
                <a:ea typeface="Calibri" panose="020F0502020204030204" pitchFamily="34" charset="0"/>
                <a:cs typeface="Times New Roman" panose="02020603050405020304" pitchFamily="18" charset="0"/>
              </a:rPr>
            </a:br>
            <a:r>
              <a:rPr lang="ru-RU" sz="1200" i="1" dirty="0">
                <a:latin typeface="Georgia" panose="02040502050405020303" pitchFamily="18" charset="0"/>
                <a:ea typeface="Calibri" panose="020F0502020204030204" pitchFamily="34" charset="0"/>
                <a:cs typeface="Times New Roman" panose="02020603050405020304" pitchFamily="18" charset="0"/>
              </a:rPr>
              <a:t>Кота Ваську не будите.</a:t>
            </a:r>
            <a:br>
              <a:rPr lang="ru-RU" sz="1200" i="1" dirty="0">
                <a:latin typeface="Georgia" panose="02040502050405020303" pitchFamily="18" charset="0"/>
                <a:ea typeface="Calibri" panose="020F0502020204030204" pitchFamily="34" charset="0"/>
                <a:cs typeface="Times New Roman" panose="02020603050405020304" pitchFamily="18" charset="0"/>
              </a:rPr>
            </a:br>
            <a:r>
              <a:rPr lang="ru-RU" sz="1200" i="1" dirty="0">
                <a:latin typeface="Georgia" panose="02040502050405020303" pitchFamily="18" charset="0"/>
                <a:ea typeface="Calibri" panose="020F0502020204030204" pitchFamily="34" charset="0"/>
                <a:cs typeface="Times New Roman" panose="02020603050405020304" pitchFamily="18" charset="0"/>
              </a:rPr>
              <a:t>Как проснётся Васька-кот,</a:t>
            </a:r>
            <a:br>
              <a:rPr lang="ru-RU" sz="1200" i="1" dirty="0">
                <a:latin typeface="Georgia" panose="02040502050405020303" pitchFamily="18" charset="0"/>
                <a:ea typeface="Calibri" panose="020F0502020204030204" pitchFamily="34" charset="0"/>
                <a:cs typeface="Times New Roman" panose="02020603050405020304" pitchFamily="18" charset="0"/>
              </a:rPr>
            </a:br>
            <a:r>
              <a:rPr lang="ru-RU" sz="1200" i="1" dirty="0">
                <a:latin typeface="Georgia" panose="02040502050405020303" pitchFamily="18" charset="0"/>
                <a:ea typeface="Calibri" panose="020F0502020204030204" pitchFamily="34" charset="0"/>
                <a:cs typeface="Times New Roman" panose="02020603050405020304" pitchFamily="18" charset="0"/>
              </a:rPr>
              <a:t>Разобьёт наш хоровод!» </a:t>
            </a:r>
            <a:br>
              <a:rPr lang="ru-RU" sz="1200" i="1" dirty="0">
                <a:latin typeface="Georgia" panose="02040502050405020303" pitchFamily="18" charset="0"/>
                <a:ea typeface="Calibri" panose="020F0502020204030204" pitchFamily="34" charset="0"/>
                <a:cs typeface="Times New Roman" panose="02020603050405020304" pitchFamily="18" charset="0"/>
              </a:rPr>
            </a:br>
            <a:r>
              <a:rPr lang="ru-RU" dirty="0">
                <a:latin typeface="Calibri" panose="020F0502020204030204" pitchFamily="34" charset="0"/>
                <a:ea typeface="Calibri" panose="020F0502020204030204" pitchFamily="34" charset="0"/>
                <a:cs typeface="Times New Roman" panose="02020603050405020304" pitchFamily="18" charset="0"/>
              </a:rPr>
              <a:t/>
            </a:r>
            <a:br>
              <a:rPr lang="ru-RU" dirty="0">
                <a:latin typeface="Calibri" panose="020F0502020204030204" pitchFamily="34" charset="0"/>
                <a:ea typeface="Calibri" panose="020F0502020204030204" pitchFamily="34" charset="0"/>
                <a:cs typeface="Times New Roman" panose="02020603050405020304" pitchFamily="18" charset="0"/>
              </a:rPr>
            </a:br>
            <a:r>
              <a:rPr lang="ru-RU" sz="1200" dirty="0">
                <a:latin typeface="Georgia" panose="02040502050405020303" pitchFamily="18" charset="0"/>
              </a:rPr>
              <a:t>На последних словах «кот» просыпается и ловит «мышей». Спрятаться «мышки» могут в своих «норках»: каждый ребенок должен успеть сесть на стульчик, пока его не поймал кот</a:t>
            </a:r>
            <a:r>
              <a:rPr lang="ru-RU" dirty="0"/>
              <a:t>.</a:t>
            </a:r>
            <a:br>
              <a:rPr lang="ru-RU" dirty="0"/>
            </a:br>
            <a:endParaRPr lang="ru-RU" dirty="0"/>
          </a:p>
        </p:txBody>
      </p:sp>
      <p:sp>
        <p:nvSpPr>
          <p:cNvPr id="8" name="Прямоугольник 7"/>
          <p:cNvSpPr/>
          <p:nvPr/>
        </p:nvSpPr>
        <p:spPr>
          <a:xfrm>
            <a:off x="3697793" y="1182231"/>
            <a:ext cx="3104942" cy="5509200"/>
          </a:xfrm>
          <a:prstGeom prst="rect">
            <a:avLst/>
          </a:prstGeom>
        </p:spPr>
        <p:txBody>
          <a:bodyPr wrap="square">
            <a:spAutoFit/>
          </a:bodyPr>
          <a:lstStyle/>
          <a:p>
            <a:pPr algn="ctr">
              <a:tabLst>
                <a:tab pos="2555875" algn="ctr"/>
              </a:tabLst>
            </a:pPr>
            <a:r>
              <a:rPr lang="ru-RU" sz="1600" b="1" dirty="0">
                <a:solidFill>
                  <a:schemeClr val="accent4">
                    <a:lumMod val="75000"/>
                  </a:schemeClr>
                </a:solidFill>
                <a:latin typeface="Georgia" panose="02040502050405020303" pitchFamily="18" charset="0"/>
                <a:ea typeface="Times New Roman" panose="02020603050405020304" pitchFamily="18" charset="0"/>
                <a:cs typeface="Times New Roman" panose="02020603050405020304" pitchFamily="18" charset="0"/>
              </a:rPr>
              <a:t>Поезд</a:t>
            </a:r>
            <a:endParaRPr lang="ru-RU" sz="1600" dirty="0">
              <a:solidFill>
                <a:schemeClr val="accent4">
                  <a:lumMod val="75000"/>
                </a:schemeClr>
              </a:solidFill>
              <a:latin typeface="Georgia" panose="02040502050405020303" pitchFamily="18" charset="0"/>
              <a:ea typeface="Times New Roman" panose="02020603050405020304" pitchFamily="18" charset="0"/>
            </a:endParaRPr>
          </a:p>
          <a:p>
            <a:pPr algn="ctr">
              <a:spcAft>
                <a:spcPts val="0"/>
              </a:spcAft>
            </a:pPr>
            <a:r>
              <a:rPr lang="ru-RU" sz="1200" dirty="0">
                <a:latin typeface="Georgia" panose="02040502050405020303" pitchFamily="18" charset="0"/>
                <a:ea typeface="Times New Roman" panose="02020603050405020304" pitchFamily="18" charset="0"/>
              </a:rPr>
              <a:t/>
            </a:r>
            <a:br>
              <a:rPr lang="ru-RU" sz="1200" dirty="0">
                <a:latin typeface="Georgia" panose="02040502050405020303" pitchFamily="18" charset="0"/>
                <a:ea typeface="Times New Roman" panose="02020603050405020304" pitchFamily="18" charset="0"/>
              </a:rPr>
            </a:br>
            <a:r>
              <a:rPr lang="ru-RU" sz="1200" dirty="0">
                <a:latin typeface="Georgia" panose="02040502050405020303" pitchFamily="18" charset="0"/>
                <a:ea typeface="Times New Roman" panose="02020603050405020304" pitchFamily="18" charset="0"/>
              </a:rPr>
              <a:t>                    Дети встают друг за другом в колонну и</a:t>
            </a:r>
          </a:p>
          <a:p>
            <a:pPr algn="ctr">
              <a:spcAft>
                <a:spcPts val="0"/>
              </a:spcAft>
            </a:pPr>
            <a:r>
              <a:rPr lang="ru-RU" sz="1200" dirty="0">
                <a:latin typeface="Georgia" panose="02040502050405020303" pitchFamily="18" charset="0"/>
                <a:ea typeface="Times New Roman" panose="02020603050405020304" pitchFamily="18" charset="0"/>
              </a:rPr>
              <a:t>                     кладут руки на плечи впереди стоящего. </a:t>
            </a:r>
          </a:p>
          <a:p>
            <a:r>
              <a:rPr lang="ru-RU" sz="1200" dirty="0">
                <a:latin typeface="Georgia" panose="02040502050405020303" pitchFamily="18" charset="0"/>
                <a:ea typeface="Calibri" panose="020F0502020204030204" pitchFamily="34" charset="0"/>
                <a:cs typeface="Times New Roman" panose="02020603050405020304" pitchFamily="18" charset="0"/>
              </a:rPr>
              <a:t>                   Получается «поезд», который начинает медленно двигаться по комнате. Дети приговаривают:</a:t>
            </a:r>
            <a:br>
              <a:rPr lang="ru-RU" sz="1200" dirty="0">
                <a:latin typeface="Georgia" panose="02040502050405020303" pitchFamily="18" charset="0"/>
                <a:ea typeface="Calibri" panose="020F0502020204030204" pitchFamily="34" charset="0"/>
                <a:cs typeface="Times New Roman" panose="02020603050405020304" pitchFamily="18" charset="0"/>
              </a:rPr>
            </a:br>
            <a:r>
              <a:rPr lang="ru-RU" sz="1200" dirty="0">
                <a:latin typeface="Georgia" panose="02040502050405020303" pitchFamily="18" charset="0"/>
                <a:ea typeface="Calibri" panose="020F0502020204030204" pitchFamily="34" charset="0"/>
                <a:cs typeface="Times New Roman" panose="02020603050405020304" pitchFamily="18" charset="0"/>
              </a:rPr>
              <a:t/>
            </a:r>
            <a:br>
              <a:rPr lang="ru-RU" sz="1200" dirty="0">
                <a:latin typeface="Georgia" panose="02040502050405020303" pitchFamily="18" charset="0"/>
                <a:ea typeface="Calibri" panose="020F0502020204030204" pitchFamily="34" charset="0"/>
                <a:cs typeface="Times New Roman" panose="02020603050405020304" pitchFamily="18" charset="0"/>
              </a:rPr>
            </a:br>
            <a:r>
              <a:rPr lang="ru-RU" sz="1200" i="1" dirty="0">
                <a:latin typeface="Georgia" panose="02040502050405020303" pitchFamily="18" charset="0"/>
                <a:ea typeface="Calibri" panose="020F0502020204030204" pitchFamily="34" charset="0"/>
                <a:cs typeface="Times New Roman" panose="02020603050405020304" pitchFamily="18" charset="0"/>
              </a:rPr>
              <a:t>Вот поезд наш едет, </a:t>
            </a:r>
            <a:br>
              <a:rPr lang="ru-RU" sz="1200" i="1" dirty="0">
                <a:latin typeface="Georgia" panose="02040502050405020303" pitchFamily="18" charset="0"/>
                <a:ea typeface="Calibri" panose="020F0502020204030204" pitchFamily="34" charset="0"/>
                <a:cs typeface="Times New Roman" panose="02020603050405020304" pitchFamily="18" charset="0"/>
              </a:rPr>
            </a:br>
            <a:r>
              <a:rPr lang="ru-RU" sz="1200" i="1" dirty="0">
                <a:latin typeface="Georgia" panose="02040502050405020303" pitchFamily="18" charset="0"/>
                <a:ea typeface="Calibri" panose="020F0502020204030204" pitchFamily="34" charset="0"/>
                <a:cs typeface="Times New Roman" panose="02020603050405020304" pitchFamily="18" charset="0"/>
              </a:rPr>
              <a:t>колеса стучат, </a:t>
            </a:r>
            <a:br>
              <a:rPr lang="ru-RU" sz="1200" i="1" dirty="0">
                <a:latin typeface="Georgia" panose="02040502050405020303" pitchFamily="18" charset="0"/>
                <a:ea typeface="Calibri" panose="020F0502020204030204" pitchFamily="34" charset="0"/>
                <a:cs typeface="Times New Roman" panose="02020603050405020304" pitchFamily="18" charset="0"/>
              </a:rPr>
            </a:br>
            <a:r>
              <a:rPr lang="ru-RU" sz="1200" i="1" dirty="0">
                <a:latin typeface="Georgia" panose="02040502050405020303" pitchFamily="18" charset="0"/>
                <a:ea typeface="Calibri" panose="020F0502020204030204" pitchFamily="34" charset="0"/>
                <a:cs typeface="Times New Roman" panose="02020603050405020304" pitchFamily="18" charset="0"/>
              </a:rPr>
              <a:t>а в поезде этом </a:t>
            </a:r>
            <a:br>
              <a:rPr lang="ru-RU" sz="1200" i="1" dirty="0">
                <a:latin typeface="Georgia" panose="02040502050405020303" pitchFamily="18" charset="0"/>
                <a:ea typeface="Calibri" panose="020F0502020204030204" pitchFamily="34" charset="0"/>
                <a:cs typeface="Times New Roman" panose="02020603050405020304" pitchFamily="18" charset="0"/>
              </a:rPr>
            </a:br>
            <a:r>
              <a:rPr lang="ru-RU" sz="1200" i="1" dirty="0">
                <a:latin typeface="Georgia" panose="02040502050405020303" pitchFamily="18" charset="0"/>
                <a:ea typeface="Calibri" panose="020F0502020204030204" pitchFamily="34" charset="0"/>
                <a:cs typeface="Times New Roman" panose="02020603050405020304" pitchFamily="18" charset="0"/>
              </a:rPr>
              <a:t>ребята сидят. </a:t>
            </a:r>
            <a:br>
              <a:rPr lang="ru-RU" sz="1200" i="1" dirty="0">
                <a:latin typeface="Georgia" panose="02040502050405020303" pitchFamily="18" charset="0"/>
                <a:ea typeface="Calibri" panose="020F0502020204030204" pitchFamily="34" charset="0"/>
                <a:cs typeface="Times New Roman" panose="02020603050405020304" pitchFamily="18" charset="0"/>
              </a:rPr>
            </a:br>
            <a:r>
              <a:rPr lang="ru-RU" sz="1200" i="1" dirty="0">
                <a:latin typeface="Georgia" panose="02040502050405020303" pitchFamily="18" charset="0"/>
                <a:ea typeface="Calibri" panose="020F0502020204030204" pitchFamily="34" charset="0"/>
                <a:cs typeface="Times New Roman" panose="02020603050405020304" pitchFamily="18" charset="0"/>
              </a:rPr>
              <a:t>«Чу-чу-чу, чу-чу-чу!» </a:t>
            </a:r>
            <a:br>
              <a:rPr lang="ru-RU" sz="1200" i="1" dirty="0">
                <a:latin typeface="Georgia" panose="02040502050405020303" pitchFamily="18" charset="0"/>
                <a:ea typeface="Calibri" panose="020F0502020204030204" pitchFamily="34" charset="0"/>
                <a:cs typeface="Times New Roman" panose="02020603050405020304" pitchFamily="18" charset="0"/>
              </a:rPr>
            </a:br>
            <a:r>
              <a:rPr lang="ru-RU" sz="1200" i="1" dirty="0">
                <a:latin typeface="Georgia" panose="02040502050405020303" pitchFamily="18" charset="0"/>
                <a:ea typeface="Calibri" panose="020F0502020204030204" pitchFamily="34" charset="0"/>
                <a:cs typeface="Times New Roman" panose="02020603050405020304" pitchFamily="18" charset="0"/>
              </a:rPr>
              <a:t>Бежит паровоз </a:t>
            </a:r>
            <a:br>
              <a:rPr lang="ru-RU" sz="1200" i="1" dirty="0">
                <a:latin typeface="Georgia" panose="02040502050405020303" pitchFamily="18" charset="0"/>
                <a:ea typeface="Calibri" panose="020F0502020204030204" pitchFamily="34" charset="0"/>
                <a:cs typeface="Times New Roman" panose="02020603050405020304" pitchFamily="18" charset="0"/>
              </a:rPr>
            </a:br>
            <a:r>
              <a:rPr lang="ru-RU" sz="1200" i="1" dirty="0">
                <a:latin typeface="Georgia" panose="02040502050405020303" pitchFamily="18" charset="0"/>
                <a:ea typeface="Calibri" panose="020F0502020204030204" pitchFamily="34" charset="0"/>
                <a:cs typeface="Times New Roman" panose="02020603050405020304" pitchFamily="18" charset="0"/>
              </a:rPr>
              <a:t>далеко, далеко, </a:t>
            </a:r>
            <a:br>
              <a:rPr lang="ru-RU" sz="1200" i="1" dirty="0">
                <a:latin typeface="Georgia" panose="02040502050405020303" pitchFamily="18" charset="0"/>
                <a:ea typeface="Calibri" panose="020F0502020204030204" pitchFamily="34" charset="0"/>
                <a:cs typeface="Times New Roman" panose="02020603050405020304" pitchFamily="18" charset="0"/>
              </a:rPr>
            </a:br>
            <a:r>
              <a:rPr lang="ru-RU" sz="1200" i="1" dirty="0">
                <a:latin typeface="Georgia" panose="02040502050405020303" pitchFamily="18" charset="0"/>
                <a:ea typeface="Calibri" panose="020F0502020204030204" pitchFamily="34" charset="0"/>
                <a:cs typeface="Times New Roman" panose="02020603050405020304" pitchFamily="18" charset="0"/>
              </a:rPr>
              <a:t>ребят он повез </a:t>
            </a:r>
            <a:br>
              <a:rPr lang="ru-RU" sz="1200" i="1" dirty="0">
                <a:latin typeface="Georgia" panose="02040502050405020303" pitchFamily="18" charset="0"/>
                <a:ea typeface="Calibri" panose="020F0502020204030204" pitchFamily="34" charset="0"/>
                <a:cs typeface="Times New Roman" panose="02020603050405020304" pitchFamily="18" charset="0"/>
              </a:rPr>
            </a:br>
            <a:r>
              <a:rPr lang="ru-RU" sz="1200" i="1" dirty="0" smtClean="0">
                <a:latin typeface="Georgia" panose="02040502050405020303" pitchFamily="18" charset="0"/>
                <a:ea typeface="Calibri" panose="020F0502020204030204" pitchFamily="34" charset="0"/>
                <a:cs typeface="Times New Roman" panose="02020603050405020304" pitchFamily="18" charset="0"/>
              </a:rPr>
              <a:t>далеко-далеко. </a:t>
            </a:r>
          </a:p>
          <a:p>
            <a:r>
              <a:rPr lang="ru-RU" sz="1200" i="1" dirty="0" smtClean="0">
                <a:latin typeface="Georgia" panose="02040502050405020303" pitchFamily="18" charset="0"/>
              </a:rPr>
              <a:t>Но </a:t>
            </a:r>
            <a:r>
              <a:rPr lang="ru-RU" sz="1200" i="1" dirty="0">
                <a:latin typeface="Georgia" panose="02040502050405020303" pitchFamily="18" charset="0"/>
              </a:rPr>
              <a:t>вот остановка: </a:t>
            </a:r>
            <a:br>
              <a:rPr lang="ru-RU" sz="1200" i="1" dirty="0">
                <a:latin typeface="Georgia" panose="02040502050405020303" pitchFamily="18" charset="0"/>
              </a:rPr>
            </a:br>
            <a:r>
              <a:rPr lang="ru-RU" sz="1200" i="1" dirty="0">
                <a:latin typeface="Georgia" panose="02040502050405020303" pitchFamily="18" charset="0"/>
              </a:rPr>
              <a:t>«Кто хочет слезать? </a:t>
            </a:r>
            <a:br>
              <a:rPr lang="ru-RU" sz="1200" i="1" dirty="0">
                <a:latin typeface="Georgia" panose="02040502050405020303" pitchFamily="18" charset="0"/>
              </a:rPr>
            </a:br>
            <a:r>
              <a:rPr lang="ru-RU" sz="1200" i="1" dirty="0">
                <a:latin typeface="Georgia" panose="02040502050405020303" pitchFamily="18" charset="0"/>
              </a:rPr>
              <a:t>Вставайте, ребята, </a:t>
            </a:r>
            <a:br>
              <a:rPr lang="ru-RU" sz="1200" i="1" dirty="0">
                <a:latin typeface="Georgia" panose="02040502050405020303" pitchFamily="18" charset="0"/>
              </a:rPr>
            </a:br>
            <a:r>
              <a:rPr lang="ru-RU" sz="1200" i="1" dirty="0">
                <a:latin typeface="Georgia" panose="02040502050405020303" pitchFamily="18" charset="0"/>
              </a:rPr>
              <a:t>пойдемте гулять!».</a:t>
            </a:r>
            <a:br>
              <a:rPr lang="ru-RU" sz="1200" i="1" dirty="0">
                <a:latin typeface="Georgia" panose="02040502050405020303" pitchFamily="18" charset="0"/>
              </a:rPr>
            </a:br>
            <a:r>
              <a:rPr lang="ru-RU" sz="1200" i="1" dirty="0">
                <a:latin typeface="Georgia" panose="02040502050405020303" pitchFamily="18" charset="0"/>
              </a:rPr>
              <a:t>              (А. Ануфриева)</a:t>
            </a:r>
            <a:br>
              <a:rPr lang="ru-RU" sz="1200" i="1" dirty="0">
                <a:latin typeface="Georgia" panose="02040502050405020303" pitchFamily="18" charset="0"/>
              </a:rPr>
            </a:br>
            <a:r>
              <a:rPr lang="ru-RU" sz="1200" dirty="0">
                <a:latin typeface="Georgia" panose="02040502050405020303" pitchFamily="18" charset="0"/>
              </a:rPr>
              <a:t>На последних словах дети разбегаются и могут делать вид, будто собирают грибы и ягоды. По сигналу взрослого они опять встают друг за другом, изображая вагончики</a:t>
            </a:r>
            <a:r>
              <a:rPr lang="ru-RU" sz="1200" dirty="0"/>
              <a:t>. </a:t>
            </a:r>
            <a:endParaRPr lang="ru-RU" sz="1200" dirty="0">
              <a:latin typeface="Georgia" panose="02040502050405020303" pitchFamily="18" charset="0"/>
            </a:endParaRPr>
          </a:p>
        </p:txBody>
      </p:sp>
    </p:spTree>
    <p:extLst>
      <p:ext uri="{BB962C8B-B14F-4D97-AF65-F5344CB8AC3E}">
        <p14:creationId xmlns:p14="http://schemas.microsoft.com/office/powerpoint/2010/main" val="3920021508"/>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175</TotalTime>
  <Words>1018</Words>
  <Application>Microsoft Office PowerPoint</Application>
  <PresentationFormat>Широкоэкранный</PresentationFormat>
  <Paragraphs>104</Paragraphs>
  <Slides>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9</vt:i4>
      </vt:variant>
    </vt:vector>
  </HeadingPairs>
  <TitlesOfParts>
    <vt:vector size="17" baseType="lpstr">
      <vt:lpstr>Arial</vt:lpstr>
      <vt:lpstr>Calibri</vt:lpstr>
      <vt:lpstr>Calligraph</vt:lpstr>
      <vt:lpstr>Georgia</vt:lpstr>
      <vt:lpstr>Times New Roman</vt:lpstr>
      <vt:lpstr>Trebuchet MS</vt:lpstr>
      <vt:lpstr>Wingdings 3</vt:lpstr>
      <vt:lpstr>Грань</vt:lpstr>
      <vt:lpstr>Картотека  дидактических игр по пяти образовательным областям. Воспитатель: Федотова Елена Сергеевна ГБДОУ №82 Фрунзенского р-на г. Санкт- Петербург 2015г.</vt:lpstr>
      <vt:lpstr>Социально-коммуникативное развитие</vt:lpstr>
      <vt:lpstr>Презентация PowerPoint</vt:lpstr>
      <vt:lpstr>Познавательное развитие</vt:lpstr>
      <vt:lpstr>Презентация PowerPoint</vt:lpstr>
      <vt:lpstr>Речевое развитие</vt:lpstr>
      <vt:lpstr>Презентация PowerPoint</vt:lpstr>
      <vt:lpstr>Художественно-эстетическое развитие</vt:lpstr>
      <vt:lpstr>Физическое развитие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Дидактические игры</dc:title>
  <dc:creator>Димон</dc:creator>
  <cp:lastModifiedBy>Димон</cp:lastModifiedBy>
  <cp:revision>19</cp:revision>
  <dcterms:created xsi:type="dcterms:W3CDTF">2015-02-07T09:48:40Z</dcterms:created>
  <dcterms:modified xsi:type="dcterms:W3CDTF">2015-02-07T17:32:29Z</dcterms:modified>
</cp:coreProperties>
</file>