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77" r:id="rId5"/>
    <p:sldId id="276" r:id="rId6"/>
    <p:sldId id="278" r:id="rId7"/>
    <p:sldId id="279" r:id="rId8"/>
    <p:sldId id="280" r:id="rId9"/>
    <p:sldId id="262" r:id="rId10"/>
    <p:sldId id="263" r:id="rId11"/>
    <p:sldId id="265" r:id="rId12"/>
    <p:sldId id="257" r:id="rId13"/>
    <p:sldId id="266" r:id="rId14"/>
    <p:sldId id="259" r:id="rId15"/>
    <p:sldId id="273" r:id="rId16"/>
    <p:sldId id="267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9175537085642086E-2"/>
          <c:y val="2.751149524319128E-2"/>
          <c:w val="0.92619483328472851"/>
          <c:h val="0.410612137226055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Лист1!$A$2:$A$7</c:f>
              <c:strCache>
                <c:ptCount val="6"/>
                <c:pt idx="0">
                  <c:v>Звукопроизношение</c:v>
                </c:pt>
                <c:pt idx="1">
                  <c:v>Фонематический слух</c:v>
                </c:pt>
                <c:pt idx="2">
                  <c:v>Слоговая структура</c:v>
                </c:pt>
                <c:pt idx="3">
                  <c:v>Лексика</c:v>
                </c:pt>
                <c:pt idx="4">
                  <c:v>Грамматический строй</c:v>
                </c:pt>
                <c:pt idx="5">
                  <c:v>Связная речь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6"/>
                <c:pt idx="0">
                  <c:v>Звукопроизношение</c:v>
                </c:pt>
                <c:pt idx="1">
                  <c:v>Фонематический слух</c:v>
                </c:pt>
                <c:pt idx="2">
                  <c:v>Слоговая структура</c:v>
                </c:pt>
                <c:pt idx="3">
                  <c:v>Лексика</c:v>
                </c:pt>
                <c:pt idx="4">
                  <c:v>Грамматический строй</c:v>
                </c:pt>
                <c:pt idx="5">
                  <c:v>Связная речь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Лист1!$A$2:$A$7</c:f>
              <c:strCache>
                <c:ptCount val="6"/>
                <c:pt idx="0">
                  <c:v>Звукопроизношение</c:v>
                </c:pt>
                <c:pt idx="1">
                  <c:v>Фонематический слух</c:v>
                </c:pt>
                <c:pt idx="2">
                  <c:v>Слоговая структура</c:v>
                </c:pt>
                <c:pt idx="3">
                  <c:v>Лексика</c:v>
                </c:pt>
                <c:pt idx="4">
                  <c:v>Грамматический строй</c:v>
                </c:pt>
                <c:pt idx="5">
                  <c:v>Связная речь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axId val="66153856"/>
        <c:axId val="66159744"/>
      </c:barChart>
      <c:catAx>
        <c:axId val="661538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6159744"/>
        <c:crosses val="autoZero"/>
        <c:auto val="1"/>
        <c:lblAlgn val="ctr"/>
        <c:lblOffset val="100"/>
      </c:catAx>
      <c:valAx>
        <c:axId val="66159744"/>
        <c:scaling>
          <c:orientation val="minMax"/>
        </c:scaling>
        <c:axPos val="l"/>
        <c:majorGridlines/>
        <c:numFmt formatCode="General" sourceLinked="1"/>
        <c:tickLblPos val="nextTo"/>
        <c:crossAx val="66153856"/>
        <c:crosses val="autoZero"/>
        <c:crossBetween val="between"/>
      </c:valAx>
    </c:plotArea>
    <c:legend>
      <c:legendPos val="b"/>
      <c:layout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3744"/>
            <a:ext cx="333950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60" y="4429132"/>
            <a:ext cx="3409540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3582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грамоте  старших дошкольников как условие  успешной адаптации к обучению в школе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Этапы </a:t>
            </a:r>
            <a:r>
              <a:rPr lang="ru-RU" sz="3600" dirty="0"/>
              <a:t>работы по обучению </a:t>
            </a:r>
            <a:r>
              <a:rPr lang="ru-RU" sz="3600" dirty="0" smtClean="0"/>
              <a:t>грамоте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3403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(</a:t>
            </a:r>
            <a:r>
              <a:rPr lang="ru-RU" sz="2400" dirty="0" smtClean="0"/>
              <a:t>Формирование звуковой стороны речи)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Знакомство </a:t>
            </a:r>
            <a:r>
              <a:rPr lang="ru-RU" dirty="0">
                <a:solidFill>
                  <a:srgbClr val="FF0000"/>
                </a:solidFill>
              </a:rPr>
              <a:t>с неречевыми звуками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Предлагаемые игры: </a:t>
            </a:r>
          </a:p>
          <a:p>
            <a:r>
              <a:rPr lang="ru-RU" dirty="0" smtClean="0"/>
              <a:t>«</a:t>
            </a:r>
            <a:r>
              <a:rPr lang="ru-RU" dirty="0"/>
              <a:t>Услышишь – хлопни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Узнай, что звучит</a:t>
            </a:r>
            <a:r>
              <a:rPr lang="ru-RU" dirty="0" smtClean="0"/>
              <a:t>?»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Где звучит колокольчик</a:t>
            </a:r>
            <a:r>
              <a:rPr lang="ru-RU" dirty="0" smtClean="0"/>
              <a:t>?»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Покажи картинку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Громко – тихо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Кто сказал</a:t>
            </a:r>
            <a:r>
              <a:rPr lang="ru-RU" dirty="0" smtClean="0"/>
              <a:t>?»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6442"/>
            <a:ext cx="2674243" cy="41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500042"/>
            <a:ext cx="5752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Подготовительный этап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60573"/>
            <a:ext cx="8229600" cy="4697427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Предлагаемые игры: </a:t>
            </a:r>
          </a:p>
          <a:p>
            <a:r>
              <a:rPr lang="ru-RU" dirty="0" smtClean="0"/>
              <a:t>«Назови звук»</a:t>
            </a:r>
          </a:p>
          <a:p>
            <a:r>
              <a:rPr lang="ru-RU" dirty="0" smtClean="0"/>
              <a:t>«Покажи звук»</a:t>
            </a:r>
          </a:p>
          <a:p>
            <a:r>
              <a:rPr lang="ru-RU" dirty="0"/>
              <a:t>«Назови первый звук в </a:t>
            </a:r>
            <a:r>
              <a:rPr lang="ru-RU" dirty="0" smtClean="0"/>
              <a:t>словах»</a:t>
            </a:r>
          </a:p>
          <a:p>
            <a:r>
              <a:rPr lang="ru-RU" dirty="0"/>
              <a:t>«Назови последний звук в </a:t>
            </a:r>
            <a:r>
              <a:rPr lang="ru-RU" dirty="0" smtClean="0"/>
              <a:t>словах»</a:t>
            </a:r>
          </a:p>
          <a:p>
            <a:r>
              <a:rPr lang="ru-RU" dirty="0"/>
              <a:t> </a:t>
            </a:r>
            <a:r>
              <a:rPr lang="ru-RU" dirty="0" smtClean="0"/>
              <a:t>«Назови </a:t>
            </a:r>
            <a:r>
              <a:rPr lang="ru-RU" dirty="0"/>
              <a:t>слова со звуком  [а], [о] </a:t>
            </a:r>
            <a:r>
              <a:rPr lang="ru-RU" dirty="0" smtClean="0"/>
              <a:t> и т.д.»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6980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dirty="0" smtClean="0"/>
              <a:t>(</a:t>
            </a:r>
            <a:r>
              <a:rPr lang="ru-RU" sz="2400" dirty="0" smtClean="0"/>
              <a:t>Формирование  фонематических процессов</a:t>
            </a:r>
            <a:r>
              <a:rPr lang="ru-RU" sz="4400" dirty="0" smtClean="0"/>
              <a:t>) </a:t>
            </a:r>
            <a:endParaRPr lang="ru-RU" sz="4400" dirty="0" smtClean="0"/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речевыми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звуками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0"/>
            <a:ext cx="3872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7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02"/>
            <a:ext cx="8229600" cy="2143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Знакомство </a:t>
            </a:r>
            <a:r>
              <a:rPr lang="ru-RU" dirty="0">
                <a:solidFill>
                  <a:srgbClr val="FF0000"/>
                </a:solidFill>
              </a:rPr>
              <a:t>с гласными звуками.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857232"/>
            <a:ext cx="5214974" cy="58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5008" y="4357694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5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Найди  </a:t>
            </a:r>
            <a:r>
              <a:rPr lang="ru-RU" dirty="0">
                <a:solidFill>
                  <a:srgbClr val="FF0000"/>
                </a:solidFill>
              </a:rPr>
              <a:t>звук [а] </a:t>
            </a:r>
          </a:p>
          <a:p>
            <a:r>
              <a:rPr lang="ru-RU" dirty="0" smtClean="0"/>
              <a:t>в </a:t>
            </a:r>
            <a:r>
              <a:rPr lang="ru-RU" dirty="0"/>
              <a:t>ряду других звуков:  а, у, и, а,  о</a:t>
            </a:r>
          </a:p>
          <a:p>
            <a:r>
              <a:rPr lang="ru-RU" dirty="0" smtClean="0"/>
              <a:t>в </a:t>
            </a:r>
            <a:r>
              <a:rPr lang="ru-RU" dirty="0"/>
              <a:t>ряду слогов:  ом, ум, </a:t>
            </a:r>
            <a:r>
              <a:rPr lang="ru-RU" dirty="0" err="1"/>
              <a:t>ам</a:t>
            </a:r>
            <a:r>
              <a:rPr lang="ru-RU" dirty="0"/>
              <a:t>, ан, </a:t>
            </a:r>
            <a:r>
              <a:rPr lang="ru-RU" dirty="0" smtClean="0"/>
              <a:t>ас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ряду слов:  аист, усы, артист, осы</a:t>
            </a:r>
          </a:p>
          <a:p>
            <a:r>
              <a:rPr lang="ru-RU" dirty="0" smtClean="0"/>
              <a:t>в </a:t>
            </a:r>
            <a:r>
              <a:rPr lang="ru-RU" dirty="0"/>
              <a:t>тексте:  Аня с Аликом гуляли, в саду астры собирали.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3582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Задания на умения слышать гласные звуки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6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142984"/>
            <a:ext cx="5073953" cy="51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32" y="357166"/>
            <a:ext cx="529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Согласные звуки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Мнемонические приёмы запоминания «образа» букв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51845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78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Приемы запоминания «образа» буквы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Написать букву в воздухе, на столе;</a:t>
            </a:r>
          </a:p>
          <a:p>
            <a:r>
              <a:rPr lang="ru-RU" b="1" dirty="0" smtClean="0"/>
              <a:t>Выложить </a:t>
            </a:r>
            <a:r>
              <a:rPr lang="ru-RU" b="1" dirty="0"/>
              <a:t>печатную букву из карандашей, счётных палочек, шнурков, верёвочек;</a:t>
            </a:r>
          </a:p>
          <a:p>
            <a:r>
              <a:rPr lang="ru-RU" b="1" dirty="0" smtClean="0"/>
              <a:t>Написать </a:t>
            </a:r>
            <a:r>
              <a:rPr lang="ru-RU" b="1" dirty="0"/>
              <a:t>букву пальчиком на манке или другой мелкой крупе;</a:t>
            </a:r>
          </a:p>
          <a:p>
            <a:r>
              <a:rPr lang="ru-RU" b="1" dirty="0" smtClean="0"/>
              <a:t>Выложить </a:t>
            </a:r>
            <a:r>
              <a:rPr lang="ru-RU" b="1" dirty="0"/>
              <a:t>букву из крупных и мелких пуговиц, бусинок, фасоли и других мелких предметов;</a:t>
            </a:r>
          </a:p>
          <a:p>
            <a:r>
              <a:rPr lang="ru-RU" b="1" dirty="0" smtClean="0"/>
              <a:t>Угостить </a:t>
            </a:r>
            <a:r>
              <a:rPr lang="ru-RU" b="1" dirty="0"/>
              <a:t>фигурным печеньем в виде буквы;</a:t>
            </a:r>
          </a:p>
          <a:p>
            <a:r>
              <a:rPr lang="ru-RU" b="1" dirty="0" smtClean="0"/>
              <a:t>Вылепить </a:t>
            </a:r>
            <a:r>
              <a:rPr lang="ru-RU" b="1" dirty="0"/>
              <a:t>из пластилина, теста;</a:t>
            </a:r>
          </a:p>
          <a:p>
            <a:r>
              <a:rPr lang="ru-RU" b="1" dirty="0" smtClean="0"/>
              <a:t>Выбрать </a:t>
            </a:r>
            <a:r>
              <a:rPr lang="ru-RU" b="1" dirty="0"/>
              <a:t>(подчеркнуть) нужную букву в тексте.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982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/>
              <a:t>(</a:t>
            </a:r>
            <a:r>
              <a:rPr lang="ru-RU" sz="2700" dirty="0" err="1" smtClean="0"/>
              <a:t>звуко-буквенный</a:t>
            </a:r>
            <a:r>
              <a:rPr lang="ru-RU" sz="2700" dirty="0" smtClean="0"/>
              <a:t> анализ и синтез)</a:t>
            </a:r>
            <a:br>
              <a:rPr lang="ru-RU" sz="27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Звуковой  анализ слова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3911609"/>
          </a:xfrm>
        </p:spPr>
        <p:txBody>
          <a:bodyPr/>
          <a:lstStyle/>
          <a:p>
            <a:r>
              <a:rPr lang="ru-RU" dirty="0" smtClean="0"/>
              <a:t>определение  </a:t>
            </a:r>
            <a:r>
              <a:rPr lang="ru-RU" dirty="0"/>
              <a:t>порядка звуков в слове;</a:t>
            </a:r>
          </a:p>
          <a:p>
            <a:r>
              <a:rPr lang="ru-RU" dirty="0" smtClean="0"/>
              <a:t>выделение </a:t>
            </a:r>
            <a:r>
              <a:rPr lang="ru-RU" dirty="0"/>
              <a:t>отдельных звуков</a:t>
            </a:r>
          </a:p>
          <a:p>
            <a:r>
              <a:rPr lang="ru-RU" dirty="0" smtClean="0"/>
              <a:t> </a:t>
            </a:r>
            <a:r>
              <a:rPr lang="ru-RU" dirty="0"/>
              <a:t>различение звуков по их качеству (согласные, гласные, твердые, мягкие)</a:t>
            </a:r>
            <a:r>
              <a:rPr lang="ru-RU" b="1" dirty="0"/>
              <a:t>.</a:t>
            </a:r>
          </a:p>
          <a:p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506695"/>
            <a:ext cx="2265090" cy="23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52846"/>
            <a:ext cx="2422228" cy="230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5918" y="0"/>
            <a:ext cx="52171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этап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6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142852"/>
            <a:ext cx="69107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уровня речевого  развития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3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ребёнка</a:t>
            </a:r>
          </a:p>
          <a:p>
            <a:pPr marL="806450" indent="-514350"/>
            <a:r>
              <a:rPr lang="ru-RU" dirty="0" smtClean="0"/>
              <a:t>речевое развитие</a:t>
            </a:r>
          </a:p>
          <a:p>
            <a:pPr marL="806450" indent="-514350"/>
            <a:r>
              <a:rPr lang="ru-RU" dirty="0" smtClean="0"/>
              <a:t>интеллектуальное развитие</a:t>
            </a:r>
          </a:p>
          <a:p>
            <a:pPr marL="806450" indent="-514350"/>
            <a:r>
              <a:rPr lang="ru-RU" dirty="0" smtClean="0"/>
              <a:t>развитие личностных качеств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8" y="5055015"/>
            <a:ext cx="2712052" cy="180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285728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Обогащение </a:t>
            </a:r>
            <a:r>
              <a:rPr lang="ru-RU" dirty="0"/>
              <a:t>словаря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правильной монологической речи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речевого творчества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звуковой и интонационной культуры речи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фонематического слуха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звуковой  аналитико-синтетической активности как предпосылке обучения грамоте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18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0266" y="285728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ФГОС  образовательная область «Речевое развитие»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ребёнка</a:t>
            </a:r>
          </a:p>
          <a:p>
            <a:pPr marL="806450" indent="-514350"/>
            <a:r>
              <a:rPr lang="ru-RU" dirty="0" smtClean="0"/>
              <a:t>речевое развитие</a:t>
            </a:r>
          </a:p>
          <a:p>
            <a:pPr marL="806450" indent="-514350"/>
            <a:r>
              <a:rPr lang="ru-RU" dirty="0" smtClean="0"/>
              <a:t>интеллектуальное развитие</a:t>
            </a:r>
          </a:p>
          <a:p>
            <a:pPr marL="806450" indent="-514350"/>
            <a:r>
              <a:rPr lang="ru-RU" dirty="0" smtClean="0"/>
              <a:t>развитие личностных качеств</a:t>
            </a:r>
          </a:p>
          <a:p>
            <a:pPr marL="514350" indent="-514350">
              <a:buNone/>
            </a:pPr>
            <a:r>
              <a:rPr lang="ru-RU" dirty="0" smtClean="0"/>
              <a:t>2. Пропедевтика речевых нарушений.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23132"/>
            <a:ext cx="2354862" cy="156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285728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i="1" u="sng" dirty="0" err="1" smtClean="0">
                <a:solidFill>
                  <a:srgbClr val="FF0000"/>
                </a:solidFill>
              </a:rPr>
              <a:t>Дислексия</a:t>
            </a:r>
            <a:r>
              <a:rPr lang="ru-RU" sz="3600" dirty="0" smtClean="0"/>
              <a:t> </a:t>
            </a:r>
            <a:r>
              <a:rPr lang="ru-RU" sz="3600" dirty="0"/>
              <a:t>– частичное специфическое нарушение </a:t>
            </a:r>
            <a:r>
              <a:rPr lang="ru-RU" sz="3600" dirty="0" smtClean="0"/>
              <a:t>процесса </a:t>
            </a:r>
            <a:r>
              <a:rPr lang="ru-RU" sz="3600" dirty="0"/>
              <a:t>чтения, проявляющиеся в повторяющихся в ошибках стойкого </a:t>
            </a:r>
            <a:r>
              <a:rPr lang="ru-RU" sz="3600" dirty="0" smtClean="0"/>
              <a:t>характера.</a:t>
            </a:r>
          </a:p>
          <a:p>
            <a:r>
              <a:rPr lang="ru-RU" sz="3600" i="1" u="sng" dirty="0" err="1">
                <a:solidFill>
                  <a:srgbClr val="FF0000"/>
                </a:solidFill>
              </a:rPr>
              <a:t>Дисграфия</a:t>
            </a:r>
            <a:r>
              <a:rPr lang="ru-RU" sz="3600" i="1" u="sng" dirty="0"/>
              <a:t> </a:t>
            </a:r>
            <a:r>
              <a:rPr lang="ru-RU" sz="3600" dirty="0"/>
              <a:t>– частичное специфическое нарушение навыка письма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3"/>
            <a:ext cx="2160240" cy="16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6429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нарушения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4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ребёнка</a:t>
            </a:r>
          </a:p>
          <a:p>
            <a:pPr marL="806450" indent="-514350"/>
            <a:r>
              <a:rPr lang="ru-RU" dirty="0" smtClean="0"/>
              <a:t>речевое развитие</a:t>
            </a:r>
          </a:p>
          <a:p>
            <a:pPr marL="806450" indent="-514350"/>
            <a:r>
              <a:rPr lang="ru-RU" dirty="0" smtClean="0"/>
              <a:t>интеллектуальное развитие</a:t>
            </a:r>
          </a:p>
          <a:p>
            <a:pPr marL="806450" indent="-514350"/>
            <a:r>
              <a:rPr lang="ru-RU" dirty="0" smtClean="0"/>
              <a:t>развитие личностных качеств</a:t>
            </a:r>
          </a:p>
          <a:p>
            <a:pPr marL="514350" indent="-514350">
              <a:buNone/>
            </a:pPr>
            <a:r>
              <a:rPr lang="ru-RU" dirty="0" smtClean="0"/>
              <a:t>2. Пропедевтика речевых нарушений.</a:t>
            </a:r>
          </a:p>
          <a:p>
            <a:pPr marL="514350" indent="-514350">
              <a:buNone/>
            </a:pPr>
            <a:r>
              <a:rPr lang="ru-RU" dirty="0" smtClean="0"/>
              <a:t>3. Решение проблемы преемственности.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38" y="5292477"/>
            <a:ext cx="2354862" cy="156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285728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ребёнка</a:t>
            </a:r>
          </a:p>
          <a:p>
            <a:pPr marL="806450" indent="-514350"/>
            <a:r>
              <a:rPr lang="ru-RU" dirty="0" smtClean="0"/>
              <a:t>речевое развитие</a:t>
            </a:r>
          </a:p>
          <a:p>
            <a:pPr marL="806450" indent="-514350"/>
            <a:r>
              <a:rPr lang="ru-RU" dirty="0" smtClean="0"/>
              <a:t>интеллектуальное развитие</a:t>
            </a:r>
          </a:p>
          <a:p>
            <a:pPr marL="806450" indent="-514350"/>
            <a:r>
              <a:rPr lang="ru-RU" dirty="0" smtClean="0"/>
              <a:t>развитие личностных качеств</a:t>
            </a:r>
          </a:p>
          <a:p>
            <a:pPr marL="514350" indent="-514350">
              <a:buNone/>
            </a:pPr>
            <a:r>
              <a:rPr lang="ru-RU" dirty="0" smtClean="0"/>
              <a:t>2. Пропедевтика речевых нарушений.</a:t>
            </a:r>
          </a:p>
          <a:p>
            <a:pPr marL="514350" indent="-514350">
              <a:buNone/>
            </a:pPr>
            <a:r>
              <a:rPr lang="ru-RU" dirty="0" smtClean="0"/>
              <a:t>3. Решение проблемы преемственности.</a:t>
            </a:r>
          </a:p>
          <a:p>
            <a:pPr marL="514350" indent="-514350">
              <a:buNone/>
            </a:pPr>
            <a:r>
              <a:rPr lang="ru-RU" dirty="0" smtClean="0"/>
              <a:t>4. Потребность в чтении самого ребёнка.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38" y="5292477"/>
            <a:ext cx="2354862" cy="156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142852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ребёнка</a:t>
            </a:r>
          </a:p>
          <a:p>
            <a:pPr marL="806450" indent="-514350"/>
            <a:r>
              <a:rPr lang="ru-RU" dirty="0" smtClean="0"/>
              <a:t>речевое развитие</a:t>
            </a:r>
          </a:p>
          <a:p>
            <a:pPr marL="806450" indent="-514350"/>
            <a:r>
              <a:rPr lang="ru-RU" dirty="0" smtClean="0"/>
              <a:t>интеллектуальное развитие</a:t>
            </a:r>
          </a:p>
          <a:p>
            <a:pPr marL="806450" indent="-514350"/>
            <a:r>
              <a:rPr lang="ru-RU" dirty="0" smtClean="0"/>
              <a:t>развитие личностных качеств</a:t>
            </a:r>
          </a:p>
          <a:p>
            <a:pPr marL="514350" indent="-514350">
              <a:buNone/>
            </a:pPr>
            <a:r>
              <a:rPr lang="ru-RU" dirty="0" smtClean="0"/>
              <a:t>2. Пропедевтика речевых нарушений.</a:t>
            </a:r>
          </a:p>
          <a:p>
            <a:pPr marL="514350" indent="-514350">
              <a:buNone/>
            </a:pPr>
            <a:r>
              <a:rPr lang="ru-RU" dirty="0" smtClean="0"/>
              <a:t>3. Решение проблемы преемственности.</a:t>
            </a:r>
          </a:p>
          <a:p>
            <a:pPr marL="514350" indent="-514350">
              <a:buNone/>
            </a:pPr>
            <a:r>
              <a:rPr lang="ru-RU" dirty="0" smtClean="0"/>
              <a:t>4. Потребность в чтении самого ребёнка.</a:t>
            </a:r>
          </a:p>
          <a:p>
            <a:pPr marL="514350" indent="-514350">
              <a:buNone/>
            </a:pPr>
            <a:r>
              <a:rPr lang="ru-RU" dirty="0" smtClean="0"/>
              <a:t>5. Условие успешной реализации программы «Истоки».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38" y="5292477"/>
            <a:ext cx="2354862" cy="156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5984" y="142852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1. Формирование звуковой </a:t>
            </a:r>
            <a:r>
              <a:rPr lang="ru-RU" sz="4000" dirty="0"/>
              <a:t>стороны </a:t>
            </a:r>
            <a:r>
              <a:rPr lang="ru-RU" sz="4000" dirty="0" smtClean="0"/>
              <a:t>речи.</a:t>
            </a:r>
          </a:p>
          <a:p>
            <a:pPr>
              <a:buNone/>
            </a:pPr>
            <a:r>
              <a:rPr lang="ru-RU" sz="4000" dirty="0" smtClean="0"/>
              <a:t>2. Формирование  </a:t>
            </a:r>
            <a:r>
              <a:rPr lang="ru-RU" sz="4000" dirty="0"/>
              <a:t>фонематических </a:t>
            </a:r>
            <a:r>
              <a:rPr lang="ru-RU" sz="4000" dirty="0" smtClean="0"/>
              <a:t>процессов.</a:t>
            </a:r>
          </a:p>
          <a:p>
            <a:pPr>
              <a:buNone/>
            </a:pPr>
            <a:r>
              <a:rPr lang="ru-RU" sz="4000" dirty="0" smtClean="0"/>
              <a:t>3. </a:t>
            </a:r>
            <a:r>
              <a:rPr lang="ru-RU" sz="4000" dirty="0" err="1" smtClean="0"/>
              <a:t>Звуко-буквенный</a:t>
            </a:r>
            <a:r>
              <a:rPr lang="ru-RU" sz="4000" dirty="0" smtClean="0"/>
              <a:t> анализ и синтез.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97673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6146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Компоненты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5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445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Этапы работы по обучению грамоте </vt:lpstr>
      <vt:lpstr>Слайд 11</vt:lpstr>
      <vt:lpstr>  Знакомство с гласными звуками.</vt:lpstr>
      <vt:lpstr>Слайд 13</vt:lpstr>
      <vt:lpstr>Слайд 14</vt:lpstr>
      <vt:lpstr>Мнемонические приёмы запоминания «образа» букв</vt:lpstr>
      <vt:lpstr>Приемы запоминания «образа» буквы</vt:lpstr>
      <vt:lpstr> (звуко-буквенный анализ и синтез) Звуковой  анализ слова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admin</dc:creator>
  <cp:lastModifiedBy>25 кабинет</cp:lastModifiedBy>
  <cp:revision>33</cp:revision>
  <dcterms:created xsi:type="dcterms:W3CDTF">2013-12-05T17:35:24Z</dcterms:created>
  <dcterms:modified xsi:type="dcterms:W3CDTF">2013-12-18T13:28:09Z</dcterms:modified>
</cp:coreProperties>
</file>