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0" r:id="rId3"/>
    <p:sldId id="283" r:id="rId4"/>
    <p:sldId id="265" r:id="rId5"/>
    <p:sldId id="259" r:id="rId6"/>
    <p:sldId id="261" r:id="rId7"/>
    <p:sldId id="266" r:id="rId8"/>
    <p:sldId id="268" r:id="rId9"/>
    <p:sldId id="274" r:id="rId10"/>
    <p:sldId id="267" r:id="rId11"/>
    <p:sldId id="282" r:id="rId12"/>
    <p:sldId id="280" r:id="rId13"/>
    <p:sldId id="28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FB1"/>
    <a:srgbClr val="FF66CC"/>
    <a:srgbClr val="00FF00"/>
    <a:srgbClr val="00FFCC"/>
    <a:srgbClr val="754B4B"/>
    <a:srgbClr val="00FF99"/>
    <a:srgbClr val="FFFF66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97491" autoAdjust="0"/>
  </p:normalViewPr>
  <p:slideViewPr>
    <p:cSldViewPr>
      <p:cViewPr>
        <p:scale>
          <a:sx n="62" d="100"/>
          <a:sy n="62" d="100"/>
        </p:scale>
        <p:origin x="151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FECCA49-616E-4D79-88CB-7A8E281B9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6E30D-D4B2-49F0-B09B-379EDE077FB7}" type="slidenum">
              <a:rPr lang="ru-RU" smtClean="0">
                <a:latin typeface="Arial" pitchFamily="34" charset="0"/>
              </a:rPr>
              <a:pPr/>
              <a:t>4</a:t>
            </a:fld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CCA49-616E-4D79-88CB-7A8E281B9ED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31958-FCE9-4FC7-AF8E-88E028B66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DC5D0-134E-490C-8AE5-18D054655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E11B7-568B-4D4F-9AA9-F230A54F3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28DE3-66E8-4589-95DC-D55481255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9680E-EE90-4871-BD50-8033C0725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C940-42AC-437E-90F6-B7CA6650C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8351A-DFD1-4455-9A72-F191B58B4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868DE-9133-4180-804E-D284439E7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275FD-4EF3-48FE-AD3C-3618546AC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0B8FA-4116-45E8-B62A-E7E847F2B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E35C0-B837-44D6-96AC-C453512E0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80560-D8F2-4953-9F76-84CB950DF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83559-2C48-45CC-BCF0-230C32CFA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7CB77-5211-4426-90DA-0995C1322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6945-7465-40B5-ACFB-9FC1C42EF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CC"/>
            </a:gs>
            <a:gs pos="100000">
              <a:srgbClr val="FFFF66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43C9BDF-49DE-492F-8DBB-0260C60E7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4319588" y="3933825"/>
            <a:ext cx="482441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err="1">
                <a:solidFill>
                  <a:srgbClr val="0033CC"/>
                </a:solidFill>
                <a:latin typeface="Bookman Old Style" pitchFamily="18" charset="0"/>
              </a:rPr>
              <a:t>Утарова</a:t>
            </a:r>
            <a:endParaRPr lang="ru-RU" sz="2800" b="1">
              <a:solidFill>
                <a:srgbClr val="0033CC"/>
              </a:solidFill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33CC"/>
                </a:solidFill>
                <a:latin typeface="Bookman Old Style" pitchFamily="18" charset="0"/>
              </a:rPr>
              <a:t>Анжела Ивановна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33CC"/>
                </a:solidFill>
                <a:latin typeface="Bookman Old Style" pitchFamily="18" charset="0"/>
              </a:rPr>
              <a:t>Воспитатель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33CC"/>
                </a:solidFill>
                <a:latin typeface="Bookman Old Style" pitchFamily="18" charset="0"/>
              </a:rPr>
              <a:t>ГБДОУ д/с №31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7920037" cy="266382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Franklin Gothic Heavy"/>
              </a:rPr>
              <a:t>Развитие сенсорного </a:t>
            </a:r>
          </a:p>
          <a:p>
            <a:pPr algn="ctr"/>
            <a:r>
              <a:rPr lang="ru-RU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Franklin Gothic Heavy"/>
              </a:rPr>
              <a:t>восприятия детей </a:t>
            </a:r>
          </a:p>
          <a:p>
            <a:pPr algn="ctr"/>
            <a:r>
              <a:rPr lang="ru-RU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Franklin Gothic Heavy"/>
              </a:rPr>
              <a:t>младшего </a:t>
            </a:r>
          </a:p>
          <a:p>
            <a:pPr algn="ctr"/>
            <a:r>
              <a:rPr lang="ru-RU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Franklin Gothic Heavy"/>
              </a:rPr>
              <a:t>дошкольного возраста  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Franklin Gothic Heavy"/>
              </a:rPr>
              <a:t>посредством </a:t>
            </a:r>
            <a:r>
              <a:rPr lang="ru-RU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Franklin Gothic Heavy"/>
              </a:rPr>
              <a:t>образовательной деятельности</a:t>
            </a:r>
          </a:p>
        </p:txBody>
      </p:sp>
      <p:pic>
        <p:nvPicPr>
          <p:cNvPr id="2052" name="Рисунок 4" descr="Карт.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143250"/>
            <a:ext cx="38195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0" y="1547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>
              <a:latin typeface="Poor Richard" pitchFamily="18" charset="0"/>
            </a:endParaRP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539750" y="0"/>
            <a:ext cx="83534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Дидактические </a:t>
            </a: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игры на 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закрепление</a:t>
            </a: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цвета</a:t>
            </a: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, величины, формы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3962398" cy="33702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643182"/>
            <a:ext cx="3800472" cy="33702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8137525" cy="162877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F0FB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Игры в кукольном уголке</a:t>
            </a:r>
          </a:p>
        </p:txBody>
      </p:sp>
      <p:pic>
        <p:nvPicPr>
          <p:cNvPr id="6" name="Рисунок 5" descr="гр 9 игры в кук.уго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928802"/>
            <a:ext cx="6357982" cy="4500593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1142976" y="357166"/>
            <a:ext cx="6956449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F0FB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8" name="Рисунок 7" descr="гр.9 с пласт ку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3500461" cy="2428893"/>
          </a:xfrm>
          <a:prstGeom prst="rect">
            <a:avLst/>
          </a:prstGeom>
        </p:spPr>
      </p:pic>
      <p:pic>
        <p:nvPicPr>
          <p:cNvPr id="9" name="Рисунок 8" descr="самостоят дея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3500438"/>
            <a:ext cx="3826592" cy="3000396"/>
          </a:xfrm>
          <a:prstGeom prst="rect">
            <a:avLst/>
          </a:prstGeom>
        </p:spPr>
      </p:pic>
      <p:pic>
        <p:nvPicPr>
          <p:cNvPr id="10" name="Рисунок 9" descr="гр9с кубикам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500174"/>
            <a:ext cx="3571900" cy="250033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71538" y="0"/>
            <a:ext cx="7000924" cy="13572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F0FB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Строитель и 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F0FB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Lego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00430" y="285729"/>
            <a:ext cx="47149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</a:p>
        </p:txBody>
      </p:sp>
      <p:pic>
        <p:nvPicPr>
          <p:cNvPr id="11" name="Рисунок 10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3000396" cy="2643206"/>
          </a:xfrm>
          <a:prstGeom prst="rect">
            <a:avLst/>
          </a:prstGeom>
        </p:spPr>
      </p:pic>
      <p:pic>
        <p:nvPicPr>
          <p:cNvPr id="13" name="Рисунок 12" descr="Дьенеша..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357562"/>
            <a:ext cx="3357554" cy="3270043"/>
          </a:xfrm>
          <a:prstGeom prst="rect">
            <a:avLst/>
          </a:prstGeom>
        </p:spPr>
      </p:pic>
      <p:pic>
        <p:nvPicPr>
          <p:cNvPr id="14" name="Рисунок 13" descr="Дьенеш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580" y="3429000"/>
            <a:ext cx="3728984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57158" y="357166"/>
            <a:ext cx="8391525" cy="49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	Целью </a:t>
            </a:r>
            <a:r>
              <a:rPr lang="ru-RU" sz="2800" b="1" dirty="0" smtClean="0">
                <a:solidFill>
                  <a:srgbClr val="0F0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сенсорного воспитания является формирование сенсорных способностей  у малышей.</a:t>
            </a:r>
            <a:endParaRPr lang="ru-RU" sz="2800" b="1" dirty="0">
              <a:solidFill>
                <a:srgbClr val="0F0FB1"/>
              </a:solidFill>
              <a:latin typeface="Poor Richard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F0FB1"/>
                </a:solidFill>
                <a:latin typeface="Poor Richard" pitchFamily="18" charset="0"/>
              </a:rPr>
              <a:t>На этой основе выделяются следующие задачи: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F0FB1"/>
                </a:solidFill>
                <a:latin typeface="Poor Richard" pitchFamily="18" charset="0"/>
              </a:rPr>
              <a:t>-Формирование </a:t>
            </a:r>
            <a:r>
              <a:rPr lang="ru-RU" sz="2400" b="1" dirty="0">
                <a:solidFill>
                  <a:srgbClr val="0F0FB1"/>
                </a:solidFill>
                <a:latin typeface="Poor Richard" pitchFamily="18" charset="0"/>
              </a:rPr>
              <a:t>сенсорных способностей у детей посредством образовательной деятельности;</a:t>
            </a:r>
          </a:p>
          <a:p>
            <a:pPr algn="just">
              <a:lnSpc>
                <a:spcPct val="135000"/>
              </a:lnSpc>
              <a:buClr>
                <a:srgbClr val="FF3300"/>
              </a:buClr>
              <a:defRPr/>
            </a:pPr>
            <a:r>
              <a:rPr lang="ru-RU" sz="2400" b="1" dirty="0" smtClean="0">
                <a:solidFill>
                  <a:srgbClr val="0F0FB1"/>
                </a:solidFill>
                <a:latin typeface="Poor Richard" pitchFamily="18" charset="0"/>
              </a:rPr>
              <a:t>-Формирование </a:t>
            </a:r>
            <a:r>
              <a:rPr lang="ru-RU" sz="2400" b="1" dirty="0">
                <a:solidFill>
                  <a:srgbClr val="0F0FB1"/>
                </a:solidFill>
                <a:latin typeface="Poor Richard" pitchFamily="18" charset="0"/>
              </a:rPr>
              <a:t>у детей систем сенсорных эталонов;</a:t>
            </a:r>
          </a:p>
          <a:p>
            <a:pPr algn="just">
              <a:lnSpc>
                <a:spcPct val="135000"/>
              </a:lnSpc>
              <a:buClr>
                <a:srgbClr val="FF3300"/>
              </a:buClr>
              <a:defRPr/>
            </a:pPr>
            <a:r>
              <a:rPr lang="ru-RU" sz="2400" b="1" dirty="0" smtClean="0">
                <a:solidFill>
                  <a:srgbClr val="0F0FB1"/>
                </a:solidFill>
                <a:latin typeface="Poor Richard" pitchFamily="18" charset="0"/>
              </a:rPr>
              <a:t>-Формирование </a:t>
            </a:r>
            <a:r>
              <a:rPr lang="ru-RU" sz="2400" b="1" dirty="0">
                <a:solidFill>
                  <a:srgbClr val="0F0FB1"/>
                </a:solidFill>
                <a:latin typeface="Poor Richard" pitchFamily="18" charset="0"/>
              </a:rPr>
              <a:t>у детей умений самостоятельно применять системы эталонов в практической и познавательной </a:t>
            </a:r>
            <a:r>
              <a:rPr lang="ru-RU" sz="2400" b="1" dirty="0" smtClean="0">
                <a:solidFill>
                  <a:srgbClr val="0F0FB1"/>
                </a:solidFill>
                <a:latin typeface="Poor Richard" pitchFamily="18" charset="0"/>
              </a:rPr>
              <a:t>деятельности.</a:t>
            </a:r>
            <a:endParaRPr lang="ru-RU" sz="2400" b="1" dirty="0">
              <a:solidFill>
                <a:srgbClr val="0F0FB1"/>
              </a:solidFill>
              <a:latin typeface="Poor Richard" pitchFamily="18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84213" y="450850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>
              <a:latin typeface="Poor Richard" pitchFamily="18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042988" y="4508500"/>
            <a:ext cx="3313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>
              <a:latin typeface="Poor Richard" pitchFamily="18" charset="0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755650" y="436562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>
              <a:latin typeface="Poor Richard" pitchFamily="18" charset="0"/>
            </a:endParaRPr>
          </a:p>
        </p:txBody>
      </p:sp>
      <p:pic>
        <p:nvPicPr>
          <p:cNvPr id="3078" name="Picture 11" descr="логический доми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214950"/>
            <a:ext cx="1285884" cy="131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3492500" y="4437063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>
              <a:latin typeface="Poor Richard" pitchFamily="18" charset="0"/>
            </a:endParaRPr>
          </a:p>
        </p:txBody>
      </p:sp>
      <p:pic>
        <p:nvPicPr>
          <p:cNvPr id="3080" name="Picture 13" descr="юл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870" r="15663"/>
          <a:stretch>
            <a:fillRect/>
          </a:stretch>
        </p:blipFill>
        <p:spPr bwMode="auto">
          <a:xfrm>
            <a:off x="3714744" y="5143512"/>
            <a:ext cx="136150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14"/>
          <p:cNvSpPr txBox="1">
            <a:spLocks noChangeArrowheads="1"/>
          </p:cNvSpPr>
          <p:nvPr/>
        </p:nvSpPr>
        <p:spPr bwMode="auto">
          <a:xfrm>
            <a:off x="6227763" y="4581525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>
              <a:latin typeface="Poor Richard" pitchFamily="18" charset="0"/>
            </a:endParaRPr>
          </a:p>
        </p:txBody>
      </p:sp>
      <p:pic>
        <p:nvPicPr>
          <p:cNvPr id="3082" name="Picture 15" descr="гусениц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572008"/>
            <a:ext cx="206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2428892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rgbClr val="0F0FB1"/>
                </a:solidFill>
                <a:latin typeface="Poor Richard"/>
              </a:rPr>
              <a:t>	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/>
              </a:rPr>
              <a:t>Сенсорное развитие</a:t>
            </a:r>
            <a:r>
              <a:rPr lang="ru-RU" sz="3600" b="1" i="1" dirty="0" smtClean="0">
                <a:solidFill>
                  <a:srgbClr val="0F0FB1"/>
                </a:solidFill>
                <a:latin typeface="Poor Richard"/>
              </a:rPr>
              <a:t> </a:t>
            </a:r>
            <a:r>
              <a:rPr lang="ru-RU" sz="2400" b="1" dirty="0" smtClean="0">
                <a:solidFill>
                  <a:srgbClr val="0F0FB1"/>
                </a:solidFill>
                <a:latin typeface="Poor Richard"/>
              </a:rPr>
              <a:t>– это развитие восприятия ребенка и формирование его представлений о внешних свойствах предметов: их форме, цвете, величине, положении в пространстве, запахе, вкусе и т.д.</a:t>
            </a:r>
            <a:endParaRPr lang="ru-RU" sz="2400" b="1" dirty="0">
              <a:solidFill>
                <a:srgbClr val="0F0FB1"/>
              </a:solidFill>
              <a:latin typeface="Poor Richard"/>
            </a:endParaRPr>
          </a:p>
        </p:txBody>
      </p:sp>
      <p:pic>
        <p:nvPicPr>
          <p:cNvPr id="5" name="Содержимое 4" descr="1..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798762"/>
            <a:ext cx="4186238" cy="3416319"/>
          </a:xfrm>
        </p:spPr>
      </p:pic>
      <p:pic>
        <p:nvPicPr>
          <p:cNvPr id="6" name="Содержимое 5" descr="Сенсорн.варежк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0" y="2714620"/>
            <a:ext cx="3829050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4213" y="333375"/>
            <a:ext cx="78486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Условия для выполнения целей: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oor Richard" pitchFamily="18" charset="0"/>
              </a:rPr>
              <a:t> </a:t>
            </a:r>
            <a:r>
              <a:rPr lang="ru-RU" sz="2400" b="1" dirty="0">
                <a:solidFill>
                  <a:srgbClr val="0F0FB1"/>
                </a:solidFill>
                <a:latin typeface="Poor Richard" pitchFamily="18" charset="0"/>
              </a:rPr>
              <a:t>использование дидактических игр;</a:t>
            </a:r>
          </a:p>
          <a:p>
            <a:pPr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rgbClr val="0F0FB1"/>
                </a:solidFill>
                <a:latin typeface="Poor Richard" pitchFamily="18" charset="0"/>
              </a:rPr>
              <a:t> создание условий для ознакомления детей с цветом, формой, величиной.</a:t>
            </a:r>
          </a:p>
        </p:txBody>
      </p:sp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0" y="1547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dirty="0">
              <a:latin typeface="Poor Richard" pitchFamily="18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68313" y="5805488"/>
            <a:ext cx="23034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Д/и «Спрячь зайку»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203575" y="5805488"/>
            <a:ext cx="27352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Д/и «Цветные ежики»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156325" y="5805488"/>
            <a:ext cx="2808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Д/И «Нарядим солнышко»</a:t>
            </a: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971550" y="2565400"/>
            <a:ext cx="66960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571744"/>
            <a:ext cx="2376488" cy="3214694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8201" name="Рисунок 11" descr="11.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500306"/>
            <a:ext cx="2643188" cy="328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Рисунок 12" descr="Д.игра Цветные ёжики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0425" y="2571744"/>
            <a:ext cx="2578100" cy="321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9" grpId="0"/>
      <p:bldP spid="9230" grpId="0"/>
      <p:bldP spid="9231" grpId="0"/>
      <p:bldP spid="112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929188" y="785813"/>
            <a:ext cx="381635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endParaRPr lang="ru-RU" sz="2500" b="1" dirty="0">
              <a:solidFill>
                <a:srgbClr val="0033CC"/>
              </a:solidFill>
            </a:endParaRP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endParaRPr lang="ru-RU" sz="2500" b="1" dirty="0">
              <a:solidFill>
                <a:srgbClr val="0033CC"/>
              </a:solidFill>
            </a:endParaRP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endParaRPr lang="ru-RU" sz="2500" b="1" dirty="0">
              <a:solidFill>
                <a:srgbClr val="0033CC"/>
              </a:solidFill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 rot="10800000" flipV="1">
            <a:off x="5429250" y="1317625"/>
            <a:ext cx="28575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sz="1100" dirty="0">
              <a:latin typeface="Calibri" pitchFamily="34" charset="0"/>
            </a:endParaRPr>
          </a:p>
          <a:p>
            <a:pPr eaLnBrk="0" hangingPunct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642918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+mn-lt"/>
              <a:ea typeface="Times New Roman" pitchFamily="18" charset="0"/>
              <a:cs typeface="Calibri" pitchFamily="34" charset="0"/>
            </a:endParaRPr>
          </a:p>
          <a:p>
            <a:pPr eaLnBrk="0" hangingPunct="0">
              <a:defRPr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14348" y="214290"/>
            <a:ext cx="75009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F0FB1"/>
                </a:solidFill>
                <a:effectLst/>
                <a:latin typeface="Poor Richard"/>
                <a:ea typeface="Calibri" pitchFamily="34" charset="0"/>
                <a:cs typeface="Times New Roman" pitchFamily="18" charset="0"/>
              </a:rPr>
              <a:t>	Одной из основных задач в достижении цели работы с детьми по  сенсорному  восприятию является развитие у детей познавательных интересов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F0FB1"/>
                </a:solidFill>
                <a:effectLst/>
                <a:latin typeface="Poor Richard"/>
                <a:ea typeface="Calibri" pitchFamily="34" charset="0"/>
                <a:cs typeface="Times New Roman" pitchFamily="18" charset="0"/>
              </a:rPr>
              <a:t>в различных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F0FB1"/>
                </a:solidFill>
                <a:effectLst/>
                <a:latin typeface="Poor Richard"/>
                <a:ea typeface="Calibri" pitchFamily="34" charset="0"/>
                <a:cs typeface="Times New Roman" pitchFamily="18" charset="0"/>
              </a:rPr>
              <a:t> формах образовательной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F0FB1"/>
                </a:solidFill>
                <a:effectLst/>
                <a:latin typeface="Poor Richard"/>
                <a:ea typeface="Calibri" pitchFamily="34" charset="0"/>
                <a:cs typeface="Times New Roman" pitchFamily="18" charset="0"/>
              </a:rPr>
              <a:t>деятельности.</a:t>
            </a:r>
            <a:r>
              <a:rPr lang="ru-RU" sz="2400" b="1" dirty="0" smtClean="0">
                <a:solidFill>
                  <a:srgbClr val="0F0FB1"/>
                </a:solidFill>
                <a:latin typeface="Poor Richard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F0FB1"/>
                </a:solidFill>
                <a:effectLst/>
                <a:latin typeface="Poor Richard"/>
                <a:ea typeface="Calibri" pitchFamily="34" charset="0"/>
                <a:cs typeface="Times New Roman" pitchFamily="18" charset="0"/>
              </a:rPr>
              <a:t>Одной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F0FB1"/>
                </a:solidFill>
                <a:effectLst/>
                <a:latin typeface="Poor Richard"/>
                <a:ea typeface="Calibri" pitchFamily="34" charset="0"/>
                <a:cs typeface="Times New Roman" pitchFamily="18" charset="0"/>
              </a:rPr>
              <a:t>из таких форм являются дидактические игры.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F0FB1"/>
              </a:solidFill>
              <a:effectLst/>
              <a:latin typeface="Poor Richard"/>
              <a:cs typeface="Arial" pitchFamily="34" charset="0"/>
            </a:endParaRPr>
          </a:p>
        </p:txBody>
      </p:sp>
      <p:pic>
        <p:nvPicPr>
          <p:cNvPr id="10" name="Рисунок 9" descr="гр.9 подбери по раз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214686"/>
            <a:ext cx="3786214" cy="3214710"/>
          </a:xfrm>
          <a:prstGeom prst="rect">
            <a:avLst/>
          </a:prstGeom>
        </p:spPr>
      </p:pic>
      <p:pic>
        <p:nvPicPr>
          <p:cNvPr id="12" name="Рисунок 11" descr="гр.9 д.игр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214686"/>
            <a:ext cx="3857651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-757238" y="333375"/>
            <a:ext cx="1065847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0F0FB1"/>
                </a:solidFill>
                <a:latin typeface="Poor Richard"/>
              </a:rPr>
              <a:t>Сенсорные эталоны – общепринятые образцы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0F0FB1"/>
                </a:solidFill>
                <a:latin typeface="Poor Richard"/>
              </a:rPr>
              <a:t> внешних свойств предметов.</a:t>
            </a:r>
            <a:endParaRPr lang="ru-RU" sz="2800" b="1" i="1" dirty="0" smtClean="0">
              <a:solidFill>
                <a:srgbClr val="0F0FB1"/>
              </a:solidFill>
              <a:latin typeface="Poor Richard"/>
            </a:endParaRPr>
          </a:p>
          <a:p>
            <a:pPr algn="ctr">
              <a:spcBef>
                <a:spcPct val="50000"/>
              </a:spcBef>
              <a:defRPr/>
            </a:pPr>
            <a:endParaRPr lang="ru-RU" sz="3600" b="1" dirty="0">
              <a:solidFill>
                <a:srgbClr val="0000FF"/>
              </a:solidFill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sz="2400" b="1" dirty="0">
              <a:solidFill>
                <a:srgbClr val="0000FF"/>
              </a:solidFill>
              <a:latin typeface="+mn-lt"/>
            </a:endParaRPr>
          </a:p>
          <a:p>
            <a:pPr algn="ctr">
              <a:spcBef>
                <a:spcPct val="50000"/>
              </a:spcBef>
              <a:defRPr/>
            </a:pPr>
            <a:endParaRPr lang="ru-RU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7171" name="Rectangle 3" descr="Розовая тисненая бумага"/>
          <p:cNvSpPr>
            <a:spLocks noChangeArrowheads="1"/>
          </p:cNvSpPr>
          <p:nvPr/>
        </p:nvSpPr>
        <p:spPr bwMode="auto">
          <a:xfrm>
            <a:off x="539750" y="1700213"/>
            <a:ext cx="1800225" cy="7921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1188" y="1916113"/>
            <a:ext cx="1512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8000"/>
                </a:solidFill>
                <a:latin typeface="Bookman Old Style" pitchFamily="18" charset="0"/>
              </a:rPr>
              <a:t>Цвета</a:t>
            </a:r>
          </a:p>
        </p:txBody>
      </p:sp>
      <p:sp>
        <p:nvSpPr>
          <p:cNvPr id="7173" name="Rectangle 5" descr="Розовая тисненая бумага"/>
          <p:cNvSpPr>
            <a:spLocks noChangeArrowheads="1"/>
          </p:cNvSpPr>
          <p:nvPr/>
        </p:nvSpPr>
        <p:spPr bwMode="auto">
          <a:xfrm>
            <a:off x="539750" y="3573463"/>
            <a:ext cx="1800225" cy="7921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9750" y="3789363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8000"/>
                </a:solidFill>
                <a:latin typeface="Bookman Old Style" pitchFamily="18" charset="0"/>
              </a:rPr>
              <a:t>Формы</a:t>
            </a:r>
          </a:p>
        </p:txBody>
      </p:sp>
      <p:sp>
        <p:nvSpPr>
          <p:cNvPr id="7175" name="Rectangle 7" descr="Розовая тисненая бумага"/>
          <p:cNvSpPr>
            <a:spLocks noChangeArrowheads="1"/>
          </p:cNvSpPr>
          <p:nvPr/>
        </p:nvSpPr>
        <p:spPr bwMode="auto">
          <a:xfrm>
            <a:off x="539750" y="5516563"/>
            <a:ext cx="1800225" cy="7921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11188" y="5661025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8000"/>
                </a:solidFill>
                <a:latin typeface="Bookman Old Style" pitchFamily="18" charset="0"/>
              </a:rPr>
              <a:t>Величины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2627313" y="1557338"/>
            <a:ext cx="792162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3276600" y="2133600"/>
            <a:ext cx="792163" cy="431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4716463" y="2133600"/>
            <a:ext cx="792162" cy="431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5940425" y="2205038"/>
            <a:ext cx="792163" cy="431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4140200" y="1557338"/>
            <a:ext cx="792163" cy="431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5435600" y="1557338"/>
            <a:ext cx="792163" cy="4318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6659563" y="1557338"/>
            <a:ext cx="792162" cy="431800"/>
          </a:xfrm>
          <a:prstGeom prst="ellipse">
            <a:avLst/>
          </a:prstGeom>
          <a:solidFill>
            <a:srgbClr val="99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7235825" y="2205038"/>
            <a:ext cx="792163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8027988" y="1628775"/>
            <a:ext cx="792162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2700338" y="3644900"/>
            <a:ext cx="792162" cy="7207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4787900" y="3644900"/>
            <a:ext cx="1150938" cy="71913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3779838" y="3644900"/>
            <a:ext cx="698500" cy="71913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6372225" y="3644900"/>
            <a:ext cx="865188" cy="71913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7596188" y="3644900"/>
            <a:ext cx="1079500" cy="719138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3348038" y="5229225"/>
            <a:ext cx="1214437" cy="1214438"/>
          </a:xfrm>
          <a:prstGeom prst="cube">
            <a:avLst>
              <a:gd name="adj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5580063" y="5445125"/>
            <a:ext cx="854075" cy="863600"/>
          </a:xfrm>
          <a:prstGeom prst="cube">
            <a:avLst>
              <a:gd name="adj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>
            <a:off x="7380288" y="5661025"/>
            <a:ext cx="504825" cy="504825"/>
          </a:xfrm>
          <a:prstGeom prst="cube">
            <a:avLst>
              <a:gd name="adj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animBg="1"/>
      <p:bldP spid="7172" grpId="0"/>
      <p:bldP spid="7173" grpId="0" animBg="1"/>
      <p:bldP spid="7174" grpId="0"/>
      <p:bldP spid="7175" grpId="0" animBg="1"/>
      <p:bldP spid="7176" grpId="0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  <p:bldP spid="7186" grpId="0" animBg="1"/>
      <p:bldP spid="7187" grpId="0" animBg="1"/>
      <p:bldP spid="7188" grpId="0" animBg="1"/>
      <p:bldP spid="7189" grpId="0" animBg="1"/>
      <p:bldP spid="7190" grpId="0" animBg="1"/>
      <p:bldP spid="7191" grpId="0" animBg="1"/>
      <p:bldP spid="7192" grpId="0" animBg="1"/>
      <p:bldP spid="71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6840537" cy="12652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latin typeface="Impact"/>
              </a:rPr>
              <a:t>Создание развивающей среды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3132138" y="2636838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Уголок </a:t>
            </a:r>
            <a:r>
              <a:rPr lang="ru-RU" sz="24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ряжения</a:t>
            </a:r>
            <a:endParaRPr lang="ru-RU" sz="2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oor Richard" pitchFamily="18" charset="0"/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6156325" y="5013325"/>
            <a:ext cx="2736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Дидактический стол для игр с песком и водой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50825" y="5157788"/>
            <a:ext cx="291623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Дидактический </a:t>
            </a:r>
            <a:endParaRPr lang="en-US" sz="2400" b="1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oor Richard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стол по сенсорике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644900"/>
            <a:ext cx="2665412" cy="2362200"/>
          </a:xfrm>
          <a:prstGeom prst="rect">
            <a:avLst/>
          </a:prstGeom>
          <a:noFill/>
          <a:ln w="38100">
            <a:solidFill>
              <a:srgbClr val="9900CC"/>
            </a:solidFill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46275"/>
            <a:ext cx="2881313" cy="2490788"/>
          </a:xfrm>
          <a:prstGeom prst="rect">
            <a:avLst/>
          </a:prstGeom>
          <a:noFill/>
          <a:ln w="38100">
            <a:solidFill>
              <a:srgbClr val="9900CC"/>
            </a:solidFill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928813"/>
            <a:ext cx="2665412" cy="2508250"/>
          </a:xfrm>
          <a:prstGeom prst="rect">
            <a:avLst/>
          </a:prstGeom>
          <a:noFill/>
          <a:ln w="38100">
            <a:solidFill>
              <a:srgbClr val="9900CC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7191" grpId="0"/>
      <p:bldP spid="7192" grpId="0"/>
      <p:bldP spid="71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714348" y="0"/>
            <a:ext cx="7858180" cy="16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06"/>
              </a:avLst>
            </a:prstTxWarp>
          </a:bodyPr>
          <a:lstStyle/>
          <a:p>
            <a:pPr algn="ctr"/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F0FB1"/>
              </a:solidFill>
              <a:latin typeface="Arial Black"/>
            </a:endParaRPr>
          </a:p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F0FB1"/>
                </a:solidFill>
                <a:latin typeface="Arial Black"/>
              </a:rPr>
              <a:t>Работа с родителями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F0FB1"/>
              </a:solidFill>
              <a:latin typeface="Arial Black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57158" y="1142984"/>
            <a:ext cx="739142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400" b="1" dirty="0">
              <a:solidFill>
                <a:srgbClr val="FF0066"/>
              </a:solidFill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endParaRPr lang="en-US" sz="2400" b="1" dirty="0" smtClean="0">
              <a:solidFill>
                <a:srgbClr val="0F0FB1"/>
              </a:solidFill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F0FB1"/>
                </a:solidFill>
                <a:latin typeface="Bookman Old Style" pitchFamily="18" charset="0"/>
              </a:rPr>
              <a:t>-</a:t>
            </a:r>
            <a:r>
              <a:rPr lang="ru-RU" sz="2400" b="1" dirty="0">
                <a:solidFill>
                  <a:srgbClr val="0F0FB1"/>
                </a:solidFill>
                <a:latin typeface="Bookman Old Style" pitchFamily="18" charset="0"/>
              </a:rPr>
              <a:t>консультации</a:t>
            </a:r>
          </a:p>
          <a:p>
            <a:pPr lvl="1">
              <a:spcBef>
                <a:spcPct val="50000"/>
              </a:spcBef>
            </a:pPr>
            <a:r>
              <a:rPr lang="ru-RU" sz="2400" b="1" dirty="0">
                <a:solidFill>
                  <a:srgbClr val="0F0FB1"/>
                </a:solidFill>
                <a:latin typeface="Bookman Old Style" pitchFamily="18" charset="0"/>
              </a:rPr>
              <a:t>-родительские </a:t>
            </a:r>
            <a:r>
              <a:rPr lang="ru-RU" sz="2400" b="1" dirty="0" smtClean="0">
                <a:solidFill>
                  <a:srgbClr val="0F0FB1"/>
                </a:solidFill>
                <a:latin typeface="Bookman Old Style" pitchFamily="18" charset="0"/>
              </a:rPr>
              <a:t>собрания</a:t>
            </a:r>
            <a:endParaRPr lang="ru-RU" sz="2400" b="1" dirty="0">
              <a:solidFill>
                <a:srgbClr val="0F0FB1"/>
              </a:solidFill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F0FB1"/>
                </a:solidFill>
                <a:latin typeface="Bookman Old Style" pitchFamily="18" charset="0"/>
              </a:rPr>
              <a:t>	-</a:t>
            </a:r>
            <a:r>
              <a:rPr lang="ru-RU" sz="2400" b="1" dirty="0">
                <a:solidFill>
                  <a:srgbClr val="0F0FB1"/>
                </a:solidFill>
                <a:latin typeface="Bookman Old Style" pitchFamily="18" charset="0"/>
              </a:rPr>
              <a:t>тематические выставки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F0FB1"/>
                </a:solidFill>
                <a:latin typeface="Bookman Old Style" pitchFamily="18" charset="0"/>
              </a:rPr>
              <a:t>	     -</a:t>
            </a:r>
            <a:r>
              <a:rPr lang="ru-RU" sz="2400" b="1" dirty="0">
                <a:solidFill>
                  <a:srgbClr val="0F0FB1"/>
                </a:solidFill>
                <a:latin typeface="Bookman Old Style" pitchFamily="18" charset="0"/>
              </a:rPr>
              <a:t>родительские </a:t>
            </a:r>
            <a:r>
              <a:rPr lang="ru-RU" sz="2400" b="1" dirty="0" smtClean="0">
                <a:solidFill>
                  <a:srgbClr val="0F0FB1"/>
                </a:solidFill>
                <a:latin typeface="Bookman Old Style" pitchFamily="18" charset="0"/>
              </a:rPr>
              <a:t>гостиные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 rot="5400000">
            <a:off x="4185468" y="-3529825"/>
            <a:ext cx="739756" cy="8320116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endParaRPr lang="ru-RU" sz="36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357166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F0FB1"/>
                </a:solidFill>
                <a:latin typeface="Arial Black" pitchFamily="34" charset="0"/>
                <a:cs typeface="Aharoni" pitchFamily="2" charset="-79"/>
              </a:rPr>
              <a:t>Наши занятия</a:t>
            </a:r>
            <a:endParaRPr lang="ru-RU" sz="5400" b="1" dirty="0">
              <a:solidFill>
                <a:srgbClr val="0F0FB1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3" name="Рисунок 12" descr="гр9домик подел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142984"/>
            <a:ext cx="3500462" cy="2445477"/>
          </a:xfrm>
          <a:prstGeom prst="rect">
            <a:avLst/>
          </a:prstGeom>
        </p:spPr>
      </p:pic>
      <p:pic>
        <p:nvPicPr>
          <p:cNvPr id="11" name="Рисунок 10" descr="пробки-640x4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848076"/>
            <a:ext cx="3643338" cy="2634118"/>
          </a:xfrm>
          <a:prstGeom prst="rect">
            <a:avLst/>
          </a:prstGeom>
        </p:spPr>
      </p:pic>
      <p:pic>
        <p:nvPicPr>
          <p:cNvPr id="14" name="Рисунок 13" descr="гр.9 на физкул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142984"/>
            <a:ext cx="3476649" cy="2571767"/>
          </a:xfrm>
          <a:prstGeom prst="rect">
            <a:avLst/>
          </a:prstGeom>
        </p:spPr>
      </p:pic>
      <p:pic>
        <p:nvPicPr>
          <p:cNvPr id="15" name="Рисунок 14" descr="гр.9 занятие машин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840938"/>
            <a:ext cx="3786214" cy="2732504"/>
          </a:xfrm>
          <a:prstGeom prst="rect">
            <a:avLst/>
          </a:prstGeom>
        </p:spPr>
      </p:pic>
    </p:spTree>
  </p:cSld>
  <p:clrMapOvr>
    <a:masterClrMapping/>
  </p:clrMapOvr>
  <p:transition advTm="1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119</Words>
  <Application>Microsoft Office PowerPoint</Application>
  <PresentationFormat>Экран (4:3)</PresentationFormat>
  <Paragraphs>77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Слайд 1</vt:lpstr>
      <vt:lpstr>Слайд 2</vt:lpstr>
      <vt:lpstr> Сенсорное развитие – это развитие восприятия ребенка и формирование его представлений о внешних свойствах предметов: их форме, цвете, величине, положении в пространстве, запахе, вкусе и т.д.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Анжела</dc:creator>
  <cp:lastModifiedBy>1</cp:lastModifiedBy>
  <cp:revision>130</cp:revision>
  <dcterms:created xsi:type="dcterms:W3CDTF">2011-10-31T17:14:35Z</dcterms:created>
  <dcterms:modified xsi:type="dcterms:W3CDTF">2014-12-07T23:33:55Z</dcterms:modified>
</cp:coreProperties>
</file>