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6" r:id="rId4"/>
    <p:sldId id="269" r:id="rId5"/>
    <p:sldId id="270" r:id="rId6"/>
    <p:sldId id="259" r:id="rId7"/>
    <p:sldId id="272" r:id="rId8"/>
    <p:sldId id="260" r:id="rId9"/>
    <p:sldId id="261" r:id="rId10"/>
    <p:sldId id="262" r:id="rId11"/>
    <p:sldId id="263" r:id="rId12"/>
    <p:sldId id="264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32" autoAdjust="0"/>
  </p:normalViewPr>
  <p:slideViewPr>
    <p:cSldViewPr>
      <p:cViewPr varScale="1">
        <p:scale>
          <a:sx n="85" d="100"/>
          <a:sy n="85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467-A24A-4925-9E3E-3A581C3A5CD4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B582-A2AF-4711-ADF8-FFA2BB45B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467-A24A-4925-9E3E-3A581C3A5CD4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B582-A2AF-4711-ADF8-FFA2BB45B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467-A24A-4925-9E3E-3A581C3A5CD4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B582-A2AF-4711-ADF8-FFA2BB45B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467-A24A-4925-9E3E-3A581C3A5CD4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B582-A2AF-4711-ADF8-FFA2BB45B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467-A24A-4925-9E3E-3A581C3A5CD4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B582-A2AF-4711-ADF8-FFA2BB45B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467-A24A-4925-9E3E-3A581C3A5CD4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B582-A2AF-4711-ADF8-FFA2BB45B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467-A24A-4925-9E3E-3A581C3A5CD4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B582-A2AF-4711-ADF8-FFA2BB45B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467-A24A-4925-9E3E-3A581C3A5CD4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B582-A2AF-4711-ADF8-FFA2BB45B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467-A24A-4925-9E3E-3A581C3A5CD4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B582-A2AF-4711-ADF8-FFA2BB45B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467-A24A-4925-9E3E-3A581C3A5CD4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B582-A2AF-4711-ADF8-FFA2BB45B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467-A24A-4925-9E3E-3A581C3A5CD4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B582-A2AF-4711-ADF8-FFA2BB45B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E7467-A24A-4925-9E3E-3A581C3A5CD4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0B582-A2AF-4711-ADF8-FFA2BB45B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19256" cy="922114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Рассмотрите слайд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392488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</a:t>
            </a:r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635896" y="2996952"/>
            <a:ext cx="1800200" cy="1728192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Блузка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63888" y="1484784"/>
            <a:ext cx="1944216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Назначение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156176" y="1916832"/>
            <a:ext cx="1872208" cy="936104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Выбор модели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300192" y="3645024"/>
            <a:ext cx="2088232" cy="108012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отделка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220072" y="5373216"/>
            <a:ext cx="1800200" cy="986408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Описание фасона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115616" y="1916832"/>
            <a:ext cx="1850504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 пошива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55576" y="3645024"/>
            <a:ext cx="2160240" cy="1058416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 изготовления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267744" y="5373216"/>
            <a:ext cx="1800200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Выбор ткани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stCxn id="4" idx="7"/>
          </p:cNvCxnSpPr>
          <p:nvPr/>
        </p:nvCxnSpPr>
        <p:spPr>
          <a:xfrm flipV="1">
            <a:off x="5172463" y="2780928"/>
            <a:ext cx="1199737" cy="469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6"/>
            <a:endCxn id="7" idx="2"/>
          </p:cNvCxnSpPr>
          <p:nvPr/>
        </p:nvCxnSpPr>
        <p:spPr>
          <a:xfrm>
            <a:off x="5436096" y="3861048"/>
            <a:ext cx="864096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4" idx="5"/>
          </p:cNvCxnSpPr>
          <p:nvPr/>
        </p:nvCxnSpPr>
        <p:spPr>
          <a:xfrm>
            <a:off x="5172463" y="4472056"/>
            <a:ext cx="839697" cy="829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4" idx="3"/>
            <a:endCxn id="12" idx="0"/>
          </p:cNvCxnSpPr>
          <p:nvPr/>
        </p:nvCxnSpPr>
        <p:spPr>
          <a:xfrm flipH="1">
            <a:off x="3167844" y="4472056"/>
            <a:ext cx="731685" cy="901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4" idx="2"/>
            <a:endCxn id="11" idx="6"/>
          </p:cNvCxnSpPr>
          <p:nvPr/>
        </p:nvCxnSpPr>
        <p:spPr>
          <a:xfrm flipH="1">
            <a:off x="2915816" y="3861048"/>
            <a:ext cx="720080" cy="313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4" idx="1"/>
            <a:endCxn id="10" idx="5"/>
          </p:cNvCxnSpPr>
          <p:nvPr/>
        </p:nvCxnSpPr>
        <p:spPr>
          <a:xfrm flipH="1" flipV="1">
            <a:off x="2695120" y="2777310"/>
            <a:ext cx="1204409" cy="472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4" idx="0"/>
            <a:endCxn id="5" idx="4"/>
          </p:cNvCxnSpPr>
          <p:nvPr/>
        </p:nvCxnSpPr>
        <p:spPr>
          <a:xfrm flipV="1">
            <a:off x="4535996" y="249289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Условия задачи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  <a:solidFill>
            <a:srgbClr val="FFC000"/>
          </a:solidFill>
        </p:spPr>
        <p:txBody>
          <a:bodyPr>
            <a:normAutofit/>
          </a:bodyPr>
          <a:lstStyle/>
          <a:p>
            <a:endParaRPr lang="ru-RU" sz="2000" dirty="0" smtClean="0">
              <a:solidFill>
                <a:srgbClr val="00B0F0"/>
              </a:solidFill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Материалы:            Цена:                   Количество:                     Стоимость:</a:t>
            </a:r>
          </a:p>
          <a:p>
            <a:endParaRPr lang="ru-RU" sz="2000" dirty="0" smtClean="0"/>
          </a:p>
          <a:p>
            <a:r>
              <a:rPr lang="ru-RU" sz="2000" dirty="0" smtClean="0"/>
              <a:t>1м</a:t>
            </a:r>
            <a:r>
              <a:rPr lang="ru-RU" sz="2000" dirty="0"/>
              <a:t>. ткани стоит </a:t>
            </a:r>
            <a:r>
              <a:rPr lang="ru-RU" sz="2000" dirty="0" smtClean="0"/>
              <a:t>–150 руб.                         - 1.0 </a:t>
            </a:r>
            <a:r>
              <a:rPr lang="ru-RU" sz="2000" dirty="0"/>
              <a:t>м</a:t>
            </a:r>
            <a:r>
              <a:rPr lang="ru-RU" sz="2000" dirty="0" smtClean="0"/>
              <a:t>.                              150р</a:t>
            </a:r>
            <a:r>
              <a:rPr lang="ru-RU" sz="2000" dirty="0"/>
              <a:t>.</a:t>
            </a:r>
          </a:p>
          <a:p>
            <a:r>
              <a:rPr lang="ru-RU" sz="2000" dirty="0"/>
              <a:t>1м. косой </a:t>
            </a:r>
            <a:r>
              <a:rPr lang="ru-RU" sz="2000" dirty="0" smtClean="0"/>
              <a:t>бейки – 8 руб.                           - 1.0м</a:t>
            </a:r>
            <a:r>
              <a:rPr lang="ru-RU" sz="2000" dirty="0"/>
              <a:t>.                                 </a:t>
            </a:r>
            <a:r>
              <a:rPr lang="ru-RU" sz="2000" dirty="0" smtClean="0"/>
              <a:t>   </a:t>
            </a:r>
            <a:r>
              <a:rPr lang="ru-RU" sz="2000" dirty="0"/>
              <a:t>8р.</a:t>
            </a:r>
          </a:p>
          <a:p>
            <a:r>
              <a:rPr lang="ru-RU" sz="2000" dirty="0"/>
              <a:t>1 катушка </a:t>
            </a:r>
            <a:r>
              <a:rPr lang="ru-RU" sz="2000" dirty="0" smtClean="0"/>
              <a:t>ниток –12руб.                           </a:t>
            </a:r>
            <a:r>
              <a:rPr lang="ru-RU" sz="2000" dirty="0"/>
              <a:t>- </a:t>
            </a:r>
            <a:r>
              <a:rPr lang="ru-RU" sz="2000" dirty="0" smtClean="0"/>
              <a:t>1 кат</a:t>
            </a:r>
            <a:r>
              <a:rPr lang="ru-RU" sz="2000" dirty="0"/>
              <a:t>.                              </a:t>
            </a:r>
            <a:r>
              <a:rPr lang="ru-RU" sz="2000" dirty="0" smtClean="0"/>
              <a:t>   </a:t>
            </a:r>
            <a:r>
              <a:rPr lang="ru-RU" sz="2000" dirty="0"/>
              <a:t>12р.</a:t>
            </a:r>
          </a:p>
          <a:p>
            <a:r>
              <a:rPr lang="ru-RU" sz="2000" dirty="0" smtClean="0"/>
              <a:t>1пуговица             - 2 руб.                           - 5  шт</a:t>
            </a:r>
            <a:r>
              <a:rPr lang="ru-RU" sz="2000" dirty="0"/>
              <a:t>.         5 </a:t>
            </a:r>
            <a:r>
              <a:rPr lang="ru-RU" sz="2000" dirty="0" err="1" smtClean="0"/>
              <a:t>х</a:t>
            </a:r>
            <a:r>
              <a:rPr lang="ru-RU" sz="2000" dirty="0" smtClean="0"/>
              <a:t> 2 </a:t>
            </a:r>
            <a:r>
              <a:rPr lang="ru-RU" sz="2000" dirty="0"/>
              <a:t>= 10    </a:t>
            </a:r>
            <a:r>
              <a:rPr lang="ru-RU" sz="2000" dirty="0" smtClean="0"/>
              <a:t>   </a:t>
            </a:r>
            <a:r>
              <a:rPr lang="ru-RU" sz="2000" dirty="0"/>
              <a:t>10р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</a:rPr>
              <a:t>    </a:t>
            </a:r>
            <a:r>
              <a:rPr lang="ru-RU" dirty="0" smtClean="0">
                <a:solidFill>
                  <a:srgbClr val="00B050"/>
                </a:solidFill>
              </a:rPr>
              <a:t>Всего потратили на  материалы:              ? 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Сэкономили:                                                  ?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        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Блузки различных стилей.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ОПРЕДЕЛИ СТИЛЬ БЛУЗОК.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1882552" cy="445395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Picture 6" descr="классика1 из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700808"/>
            <a:ext cx="2267744" cy="5040560"/>
          </a:xfrm>
          <a:prstGeom prst="rect">
            <a:avLst/>
          </a:prstGeom>
          <a:noFill/>
        </p:spPr>
      </p:pic>
      <p:pic>
        <p:nvPicPr>
          <p:cNvPr id="5" name="Picture 4" descr="романтич1 из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2304256" cy="5040560"/>
          </a:xfrm>
          <a:prstGeom prst="rect">
            <a:avLst/>
          </a:prstGeom>
          <a:noFill/>
        </p:spPr>
      </p:pic>
      <p:pic>
        <p:nvPicPr>
          <p:cNvPr id="11" name="Picture 7" descr="спорт4 из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700808"/>
            <a:ext cx="2232248" cy="5040560"/>
          </a:xfrm>
          <a:prstGeom prst="rect">
            <a:avLst/>
          </a:prstGeom>
          <a:noFill/>
        </p:spPr>
      </p:pic>
      <p:pic>
        <p:nvPicPr>
          <p:cNvPr id="18" name="Picture 3" descr="ф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00808"/>
            <a:ext cx="233975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6309320"/>
          </a:xfrm>
          <a:solidFill>
            <a:srgbClr val="FFC000"/>
          </a:solidFill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Какую цель мы ставили на уроке?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Мне было легко выполнить ….. задание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Мне было трудно выполнить…. 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На уроке я работала….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Моё настроение к концу урока…..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Урок мне показался…..</a:t>
            </a:r>
          </a:p>
          <a:p>
            <a:pPr>
              <a:buNone/>
            </a:pP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Молодцы!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  <a:solidFill>
            <a:srgbClr val="FFC000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</a:t>
            </a:r>
          </a:p>
          <a:p>
            <a:pPr>
              <a:buNone/>
            </a:pPr>
            <a:r>
              <a:rPr lang="ru-RU" sz="4400" dirty="0" smtClean="0"/>
              <a:t>             </a:t>
            </a:r>
            <a:r>
              <a:rPr lang="ru-RU" sz="4400" dirty="0" smtClean="0">
                <a:solidFill>
                  <a:srgbClr val="FF0000"/>
                </a:solidFill>
              </a:rPr>
              <a:t>Спасибо за работу.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Наши блузки</a:t>
            </a:r>
            <a:endParaRPr lang="ru-RU" dirty="0"/>
          </a:p>
        </p:txBody>
      </p:sp>
      <p:pic>
        <p:nvPicPr>
          <p:cNvPr id="1026" name="Picture 2" descr="C:\Documents and Settings\User\Рабочий стол\P10803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08911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772400" cy="1470025"/>
          </a:xfrm>
          <a:solidFill>
            <a:srgbClr val="92D050"/>
          </a:solidFill>
        </p:spPr>
        <p:txBody>
          <a:bodyPr/>
          <a:lstStyle/>
          <a:p>
            <a:r>
              <a:rPr lang="ru-RU" sz="4800" dirty="0" smtClean="0">
                <a:solidFill>
                  <a:srgbClr val="7030A0"/>
                </a:solidFill>
              </a:rPr>
              <a:t>Тема: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«Блузка».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7776864" cy="4392488"/>
          </a:xfrm>
          <a:solidFill>
            <a:srgbClr val="FFC000"/>
          </a:solidFill>
        </p:spPr>
        <p:txBody>
          <a:bodyPr>
            <a:noAutofit/>
          </a:bodyPr>
          <a:lstStyle/>
          <a:p>
            <a:endParaRPr lang="ru-RU" sz="4400" b="1" dirty="0" smtClean="0">
              <a:solidFill>
                <a:srgbClr val="7030A0"/>
              </a:solidFill>
            </a:endParaRPr>
          </a:p>
          <a:p>
            <a:r>
              <a:rPr lang="ru-RU" sz="4400" b="1" dirty="0" smtClean="0">
                <a:solidFill>
                  <a:srgbClr val="7030A0"/>
                </a:solidFill>
              </a:rPr>
              <a:t>Цель:</a:t>
            </a:r>
            <a:r>
              <a:rPr lang="ru-RU" sz="4400" dirty="0" smtClean="0">
                <a:solidFill>
                  <a:srgbClr val="FF0000"/>
                </a:solidFill>
              </a:rPr>
              <a:t>    Обобщить и систематизировать знания 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по теме: «Блузка».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04856" cy="1143000"/>
          </a:xfrm>
          <a:solidFill>
            <a:srgbClr val="FFC000"/>
          </a:solidFill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Найдите </a:t>
            </a:r>
            <a:r>
              <a:rPr lang="ru-RU" dirty="0" smtClean="0">
                <a:solidFill>
                  <a:srgbClr val="7030A0"/>
                </a:solidFill>
              </a:rPr>
              <a:t>различия и сходство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84785"/>
            <a:ext cx="778674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План описания фасона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1. Назначение.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2.Ткань.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3. Силуэт.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4. Крой ( детали).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5. Форма выреза горловины или воротник.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6. Рукава.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7. Отделка.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1608" cy="1143000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 карточка: «мерки»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  <a:solidFill>
            <a:srgbClr val="FFC000"/>
          </a:solidFill>
        </p:spPr>
        <p:txBody>
          <a:bodyPr/>
          <a:lstStyle/>
          <a:p>
            <a:pPr lvl="0"/>
            <a:r>
              <a:rPr lang="ru-RU" dirty="0">
                <a:solidFill>
                  <a:srgbClr val="0070C0"/>
                </a:solidFill>
              </a:rPr>
              <a:t>По какой мерке определяют размер </a:t>
            </a:r>
            <a:r>
              <a:rPr lang="ru-RU" dirty="0" smtClean="0">
                <a:solidFill>
                  <a:srgbClr val="0070C0"/>
                </a:solidFill>
              </a:rPr>
              <a:t>изделия?           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Какие мерки полуобхватов снимают </a:t>
            </a:r>
            <a:r>
              <a:rPr lang="ru-RU" dirty="0">
                <a:solidFill>
                  <a:srgbClr val="0070C0"/>
                </a:solidFill>
              </a:rPr>
              <a:t>для построения </a:t>
            </a:r>
            <a:r>
              <a:rPr lang="ru-RU" dirty="0" smtClean="0">
                <a:solidFill>
                  <a:srgbClr val="0070C0"/>
                </a:solidFill>
              </a:rPr>
              <a:t>чертежа </a:t>
            </a:r>
            <a:r>
              <a:rPr lang="ru-RU" dirty="0">
                <a:solidFill>
                  <a:srgbClr val="0070C0"/>
                </a:solidFill>
              </a:rPr>
              <a:t>блузки</a:t>
            </a:r>
            <a:r>
              <a:rPr lang="ru-RU" dirty="0" smtClean="0">
                <a:solidFill>
                  <a:srgbClr val="0070C0"/>
                </a:solidFill>
              </a:rPr>
              <a:t>? </a:t>
            </a:r>
            <a:endParaRPr lang="ru-RU" dirty="0">
              <a:solidFill>
                <a:srgbClr val="0070C0"/>
              </a:solidFill>
            </a:endParaRPr>
          </a:p>
          <a:p>
            <a:pPr lvl="0"/>
            <a:r>
              <a:rPr lang="ru-RU" dirty="0">
                <a:solidFill>
                  <a:srgbClr val="0070C0"/>
                </a:solidFill>
              </a:rPr>
              <a:t>Какая мерка после измерения делится пополам:</a:t>
            </a:r>
          </a:p>
          <a:p>
            <a:pPr lvl="0">
              <a:buNone/>
            </a:pPr>
            <a:r>
              <a:rPr lang="ru-RU" dirty="0">
                <a:solidFill>
                  <a:srgbClr val="0070C0"/>
                </a:solidFill>
              </a:rPr>
              <a:t>     1)  </a:t>
            </a:r>
            <a:r>
              <a:rPr lang="ru-RU" dirty="0" smtClean="0">
                <a:solidFill>
                  <a:srgbClr val="0070C0"/>
                </a:solidFill>
              </a:rPr>
              <a:t>Ди;       </a:t>
            </a:r>
            <a:r>
              <a:rPr lang="ru-RU" dirty="0">
                <a:solidFill>
                  <a:srgbClr val="0070C0"/>
                </a:solidFill>
              </a:rPr>
              <a:t>2)  </a:t>
            </a:r>
            <a:r>
              <a:rPr lang="ru-RU" dirty="0" smtClean="0">
                <a:solidFill>
                  <a:srgbClr val="0070C0"/>
                </a:solidFill>
              </a:rPr>
              <a:t>Ст;      </a:t>
            </a:r>
            <a:r>
              <a:rPr lang="ru-RU" dirty="0">
                <a:solidFill>
                  <a:srgbClr val="0070C0"/>
                </a:solidFill>
              </a:rPr>
              <a:t>3)  </a:t>
            </a:r>
            <a:r>
              <a:rPr lang="ru-RU" dirty="0" smtClean="0">
                <a:solidFill>
                  <a:srgbClr val="0070C0"/>
                </a:solidFill>
              </a:rPr>
              <a:t>Дтс;      </a:t>
            </a:r>
            <a:r>
              <a:rPr lang="ru-RU" dirty="0">
                <a:solidFill>
                  <a:srgbClr val="0070C0"/>
                </a:solidFill>
              </a:rPr>
              <a:t>4) </a:t>
            </a:r>
            <a:r>
              <a:rPr lang="ru-RU" dirty="0" smtClean="0">
                <a:solidFill>
                  <a:srgbClr val="0070C0"/>
                </a:solidFill>
              </a:rPr>
              <a:t>Об.                          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1608" cy="1143000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Ответы по карточке: «мерки»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  <a:solidFill>
            <a:srgbClr val="FFC000"/>
          </a:solidFill>
        </p:spPr>
        <p:txBody>
          <a:bodyPr/>
          <a:lstStyle/>
          <a:p>
            <a:pPr lvl="0"/>
            <a:r>
              <a:rPr lang="ru-RU" dirty="0">
                <a:solidFill>
                  <a:srgbClr val="00B050"/>
                </a:solidFill>
              </a:rPr>
              <a:t>По какой мерке определяют размер </a:t>
            </a:r>
            <a:r>
              <a:rPr lang="ru-RU" dirty="0" smtClean="0">
                <a:solidFill>
                  <a:srgbClr val="00B050"/>
                </a:solidFill>
              </a:rPr>
              <a:t>изделия?          </a:t>
            </a:r>
            <a:r>
              <a:rPr lang="ru-RU" dirty="0" smtClean="0">
                <a:solidFill>
                  <a:srgbClr val="FF0000"/>
                </a:solidFill>
              </a:rPr>
              <a:t> Сг    (полуобхват груди)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ru-RU" dirty="0">
                <a:solidFill>
                  <a:srgbClr val="00B050"/>
                </a:solidFill>
              </a:rPr>
              <a:t>Какие </a:t>
            </a:r>
            <a:r>
              <a:rPr lang="ru-RU" dirty="0" smtClean="0">
                <a:solidFill>
                  <a:srgbClr val="00B050"/>
                </a:solidFill>
              </a:rPr>
              <a:t>мерки полуобхватов снимают </a:t>
            </a:r>
            <a:r>
              <a:rPr lang="ru-RU" dirty="0">
                <a:solidFill>
                  <a:srgbClr val="00B050"/>
                </a:solidFill>
              </a:rPr>
              <a:t>для построения </a:t>
            </a:r>
            <a:r>
              <a:rPr lang="ru-RU" dirty="0" smtClean="0">
                <a:solidFill>
                  <a:srgbClr val="00B050"/>
                </a:solidFill>
              </a:rPr>
              <a:t>чертежа </a:t>
            </a:r>
            <a:r>
              <a:rPr lang="ru-RU" dirty="0">
                <a:solidFill>
                  <a:srgbClr val="00B050"/>
                </a:solidFill>
              </a:rPr>
              <a:t>блузки</a:t>
            </a:r>
            <a:r>
              <a:rPr lang="ru-RU" dirty="0" smtClean="0">
                <a:solidFill>
                  <a:srgbClr val="00B050"/>
                </a:solidFill>
              </a:rPr>
              <a:t>? </a:t>
            </a:r>
            <a:r>
              <a:rPr lang="ru-RU" dirty="0" smtClean="0">
                <a:solidFill>
                  <a:srgbClr val="FF0000"/>
                </a:solidFill>
              </a:rPr>
              <a:t>Сш; Сг; Ст; Сб;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ru-RU" dirty="0">
                <a:solidFill>
                  <a:srgbClr val="00B050"/>
                </a:solidFill>
              </a:rPr>
              <a:t>Какая мерка после измерения делится пополам:</a:t>
            </a:r>
          </a:p>
          <a:p>
            <a:pPr lvl="0">
              <a:buNone/>
            </a:pPr>
            <a:r>
              <a:rPr lang="ru-RU" dirty="0">
                <a:solidFill>
                  <a:srgbClr val="00B050"/>
                </a:solidFill>
              </a:rPr>
              <a:t>     1)  </a:t>
            </a:r>
            <a:r>
              <a:rPr lang="ru-RU" dirty="0" smtClean="0">
                <a:solidFill>
                  <a:srgbClr val="00B050"/>
                </a:solidFill>
              </a:rPr>
              <a:t>Ди;       </a:t>
            </a:r>
            <a:r>
              <a:rPr lang="ru-RU" dirty="0">
                <a:solidFill>
                  <a:srgbClr val="00B050"/>
                </a:solidFill>
              </a:rPr>
              <a:t>2)  </a:t>
            </a:r>
            <a:r>
              <a:rPr lang="ru-RU" dirty="0" smtClean="0">
                <a:solidFill>
                  <a:srgbClr val="00B050"/>
                </a:solidFill>
              </a:rPr>
              <a:t>Ст;      </a:t>
            </a:r>
            <a:r>
              <a:rPr lang="ru-RU" dirty="0">
                <a:solidFill>
                  <a:srgbClr val="00B050"/>
                </a:solidFill>
              </a:rPr>
              <a:t>3)  </a:t>
            </a:r>
            <a:r>
              <a:rPr lang="ru-RU" dirty="0" smtClean="0">
                <a:solidFill>
                  <a:srgbClr val="00B050"/>
                </a:solidFill>
              </a:rPr>
              <a:t>Дтс;      </a:t>
            </a:r>
            <a:r>
              <a:rPr lang="ru-RU" dirty="0">
                <a:solidFill>
                  <a:srgbClr val="00B050"/>
                </a:solidFill>
              </a:rPr>
              <a:t>4) </a:t>
            </a:r>
            <a:r>
              <a:rPr lang="ru-RU" dirty="0" smtClean="0">
                <a:solidFill>
                  <a:srgbClr val="FF0000"/>
                </a:solidFill>
              </a:rPr>
              <a:t>Об.</a:t>
            </a:r>
            <a:r>
              <a:rPr lang="ru-RU" dirty="0" smtClean="0">
                <a:solidFill>
                  <a:srgbClr val="00B050"/>
                </a:solidFill>
              </a:rPr>
              <a:t>                          </a:t>
            </a:r>
            <a:endParaRPr lang="ru-RU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1080120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Назначение швов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29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шов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стрелки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dirty="0" smtClean="0"/>
                        <a:t>      назначение  </a:t>
                      </a:r>
                      <a:r>
                        <a:rPr lang="ru-RU" dirty="0" smtClean="0"/>
                        <a:t>шва</a:t>
                      </a:r>
                      <a:endParaRPr lang="ru-RU" dirty="0"/>
                    </a:p>
                  </a:txBody>
                  <a:tcPr/>
                </a:tc>
              </a:tr>
              <a:tr h="325816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Шов </a:t>
                      </a:r>
                      <a:r>
                        <a:rPr lang="ru-RU" dirty="0" err="1" smtClean="0"/>
                        <a:t>вподгибку</a:t>
                      </a:r>
                      <a:r>
                        <a:rPr lang="ru-RU" dirty="0" smtClean="0"/>
                        <a:t> с закрытым срезом.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Стачной шов.                                                                                                                                                              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Накладной шов.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Соединение </a:t>
                      </a:r>
                      <a:r>
                        <a:rPr lang="ru-RU" dirty="0" smtClean="0"/>
                        <a:t>карманов с основной деталью. 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Обработка нижнего среза изделия.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Обработка плечевых и боковых срезов.</a:t>
                      </a:r>
                    </a:p>
                    <a:p>
                      <a:r>
                        <a:rPr lang="ru-RU" dirty="0" smtClean="0"/>
                        <a:t>              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1080120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Назначение швов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29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шов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стрелки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назначение  шва</a:t>
                      </a:r>
                      <a:endParaRPr lang="ru-RU" dirty="0"/>
                    </a:p>
                  </a:txBody>
                  <a:tcPr/>
                </a:tc>
              </a:tr>
              <a:tr h="325816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Шов </a:t>
                      </a:r>
                      <a:r>
                        <a:rPr lang="ru-RU" dirty="0" err="1" smtClean="0"/>
                        <a:t>вподгибку</a:t>
                      </a:r>
                      <a:r>
                        <a:rPr lang="ru-RU" dirty="0" smtClean="0"/>
                        <a:t> с закрытым срезом.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Стачной шов.                                                                                                                                                              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Накладной шов.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Соединение </a:t>
                      </a:r>
                      <a:r>
                        <a:rPr lang="ru-RU" dirty="0" smtClean="0"/>
                        <a:t>карманов с основной деталью. 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Обработка нижнего среза изделия.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Обработка плечевых и боковых срезов.</a:t>
                      </a:r>
                    </a:p>
                    <a:p>
                      <a:r>
                        <a:rPr lang="ru-RU" dirty="0" smtClean="0"/>
                        <a:t>              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275856" y="2348880"/>
            <a:ext cx="24482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347864" y="3284984"/>
            <a:ext cx="244827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419872" y="2492896"/>
            <a:ext cx="2592288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Термины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  <a:solidFill>
            <a:srgbClr val="FFC000"/>
          </a:solidFill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rgbClr val="00B050"/>
                </a:solidFill>
              </a:rPr>
              <a:t> 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К какому шву относятся термины:</a:t>
            </a:r>
          </a:p>
          <a:p>
            <a:pPr>
              <a:buNone/>
            </a:pP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                        - сметать, стачать;</a:t>
            </a:r>
          </a:p>
          <a:p>
            <a:pPr>
              <a:buNone/>
            </a:pP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                        - наметать, настрочить.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B0F0"/>
                </a:solidFill>
              </a:rPr>
              <a:t>Закончи предложение:</a:t>
            </a:r>
          </a:p>
          <a:p>
            <a:pPr>
              <a:buNone/>
            </a:pP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По окончании пошива блузки её нужно….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414</Words>
  <Application>Microsoft Office PowerPoint</Application>
  <PresentationFormat>Экран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Рассмотрите слайд</vt:lpstr>
      <vt:lpstr>Тема: «Блузка».</vt:lpstr>
      <vt:lpstr>Найдите различия и сходство</vt:lpstr>
      <vt:lpstr>План описания фасона</vt:lpstr>
      <vt:lpstr> карточка: «мерки»</vt:lpstr>
      <vt:lpstr>Ответы по карточке: «мерки»</vt:lpstr>
      <vt:lpstr>Назначение швов</vt:lpstr>
      <vt:lpstr>Назначение швов</vt:lpstr>
      <vt:lpstr>Термины</vt:lpstr>
      <vt:lpstr>Условия задачи</vt:lpstr>
      <vt:lpstr>Блузки различных стилей. ОПРЕДЕЛИ СТИЛЬ БЛУЗОК.</vt:lpstr>
      <vt:lpstr>Слайд 12</vt:lpstr>
      <vt:lpstr>Молодцы!</vt:lpstr>
      <vt:lpstr>Наши блузки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Блузка</dc:title>
  <dc:creator>User</dc:creator>
  <cp:lastModifiedBy>User</cp:lastModifiedBy>
  <cp:revision>47</cp:revision>
  <dcterms:created xsi:type="dcterms:W3CDTF">2013-04-03T05:37:40Z</dcterms:created>
  <dcterms:modified xsi:type="dcterms:W3CDTF">2013-04-17T10:03:20Z</dcterms:modified>
</cp:coreProperties>
</file>