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3DE8B4-5F15-4270-8348-230E51CAF794}" type="datetimeFigureOut">
              <a:rPr lang="ru-RU"/>
              <a:pPr/>
              <a:t>06.04.2015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D30B27-535E-43D7-92DE-1468A5AD21F7}" type="slidenum">
              <a:rPr lang="ru-RU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3DE8B4-5F15-4270-8348-230E51CAF794}" type="datetimeFigureOut">
              <a:rPr lang="ru-RU" smtClean="0">
                <a:solidFill>
                  <a:srgbClr val="F4E7ED"/>
                </a:solidFill>
              </a:rPr>
              <a:pPr/>
              <a:t>06.04.2015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F4E7ED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D30B27-535E-43D7-92DE-1468A5AD21F7}" type="slidenum">
              <a:rPr lang="ru-RU" smtClean="0">
                <a:solidFill>
                  <a:srgbClr val="F4E7ED"/>
                </a:solidFill>
              </a:rPr>
              <a:pPr/>
              <a:t>‹#›</a:t>
            </a:fld>
            <a:endParaRPr lang="ru-RU">
              <a:solidFill>
                <a:srgbClr val="F4E7ED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33DE8B4-5F15-4270-8348-230E51CAF794}" type="datetimeFigureOut">
              <a:rPr lang="ru-RU" smtClean="0">
                <a:solidFill>
                  <a:srgbClr val="B13F9A"/>
                </a:solidFill>
              </a:rPr>
              <a:pPr/>
              <a:t>06.04.2015</a:t>
            </a:fld>
            <a:endParaRPr lang="ru-RU">
              <a:solidFill>
                <a:srgbClr val="B13F9A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>
              <a:solidFill>
                <a:srgbClr val="B13F9A"/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D30B27-535E-43D7-92DE-1468A5AD21F7}" type="slidenum">
              <a:rPr lang="ru-RU" smtClean="0">
                <a:solidFill>
                  <a:srgbClr val="B13F9A"/>
                </a:solidFill>
              </a:rPr>
              <a:pPr/>
              <a:t>‹#›</a:t>
            </a:fld>
            <a:endParaRPr lang="ru-RU">
              <a:solidFill>
                <a:srgbClr val="B13F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5847928"/>
          </a:xfrm>
        </p:spPr>
        <p:txBody>
          <a:bodyPr/>
          <a:lstStyle/>
          <a:p>
            <a:r>
              <a:rPr lang="ru-RU" dirty="0" smtClean="0"/>
              <a:t>Синдром третьей четверти.</a:t>
            </a:r>
            <a:br>
              <a:rPr lang="ru-RU" dirty="0" smtClean="0"/>
            </a:br>
            <a:r>
              <a:rPr lang="ru-RU" sz="2400" dirty="0" smtClean="0"/>
              <a:t>Родительское </a:t>
            </a:r>
            <a:r>
              <a:rPr lang="ru-RU" sz="2400" dirty="0" smtClean="0"/>
              <a:t>собрание</a:t>
            </a:r>
            <a:br>
              <a:rPr lang="ru-RU" sz="2400" dirty="0" smtClean="0"/>
            </a:br>
            <a:r>
              <a:rPr lang="ru-RU" sz="1600" dirty="0" smtClean="0"/>
              <a:t>Гартвих С. Н. </a:t>
            </a:r>
            <a:br>
              <a:rPr lang="ru-RU" sz="1600" dirty="0" smtClean="0"/>
            </a:br>
            <a:r>
              <a:rPr lang="ru-RU" sz="1600" dirty="0" smtClean="0"/>
              <a:t>,учитель географии</a:t>
            </a:r>
            <a:br>
              <a:rPr lang="ru-RU" sz="1600" dirty="0" smtClean="0"/>
            </a:br>
            <a:r>
              <a:rPr lang="ru-RU" sz="1600" dirty="0" smtClean="0"/>
              <a:t> МБОУ « СОШ № 128» г. Барнаула</a:t>
            </a:r>
            <a:endParaRPr lang="ru-RU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r>
              <a:rPr lang="ru-RU" sz="3200" dirty="0" smtClean="0"/>
              <a:t>Не ругайте за плохие отметки и не выученные когда-то уроки. Отдохнёт - нагонит. Повышать голос бессмысленно. Тем более применять дедовские методы обучения – ремень или подзатыльники.  Этими средствами делу не поможешь, а только еще больше можно навредить эмоциональному состоянию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Помогайте ребенку избавляться от отрицательных установок типа "не могу", "сомневаюсь", "должен", меняя их на "смогу", "уверен", "хочу". В этих ежедневных формулах старайтесь исключить отрицательные частицы и противопоставительные предлоги "не", "но", "а". Поменяйте их на "и", "при этом", например: "Трудное задание, при этом я с ним справлюсь</a:t>
            </a:r>
            <a:r>
              <a:rPr lang="ru-RU" dirty="0" smtClean="0"/>
              <a:t>".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Обращайте побольше внимания на своих детей. Помогайте им в преодолении негативного отношения к себе. Никогда не восклицайте патетически: "У всех дети как дети, а у меня </a:t>
            </a:r>
            <a:r>
              <a:rPr lang="ru-RU" sz="3200" dirty="0" err="1" smtClean="0"/>
              <a:t>Иванушка-дурачок</a:t>
            </a:r>
            <a:r>
              <a:rPr lang="ru-RU" sz="3200" dirty="0" smtClean="0"/>
              <a:t>!" Запретите это себе категорически раз и навсегда! Вы и ваш ребенок должны четко знать, что он для вас – самый лучший. Не стесняйтесь ему об этом говорить.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Вместе составьте список неоспоримых достоинств ребенка, которые будут признаваться всеми членами семьи. Например: "я очень работоспособный", "я медленно и верно продвигаюсь к цели", "я могу справиться с решением этих задач". Необходимо объяснять детям, что все ошибаются, бессмысленно обвинять себя в неудачах или в неумении делать всё как нужно. Любой человек делает то, что в его силах, никто не идеален.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 что касается диеты – поливитамины, конечно, делу не повредят. И пусть налегает ребёнок на фрукты. А также на мясо и рыбу: белки стимулируют работу мозга. А вот шоколада и сладкого давать весной поменьше. Шоколад напрягает печень, ещё больше снижая иммунитет. </a:t>
            </a:r>
            <a:r>
              <a:rPr lang="ru-RU" sz="2800" i="1" dirty="0" smtClean="0"/>
              <a:t>Вооруженные этими несложными рекомендациями и любовью  мы поможем своим детям преодолеть и этот новый "диагноз" - "синдром третьей четверти</a:t>
            </a:r>
            <a:r>
              <a:rPr lang="ru-RU" i="1" dirty="0" smtClean="0"/>
              <a:t>".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11647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7239000" cy="48463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Время выполнения домашних заданий регламентировано еще и санитарными нормами и правилами: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1-м классе - 1-е полугодие - задания не задаются; 2-е полугодие - до 1 часа;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во 2-м классе - до 1,5 часа;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3 - 4-м классах - до 2 часов;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5 - 7-м классах - до 2,5 часа;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7 - 8-м классах - до 3 часов;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9 - 11-м классах - до 4 часов.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Оптимальное время для этого - с 15 до 17 - 18 часов дня.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Внимательно следите за состоянием своего ребенка. Регулярно проверяйте артериальное давление. У некоторых ребят, чаще у девочек, из-за перегрузок оно может подняться, носом пойдет кровь. Норма верхнего показателя для </a:t>
            </a:r>
            <a:r>
              <a:rPr lang="ru-RU" dirty="0" err="1" smtClean="0"/>
              <a:t>младшеклассника</a:t>
            </a:r>
            <a:r>
              <a:rPr lang="ru-RU" dirty="0" smtClean="0"/>
              <a:t> - 80 - 100 миллиметров ртутного столба. </a:t>
            </a:r>
            <a:r>
              <a:rPr lang="ru-RU" dirty="0" smtClean="0">
                <a:solidFill>
                  <a:srgbClr val="FF0000"/>
                </a:solidFill>
              </a:rPr>
              <a:t>При повышенном давлении учебные нагрузки надо срочно снизить и больше находиться на воздухе.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 пониженном, помимо сказанного, по утрам ребенку можно давать несколько капель настойки лимонника, женьшеня или элеутерококка. Также врачи советуют пропить курс глицина: </a:t>
            </a:r>
            <a:r>
              <a:rPr lang="ru-RU" dirty="0" smtClean="0"/>
              <a:t>1 таблетка утром, 1 таблетка вечером в течение месяца. Это аминокислота, которая образуется в клетках головного и спинного мозга и резко расходуется при интенсивных умственных нагрузках. Глицин поможет концентрировать внимание, снизит раздражительность, улучшит память и нормализует сон.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ЦИФРЫ</a:t>
            </a:r>
            <a:endParaRPr lang="ru-RU" dirty="0" smtClean="0"/>
          </a:p>
          <a:p>
            <a:r>
              <a:rPr lang="ru-RU" dirty="0" smtClean="0"/>
              <a:t>Первые 2 недели после каникул школьники показывают наилучшие учебные результаты. </a:t>
            </a:r>
          </a:p>
          <a:p>
            <a:r>
              <a:rPr lang="ru-RU" dirty="0" smtClean="0"/>
              <a:t>Следующие 2 недели - хорошая познавательная активность. </a:t>
            </a:r>
          </a:p>
          <a:p>
            <a:r>
              <a:rPr lang="ru-RU" dirty="0" smtClean="0"/>
              <a:t>Начиная с 5-й учебной недели успеваемость неуклонно  снижается. </a:t>
            </a:r>
          </a:p>
          <a:p>
            <a:r>
              <a:rPr lang="ru-RU" dirty="0" smtClean="0"/>
              <a:t>К 8-й неделе она достигает  своего минимума. </a:t>
            </a:r>
          </a:p>
          <a:p>
            <a:r>
              <a:rPr lang="ru-RU" dirty="0" smtClean="0"/>
              <a:t>Всего же третья четверть длится 10 недель. 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87220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</a:t>
            </a:r>
            <a:r>
              <a:rPr lang="ru-RU" sz="4000" dirty="0" smtClean="0"/>
              <a:t>Какие стратегии и тактики выполнения домашних заданий подходят вашему ребенку: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Если ребенок тревожный и неуверенный в себе, начинать самостоятельную подготовку лучше с самых легких задач или упражнений. </a:t>
            </a:r>
          </a:p>
          <a:p>
            <a:r>
              <a:rPr lang="ru-RU" dirty="0" smtClean="0"/>
              <a:t>Некоторым детям, напротив, нужно одним рывком осилить самое трудное, а легкое оставить на вечер, когда все другие дела уже сделаны. </a:t>
            </a:r>
          </a:p>
          <a:p>
            <a:r>
              <a:rPr lang="ru-RU" dirty="0" smtClean="0"/>
              <a:t>Если ребенок эмоционален и чувствителен, позвольте ему начать делать уроки с любимого предмета, тогда положительного заряда хватит и на все остальное.  </a:t>
            </a:r>
          </a:p>
          <a:p>
            <a:r>
              <a:rPr lang="ru-RU" dirty="0" smtClean="0"/>
              <a:t>ВАЖНО! Разрешите детям учить уроки так, как им удобнее, даже если они будут делать это, стоя на голове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У ШКОЛЬНИКА СИНДРОМ ТРЕТЬЕЙ ЧЕТВЕРТИ, ЕСЛИ ОН: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 smtClean="0"/>
              <a:t>- </a:t>
            </a:r>
            <a:r>
              <a:rPr lang="ru-RU" sz="3200" i="1" dirty="0" smtClean="0"/>
              <a:t>долго не может заснуть вечером, а утром его не добудишься;</a:t>
            </a:r>
            <a:br>
              <a:rPr lang="ru-RU" sz="3200" i="1" dirty="0" smtClean="0"/>
            </a:br>
            <a:r>
              <a:rPr lang="ru-RU" sz="3200" i="1" dirty="0" smtClean="0"/>
              <a:t>- стал плаксив и обидчив либо излишне подвижен, возбужден;</a:t>
            </a:r>
            <a:br>
              <a:rPr lang="ru-RU" sz="3200" i="1" dirty="0" smtClean="0"/>
            </a:br>
            <a:r>
              <a:rPr lang="ru-RU" sz="3200" i="1" dirty="0" smtClean="0"/>
              <a:t> - плохо ест;</a:t>
            </a:r>
            <a:endParaRPr lang="ru-RU" sz="3200" dirty="0" smtClean="0"/>
          </a:p>
          <a:p>
            <a:r>
              <a:rPr lang="ru-RU" sz="3200" i="1" dirty="0" smtClean="0"/>
              <a:t>- только справившись с очередной простудой, опять заболевает.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Анкетирование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Ответ "да" "стоит" 3 балла, </a:t>
            </a:r>
          </a:p>
          <a:p>
            <a:r>
              <a:rPr lang="ru-RU" sz="4400" dirty="0" smtClean="0"/>
              <a:t>"нет" - 0 баллов, </a:t>
            </a:r>
          </a:p>
          <a:p>
            <a:r>
              <a:rPr lang="ru-RU" sz="4400" dirty="0" smtClean="0"/>
              <a:t>если затрудняетесь с ответом - прибавляйте 1 балл.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делает "глупые" ошибки в тетрадях по тем предметам, в которых раньше был успешен;</a:t>
            </a:r>
            <a:br>
              <a:rPr lang="ru-RU" dirty="0" smtClean="0"/>
            </a:br>
            <a:r>
              <a:rPr lang="ru-RU" dirty="0" smtClean="0"/>
              <a:t>- подолгу сидит без дела, погруженный в себя, или бессмысленно манипулирует предметами;</a:t>
            </a:r>
            <a:br>
              <a:rPr lang="ru-RU" dirty="0" smtClean="0"/>
            </a:br>
            <a:r>
              <a:rPr lang="ru-RU" dirty="0" smtClean="0"/>
              <a:t>- не может заставить себя сесть за уроки, либо делает их быстро и плохо, чтобы отделаться, хотя раньше этого не наблюдалось;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sz="3600" dirty="0" smtClean="0"/>
              <a:t>более чем обычно вял, плаксив или сонлив;</a:t>
            </a:r>
            <a:br>
              <a:rPr lang="ru-RU" sz="3600" dirty="0" smtClean="0"/>
            </a:br>
            <a:r>
              <a:rPr lang="ru-RU" sz="3600" dirty="0" smtClean="0"/>
              <a:t>- засыпает в непривычное для него время;</a:t>
            </a:r>
            <a:br>
              <a:rPr lang="ru-RU" sz="3600" dirty="0" smtClean="0"/>
            </a:br>
            <a:r>
              <a:rPr lang="ru-RU" sz="3600" dirty="0" smtClean="0"/>
              <a:t>- испытывает головные боли во второй половине дня;</a:t>
            </a:r>
            <a:br>
              <a:rPr lang="ru-RU" sz="3600" dirty="0" smtClean="0"/>
            </a:br>
            <a:r>
              <a:rPr lang="ru-RU" sz="3600" dirty="0" smtClean="0"/>
              <a:t>- грубит или обижается больше обычного;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стал прогуливать уроки;</a:t>
            </a:r>
            <a:br>
              <a:rPr lang="ru-RU" sz="4000" dirty="0" smtClean="0"/>
            </a:br>
            <a:r>
              <a:rPr lang="ru-RU" sz="4000" dirty="0" smtClean="0"/>
              <a:t>- в рисунках преобладают коричневые и черные тона;</a:t>
            </a:r>
            <a:br>
              <a:rPr lang="ru-RU" sz="4000" dirty="0" smtClean="0"/>
            </a:br>
            <a:r>
              <a:rPr lang="ru-RU" sz="4000" dirty="0" smtClean="0"/>
              <a:t>- не сразу реагирует, когда к нему обращаются;</a:t>
            </a:r>
            <a:br>
              <a:rPr lang="ru-RU" sz="4000" dirty="0" smtClean="0"/>
            </a:br>
            <a:r>
              <a:rPr lang="ru-RU" sz="4000" dirty="0" smtClean="0"/>
              <a:t>- во время письма часто меняет почерк;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239000" cy="5763040"/>
          </a:xfrm>
        </p:spPr>
        <p:txBody>
          <a:bodyPr/>
          <a:lstStyle/>
          <a:p>
            <a:r>
              <a:rPr lang="ru-RU" dirty="0" smtClean="0"/>
              <a:t>- </a:t>
            </a:r>
            <a:r>
              <a:rPr lang="ru-RU" sz="4000" dirty="0" smtClean="0"/>
              <a:t>сидя на стуле, принимает следующую позу: нога под себя, голова на руке;</a:t>
            </a:r>
            <a:br>
              <a:rPr lang="ru-RU" sz="4000" dirty="0" smtClean="0"/>
            </a:br>
            <a:r>
              <a:rPr lang="ru-RU" sz="4000" dirty="0" smtClean="0"/>
              <a:t>- "подхватывает" любую инфекцию;</a:t>
            </a:r>
            <a:br>
              <a:rPr lang="ru-RU" sz="4000" dirty="0" smtClean="0"/>
            </a:br>
            <a:r>
              <a:rPr lang="ru-RU" sz="4000" dirty="0" smtClean="0"/>
              <a:t>- появились темные круги под глазами.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От 14 до 42 баллов - ваш ребенок устал, имеет смысл обратиться к хорошему психологу, может быть, даже невропатологу, если чувствуете, что сами не спасаете ситуацию. </a:t>
            </a:r>
            <a:br>
              <a:rPr lang="ru-RU" dirty="0" smtClean="0"/>
            </a:br>
            <a:r>
              <a:rPr lang="ru-RU" dirty="0" smtClean="0"/>
              <a:t>От 7 до 14 баллов - наличие нормальных оценок в школе вводит вас в заблуждение, что все в порядке. Действительно, ребенок пока самостоятельно справляется с нагрузками. Но не все так хорошо. Есть опасность, что в борьбе за успеваемость вы потеряли с ним контакт.</a:t>
            </a:r>
            <a:br>
              <a:rPr lang="ru-RU" dirty="0" smtClean="0"/>
            </a:br>
            <a:r>
              <a:rPr lang="ru-RU" dirty="0" smtClean="0"/>
              <a:t>От 0 до 7 баллов - можете быть спокойны, у вашего ребенка все хорошо, он легко переживает сложнейший период в году.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КОММЕНТАРИЙ ПСИХОЛОГА:</a:t>
            </a:r>
            <a:br>
              <a:rPr lang="ru-RU" b="1" dirty="0" smtClean="0"/>
            </a:br>
            <a:r>
              <a:rPr lang="ru-RU" dirty="0" smtClean="0"/>
              <a:t>Во время третьей четверти родителям нужно уметь взбодрить ребенка. </a:t>
            </a:r>
          </a:p>
          <a:p>
            <a:r>
              <a:rPr lang="ru-RU" dirty="0" smtClean="0"/>
              <a:t>Спланируйте веселые выходные. </a:t>
            </a:r>
          </a:p>
          <a:p>
            <a:r>
              <a:rPr lang="ru-RU" dirty="0" smtClean="0"/>
              <a:t>Продумайте вместе интересный план на каникулы. </a:t>
            </a:r>
          </a:p>
          <a:p>
            <a:r>
              <a:rPr lang="ru-RU" dirty="0" smtClean="0"/>
              <a:t>Включайте дома приятную музыку, смотрите всей семьей веселые телепередачи. </a:t>
            </a:r>
          </a:p>
          <a:p>
            <a:r>
              <a:rPr lang="ru-RU" dirty="0" smtClean="0"/>
              <a:t>Оденьте отпрыска после занятий во все яркое и перестанете "зудеть" насчет уроков. </a:t>
            </a:r>
          </a:p>
          <a:p>
            <a:r>
              <a:rPr lang="ru-RU" dirty="0" smtClean="0"/>
              <a:t>Чаще бывайте на воздухе. </a:t>
            </a:r>
          </a:p>
          <a:p>
            <a:r>
              <a:rPr lang="ru-RU" dirty="0" smtClean="0"/>
              <a:t>Побольше давайте овощей. </a:t>
            </a:r>
          </a:p>
          <a:p>
            <a:r>
              <a:rPr lang="ru-RU" dirty="0" smtClean="0"/>
              <a:t>Применяйте </a:t>
            </a:r>
            <a:r>
              <a:rPr lang="ru-RU" dirty="0" err="1" smtClean="0"/>
              <a:t>аромалампу</a:t>
            </a:r>
            <a:r>
              <a:rPr lang="ru-RU" dirty="0" smtClean="0"/>
              <a:t> во время приготовления уроков (лаванда, лавр), на ночь - хвойный запах.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668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Синдром третьей четверти. Родительское собрание Гартвих С. Н.  ,учитель географии  МБОУ « СОШ № 128» г. Барнаула</vt:lpstr>
      <vt:lpstr>У ШКОЛЬНИКА СИНДРОМ ТРЕТЬЕЙ ЧЕТВЕРТИ, ЕСЛИ ОН:</vt:lpstr>
      <vt:lpstr>Анкетирование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 Какие стратегии и тактики выполнения домашних заданий подходят вашему ребенку: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ШКОЛЬНИКА СИНДРОМ ТРЕТЬЕЙ ЧЕТВЕРТИ, ЕСЛИ ОН:</dc:title>
  <cp:lastModifiedBy>Светлана</cp:lastModifiedBy>
  <cp:revision>19</cp:revision>
  <dcterms:modified xsi:type="dcterms:W3CDTF">2015-04-06T03:59:57Z</dcterms:modified>
</cp:coreProperties>
</file>