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2" r:id="rId3"/>
    <p:sldId id="258" r:id="rId4"/>
    <p:sldId id="260" r:id="rId5"/>
    <p:sldId id="264" r:id="rId6"/>
    <p:sldId id="261" r:id="rId7"/>
    <p:sldId id="274" r:id="rId8"/>
    <p:sldId id="278" r:id="rId9"/>
    <p:sldId id="273" r:id="rId10"/>
    <p:sldId id="275" r:id="rId11"/>
    <p:sldId id="284" r:id="rId12"/>
    <p:sldId id="283" r:id="rId13"/>
    <p:sldId id="287" r:id="rId14"/>
    <p:sldId id="279" r:id="rId15"/>
    <p:sldId id="281" r:id="rId16"/>
    <p:sldId id="282" r:id="rId17"/>
    <p:sldId id="271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182D-C0E6-41D9-BE90-80AA3F6B52C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5"/>
            <a:ext cx="7886728" cy="2428891"/>
          </a:xfrm>
        </p:spPr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i="1" dirty="0" smtClean="0"/>
              <a:t>«Родительный падеж».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5643602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класс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УМК «Школа 2100»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15" descr="j0343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72198" y="3286124"/>
            <a:ext cx="28130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5101"/>
            <a:ext cx="8572560" cy="647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141181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14414" y="91017"/>
            <a:ext cx="635798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Составьте словосочетания, изменяя форму имён существительных, данных в скобках.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Выделите окончания имён существительных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Упражнение 139.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  Страница (альбом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пальто 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(сестра),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начало (тропа),стоит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около (театр),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выше (дом),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вышел из (школа),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лист(берёза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дошел до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(парк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),быстрее(ветер),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руль у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(машина),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встретились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(магазин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), ложка (мед).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85831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Эксперимент.</a:t>
            </a:r>
            <a:br>
              <a:rPr lang="ru-RU" i="1" dirty="0" smtClean="0"/>
            </a:br>
            <a:r>
              <a:rPr lang="ru-RU" i="1" dirty="0" smtClean="0"/>
              <a:t>Упр.140,141.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Одинаковое окончание  -а</a:t>
            </a:r>
            <a:br>
              <a:rPr lang="ru-RU" dirty="0" smtClean="0"/>
            </a:br>
            <a:r>
              <a:rPr lang="ru-RU" dirty="0" smtClean="0"/>
              <a:t> м.р., одушевленные сущ.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00504"/>
            <a:ext cx="4038600" cy="2125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Р.п.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857628"/>
            <a:ext cx="4038600" cy="1643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В.п.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58246" cy="24288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Вывод: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dirty="0" smtClean="0"/>
              <a:t>при определении падежа (Р.п.или В.п.) одушевленных существительных мужского рода можно подставить существительное женского рода. </a:t>
            </a:r>
            <a:endParaRPr lang="ru-RU" sz="3200" dirty="0"/>
          </a:p>
        </p:txBody>
      </p:sp>
      <p:grpSp>
        <p:nvGrpSpPr>
          <p:cNvPr id="4" name="Group 19"/>
          <p:cNvGrpSpPr>
            <a:grpSpLocks noGrp="1"/>
          </p:cNvGrpSpPr>
          <p:nvPr>
            <p:ph type="subTitle" idx="1"/>
          </p:nvPr>
        </p:nvGrpSpPr>
        <p:grpSpPr bwMode="auto">
          <a:xfrm>
            <a:off x="571472" y="3000372"/>
            <a:ext cx="7200928" cy="3643338"/>
            <a:chOff x="89" y="119"/>
            <a:chExt cx="3947" cy="2417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89" y="119"/>
              <a:ext cx="279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i="1" dirty="0">
                  <a:solidFill>
                    <a:srgbClr val="0066FF"/>
                  </a:solidFill>
                </a:rPr>
                <a:t>Слова-помощники</a:t>
              </a:r>
            </a:p>
          </p:txBody>
        </p:sp>
        <p:pic>
          <p:nvPicPr>
            <p:cNvPr id="6" name="Picture 4" descr="wallpap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86"/>
              <a:ext cx="2404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1927" y="1071"/>
              <a:ext cx="1225" cy="63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200" b="1" dirty="0" smtClean="0">
                  <a:solidFill>
                    <a:schemeClr val="accent6">
                      <a:lumMod val="75000"/>
                    </a:schemeClr>
                  </a:solidFill>
                </a:rPr>
                <a:t>ЛИСА</a:t>
              </a:r>
            </a:p>
            <a:p>
              <a:r>
                <a:rPr lang="ru-RU" sz="3200" b="1" dirty="0" smtClean="0">
                  <a:solidFill>
                    <a:schemeClr val="accent6">
                      <a:lumMod val="75000"/>
                    </a:schemeClr>
                  </a:solidFill>
                </a:rPr>
                <a:t>СЕСТРА</a:t>
              </a:r>
              <a:endParaRPr lang="ru-RU" sz="3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10287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81301" y="260351"/>
            <a:ext cx="448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Продолжите предложения.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233" y="1000108"/>
            <a:ext cx="8694767" cy="499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629" name="Прямоугольник 5"/>
          <p:cNvSpPr>
            <a:spLocks noChangeArrowheads="1"/>
          </p:cNvSpPr>
          <p:nvPr/>
        </p:nvSpPr>
        <p:spPr bwMode="auto">
          <a:xfrm>
            <a:off x="755650" y="1428736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/>
              <a:t>Имена существительные в родительном падеже отвечают на вопросы… </a:t>
            </a:r>
          </a:p>
        </p:txBody>
      </p:sp>
      <p:pic>
        <p:nvPicPr>
          <p:cNvPr id="266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143381"/>
            <a:ext cx="6715172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24525" y="2071679"/>
            <a:ext cx="3308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Кого? Чего?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10287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81301" y="260351"/>
            <a:ext cx="448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Продолжите предложения.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0638" y="1221318"/>
            <a:ext cx="9144001" cy="499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611188" y="2243667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С родительным падежом употребляются предлоги…</a:t>
            </a:r>
          </a:p>
        </p:txBody>
      </p:sp>
      <p:pic>
        <p:nvPicPr>
          <p:cNvPr id="276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3"/>
            <a:ext cx="6215074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3801" y="2243667"/>
            <a:ext cx="38271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у, до, от, без, возле,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между, из, вокруг,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для, после, около, с.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10287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81301" y="260351"/>
            <a:ext cx="448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Продолжите предложения.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0638" y="1221318"/>
            <a:ext cx="9144001" cy="499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7" name="Прямоугольник 5"/>
          <p:cNvSpPr>
            <a:spLocks noChangeArrowheads="1"/>
          </p:cNvSpPr>
          <p:nvPr/>
        </p:nvSpPr>
        <p:spPr bwMode="auto">
          <a:xfrm>
            <a:off x="611188" y="2243667"/>
            <a:ext cx="457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Имена существительные в родительном падеже в предложении являются…. </a:t>
            </a:r>
          </a:p>
        </p:txBody>
      </p:sp>
      <p:pic>
        <p:nvPicPr>
          <p:cNvPr id="286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9"/>
            <a:ext cx="7143799" cy="30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32375" y="2338918"/>
            <a:ext cx="34385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второстепенными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членами.</a:t>
            </a:r>
          </a:p>
          <a:p>
            <a:r>
              <a:rPr lang="ru-RU" sz="3200" dirty="0"/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7772400" cy="3024336"/>
          </a:xfrm>
        </p:spPr>
        <p:txBody>
          <a:bodyPr>
            <a:normAutofit/>
          </a:bodyPr>
          <a:lstStyle/>
          <a:p>
            <a:r>
              <a:rPr lang="ru-RU" dirty="0" smtClean="0"/>
              <a:t>- Я узнал…</a:t>
            </a:r>
            <a:br>
              <a:rPr lang="ru-RU" dirty="0" smtClean="0"/>
            </a:br>
            <a:r>
              <a:rPr lang="ru-RU" dirty="0" smtClean="0"/>
              <a:t>- Я научился определять….</a:t>
            </a:r>
            <a:br>
              <a:rPr lang="ru-RU" dirty="0" smtClean="0"/>
            </a:br>
            <a:r>
              <a:rPr lang="ru-RU" dirty="0" smtClean="0"/>
              <a:t>- Я могу…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7" y="836713"/>
            <a:ext cx="6370985" cy="110292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Рефлексия: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79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497"/>
            <a:ext cx="8137554" cy="857255"/>
          </a:xfrm>
        </p:spPr>
        <p:txBody>
          <a:bodyPr/>
          <a:lstStyle/>
          <a:p>
            <a:r>
              <a:rPr lang="ru-RU" dirty="0" smtClean="0"/>
              <a:t>Упр.142.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28671"/>
            <a:ext cx="7772400" cy="15001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Домашнее задание: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9"/>
            <a:ext cx="7143799" cy="30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857232"/>
            <a:ext cx="18573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31"/>
            <a:ext cx="7772400" cy="1428759"/>
          </a:xfrm>
        </p:spPr>
        <p:txBody>
          <a:bodyPr/>
          <a:lstStyle/>
          <a:p>
            <a:r>
              <a:rPr lang="ru-RU" sz="3200" dirty="0" smtClean="0"/>
              <a:t>Словарная работа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33485"/>
            <a:ext cx="8429684" cy="4305315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От…ехал  от  </a:t>
            </a:r>
            <a:r>
              <a:rPr lang="ru-RU" b="1" dirty="0" smtClean="0">
                <a:solidFill>
                  <a:schemeClr val="tx1"/>
                </a:solidFill>
              </a:rPr>
              <a:t>б…</a:t>
            </a:r>
            <a:r>
              <a:rPr lang="ru-RU" b="1" dirty="0" err="1" smtClean="0">
                <a:solidFill>
                  <a:schemeClr val="tx1"/>
                </a:solidFill>
              </a:rPr>
              <a:t>блиотеки</a:t>
            </a:r>
            <a:r>
              <a:rPr lang="ru-RU" dirty="0" smtClean="0">
                <a:solidFill>
                  <a:schemeClr val="tx1"/>
                </a:solidFill>
              </a:rPr>
              <a:t>, (подо)</a:t>
            </a:r>
            <a:r>
              <a:rPr lang="ru-RU" dirty="0" err="1" smtClean="0">
                <a:solidFill>
                  <a:schemeClr val="tx1"/>
                </a:solidFill>
              </a:rPr>
              <a:t>ш</a:t>
            </a:r>
            <a:r>
              <a:rPr lang="ru-RU" dirty="0" smtClean="0">
                <a:solidFill>
                  <a:schemeClr val="tx1"/>
                </a:solidFill>
              </a:rPr>
              <a:t>…л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к  д…ректору</a:t>
            </a:r>
            <a:r>
              <a:rPr lang="ru-RU" dirty="0" smtClean="0">
                <a:solidFill>
                  <a:schemeClr val="tx1"/>
                </a:solidFill>
              </a:rPr>
              <a:t>, п…</a:t>
            </a:r>
            <a:r>
              <a:rPr lang="ru-RU" dirty="0" err="1" smtClean="0">
                <a:solidFill>
                  <a:schemeClr val="tx1"/>
                </a:solidFill>
              </a:rPr>
              <a:t>ртрет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учит…ля</a:t>
            </a:r>
            <a:r>
              <a:rPr lang="ru-RU" dirty="0" smtClean="0">
                <a:solidFill>
                  <a:schemeClr val="tx1"/>
                </a:solidFill>
              </a:rPr>
              <a:t>,(вы)п…сал  </a:t>
            </a:r>
            <a:r>
              <a:rPr lang="ru-RU" b="1" dirty="0" err="1" smtClean="0">
                <a:solidFill>
                  <a:schemeClr val="tx1"/>
                </a:solidFill>
              </a:rPr>
              <a:t>ц</a:t>
            </a:r>
            <a:r>
              <a:rPr lang="ru-RU" b="1" dirty="0" smtClean="0">
                <a:solidFill>
                  <a:schemeClr val="tx1"/>
                </a:solidFill>
              </a:rPr>
              <a:t>…тату</a:t>
            </a:r>
            <a:r>
              <a:rPr lang="ru-RU" dirty="0" smtClean="0">
                <a:solidFill>
                  <a:schemeClr val="tx1"/>
                </a:solidFill>
              </a:rPr>
              <a:t>, (раз)б…</a:t>
            </a:r>
            <a:r>
              <a:rPr lang="ru-RU" dirty="0" err="1" smtClean="0">
                <a:solidFill>
                  <a:schemeClr val="tx1"/>
                </a:solidFill>
              </a:rPr>
              <a:t>ваю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п..латку.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Определи падеж выделенных имен существительных.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26988" y="1643050"/>
            <a:ext cx="9144001" cy="4281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6858016" y="1357299"/>
            <a:ext cx="2285987" cy="3857652"/>
            <a:chOff x="1979712" y="460633"/>
            <a:chExt cx="1690964" cy="2782071"/>
          </a:xfrm>
        </p:grpSpPr>
        <p:pic>
          <p:nvPicPr>
            <p:cNvPr id="20490" name="Рисунок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79712" y="460633"/>
              <a:ext cx="1690962" cy="278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2191086" y="1444863"/>
              <a:ext cx="1479590" cy="7990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В.п</a:t>
              </a:r>
              <a:r>
                <a:rPr lang="ru-RU" sz="6600" b="1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.</a:t>
              </a:r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1500174"/>
            <a:ext cx="2285984" cy="3710516"/>
            <a:chOff x="971600" y="123478"/>
            <a:chExt cx="1878870" cy="2782071"/>
          </a:xfrm>
        </p:grpSpPr>
        <p:pic>
          <p:nvPicPr>
            <p:cNvPr id="20488" name="Рисунок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1600" y="123478"/>
              <a:ext cx="1878870" cy="278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9" name="TextBox 5"/>
            <p:cNvSpPr txBox="1">
              <a:spLocks noChangeArrowheads="1"/>
            </p:cNvSpPr>
            <p:nvPr/>
          </p:nvSpPr>
          <p:spPr bwMode="auto">
            <a:xfrm>
              <a:off x="1226959" y="1087608"/>
              <a:ext cx="1368151" cy="83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6600" b="1" dirty="0">
                  <a:solidFill>
                    <a:srgbClr val="C00000"/>
                  </a:solidFill>
                </a:rPr>
                <a:t>И.п.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5985" y="1928802"/>
            <a:ext cx="45005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/>
              <a:t>1)Вопросы.</a:t>
            </a:r>
          </a:p>
          <a:p>
            <a:r>
              <a:rPr lang="ru-RU" sz="5400" dirty="0" smtClean="0"/>
              <a:t>2)Предлоги.</a:t>
            </a:r>
          </a:p>
          <a:p>
            <a:r>
              <a:rPr lang="ru-RU" sz="5400" dirty="0" smtClean="0"/>
              <a:t>3) Член предложения.</a:t>
            </a:r>
            <a:endParaRPr lang="ru-RU" sz="5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763" y="0"/>
            <a:ext cx="9144001" cy="6858000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6" y="165101"/>
            <a:ext cx="8162925" cy="92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714356"/>
          <a:ext cx="7715304" cy="5490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805"/>
                <a:gridCol w="3858499"/>
              </a:tblGrid>
              <a:tr h="17145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Именительный падеж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Вспомогательные слова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есть</a:t>
                      </a:r>
                      <a:r>
                        <a:rPr lang="ru-RU" sz="2700" dirty="0" smtClean="0">
                          <a:effectLst/>
                        </a:rPr>
                        <a:t>, </a:t>
                      </a:r>
                      <a:r>
                        <a:rPr lang="ru-RU" sz="2800" dirty="0" smtClean="0">
                          <a:effectLst/>
                        </a:rPr>
                        <a:t>существует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Вопросы</a:t>
                      </a:r>
                      <a:endParaRPr lang="ru-RU" sz="2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падежные и смысловые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кто?  что</a:t>
                      </a:r>
                      <a:r>
                        <a:rPr lang="ru-RU" sz="2800" dirty="0" smtClean="0">
                          <a:effectLst/>
                        </a:rPr>
                        <a:t>?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Роль</a:t>
                      </a:r>
                      <a:r>
                        <a:rPr lang="ru-RU" sz="2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предложении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Подлежащее.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765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6" y="165101"/>
            <a:ext cx="8162925" cy="92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836712"/>
          <a:ext cx="8429684" cy="57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916"/>
                <a:gridCol w="4215768"/>
              </a:tblGrid>
              <a:tr h="11521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Винительный падеж</a:t>
                      </a:r>
                      <a:endParaRPr lang="ru-RU" sz="2700" b="1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Вспомогательные слова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Вопросы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падежные и смысловые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Предлоги 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8626" y="5734051"/>
            <a:ext cx="2732286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Вижу,обвиняю</a:t>
            </a:r>
            <a:r>
              <a:rPr lang="ru-RU" dirty="0"/>
              <a:t>, призываю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75423">
            <a:off x="5276851" y="2528769"/>
            <a:ext cx="2428875" cy="72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через, про, в, во, на, 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под, сквозь,  по, за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187419">
            <a:off x="5569708" y="4694452"/>
            <a:ext cx="1911422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кого?  что? куда?</a:t>
            </a:r>
            <a:r>
              <a:rPr lang="ru-RU" sz="2100" dirty="0"/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4514">
            <a:off x="5328046" y="3801410"/>
            <a:ext cx="2328073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второстепенный член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5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39" y="165101"/>
            <a:ext cx="8162925" cy="92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9"/>
          <a:ext cx="8786874" cy="6572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72"/>
                <a:gridCol w="4394402"/>
              </a:tblGrid>
              <a:tr h="10115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Винительный падеж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6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Вспомогательные слова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Вижу,обвиняю</a:t>
                      </a:r>
                      <a:r>
                        <a:rPr lang="ru-RU" sz="2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призываю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Вопросы</a:t>
                      </a:r>
                      <a:endParaRPr lang="ru-RU" sz="2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падежные и смысловые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кого?  что? куда?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Предлоги 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через, про, в, во, на,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под, сквозь,  по, за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второстепенный член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Лететь</a:t>
                      </a:r>
                      <a:r>
                        <a:rPr lang="ru-RU" sz="2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море.</a:t>
                      </a:r>
                      <a:endParaRPr lang="ru-RU" sz="2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80" name="TextBox 7"/>
          <p:cNvSpPr txBox="1">
            <a:spLocks noChangeArrowheads="1"/>
          </p:cNvSpPr>
          <p:nvPr/>
        </p:nvSpPr>
        <p:spPr bwMode="auto">
          <a:xfrm>
            <a:off x="7072330" y="6021918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В.п.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2117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4763" y="861485"/>
            <a:ext cx="9144001" cy="5448300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571480"/>
            <a:ext cx="61436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Сегодня на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уроке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мы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выясним: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— на какие вопросы отвечают имена существительные, стоящие в родительном падеже;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— когда и с какими предлогами используется форма родительного падежа;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— каким членом предложения будут являться имена существительные в родительном падеже;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—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написание окончаний имён существительных в родительном падеже.</a:t>
            </a:r>
          </a:p>
        </p:txBody>
      </p:sp>
      <p:pic>
        <p:nvPicPr>
          <p:cNvPr id="7" name="Picture 15" descr="j03433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00826" y="3286125"/>
            <a:ext cx="23844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36084"/>
            <a:ext cx="9036050" cy="5281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357158" y="714357"/>
            <a:ext cx="5214974" cy="58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Перед вами падеж родительный,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Он самый осмотрительный.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Он вмиг заметит, </a:t>
            </a:r>
            <a:r>
              <a:rPr lang="ru-RU" sz="2400" b="1" dirty="0">
                <a:solidFill>
                  <a:srgbClr val="C00000"/>
                </a:solidFill>
              </a:rPr>
              <a:t>нет</a:t>
            </a:r>
            <a:r>
              <a:rPr lang="ru-RU" sz="2400" dirty="0"/>
              <a:t> чего,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Найдёт вещам владельца.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Он на вопросы: </a:t>
            </a:r>
            <a:r>
              <a:rPr lang="ru-RU" sz="2400" b="1" dirty="0">
                <a:solidFill>
                  <a:srgbClr val="C00000"/>
                </a:solidFill>
              </a:rPr>
              <a:t>кого? чего?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Ответы предлагает.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Предлоги: </a:t>
            </a:r>
            <a:r>
              <a:rPr lang="ru-RU" sz="2400" dirty="0">
                <a:solidFill>
                  <a:srgbClr val="C00000"/>
                </a:solidFill>
              </a:rPr>
              <a:t>у, до, от, без, возле, между, из,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</a:rPr>
              <a:t>вокруг, для, после, около </a:t>
            </a:r>
            <a:r>
              <a:rPr lang="ru-RU" sz="2400" dirty="0"/>
              <a:t>и </a:t>
            </a:r>
            <a:r>
              <a:rPr lang="ru-RU" sz="2400" dirty="0">
                <a:solidFill>
                  <a:srgbClr val="C00000"/>
                </a:solidFill>
              </a:rPr>
              <a:t>с</a:t>
            </a:r>
            <a:r>
              <a:rPr lang="ru-RU" sz="2400" dirty="0"/>
              <a:t> ему в том помогают. </a:t>
            </a:r>
          </a:p>
        </p:txBody>
      </p:sp>
      <p:pic>
        <p:nvPicPr>
          <p:cNvPr id="1229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17"/>
            <a:ext cx="7078663" cy="49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91067"/>
            <a:ext cx="3286116" cy="568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7832" y="0"/>
            <a:ext cx="9812336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62700"/>
            <a:ext cx="48180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6366933"/>
            <a:ext cx="4070380" cy="4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215074" y="2755900"/>
            <a:ext cx="235745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Р.п</a:t>
            </a:r>
            <a:r>
              <a:rPr lang="ru-RU" sz="115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3605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90501"/>
          <a:ext cx="8501122" cy="6515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9628"/>
                <a:gridCol w="4251494"/>
              </a:tblGrid>
              <a:tr h="12788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Родительный падеж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Вспомогательные слова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Вопросы</a:t>
                      </a:r>
                      <a:endParaRPr lang="ru-RU" sz="2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падежные и смысловые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кого?  чего?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где? куда? откуда?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Предлоги 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у, до, от, без, возле, между, из, вокруг, для, после, около, с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второстепенный член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встретились возле школы.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(Р. п.)</a:t>
                      </a:r>
                      <a:endParaRPr lang="ru-RU" sz="27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5929322" y="6572251"/>
            <a:ext cx="828667" cy="2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484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русского языка «Родительный падеж».</vt:lpstr>
      <vt:lpstr>Словарная работа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Эксперимент. Упр.140,141.  Одинаковое окончание  -а  м.р., одушевленные сущ.</vt:lpstr>
      <vt:lpstr>Вывод:  при определении падежа (Р.п.или В.п.) одушевленных существительных мужского рода можно подставить существительное женского рода. </vt:lpstr>
      <vt:lpstr>Слайд 14</vt:lpstr>
      <vt:lpstr>Слайд 15</vt:lpstr>
      <vt:lpstr>Слайд 16</vt:lpstr>
      <vt:lpstr>- Я узнал… - Я научился определять…. - Я могу…</vt:lpstr>
      <vt:lpstr>Упр.142.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Pavel</cp:lastModifiedBy>
  <cp:revision>27</cp:revision>
  <dcterms:created xsi:type="dcterms:W3CDTF">2014-12-03T08:24:50Z</dcterms:created>
  <dcterms:modified xsi:type="dcterms:W3CDTF">2015-01-15T04:52:21Z</dcterms:modified>
</cp:coreProperties>
</file>