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2"/>
  </p:notesMasterIdLst>
  <p:sldIdLst>
    <p:sldId id="256" r:id="rId2"/>
    <p:sldId id="257" r:id="rId3"/>
    <p:sldId id="259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60" r:id="rId14"/>
    <p:sldId id="271" r:id="rId15"/>
    <p:sldId id="272" r:id="rId16"/>
    <p:sldId id="270" r:id="rId17"/>
    <p:sldId id="279" r:id="rId18"/>
    <p:sldId id="277" r:id="rId19"/>
    <p:sldId id="281" r:id="rId20"/>
    <p:sldId id="278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84" y="-4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0577D7C-4DC8-40BC-BDFA-629FC890B33A}" type="datetimeFigureOut">
              <a:rPr lang="ru-RU"/>
              <a:pPr>
                <a:defRPr/>
              </a:pPr>
              <a:t>16.03.2013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BF26546-1D9F-4076-878D-FA74BD83EE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8143A3E-30D2-420D-A41F-EA731337D16A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ru-RU"/>
          </a:p>
        </p:txBody>
      </p:sp>
      <p:sp>
        <p:nvSpPr>
          <p:cNvPr id="26626" name="Rectangle 2"/>
          <p:cNvSpPr>
            <a:spLocks noGrp="1"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88D279-A1F8-4BFE-9E5F-6697EFB72180}" type="datetimeFigureOut">
              <a:rPr lang="ru-RU"/>
              <a:pPr>
                <a:defRPr/>
              </a:pPr>
              <a:t>16.03.2013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679BB2-341D-4D5A-BA60-F24AA5CD82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5E8A22-48BF-421C-BDB7-D3B34DC77B09}" type="datetimeFigureOut">
              <a:rPr lang="ru-RU"/>
              <a:pPr>
                <a:defRPr/>
              </a:pPr>
              <a:t>16.03.2013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C06614-DBF1-4A10-917E-727CE939AF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3BB643-755D-4EE8-8EBA-E4A586D1B56E}" type="datetimeFigureOut">
              <a:rPr lang="ru-RU"/>
              <a:pPr>
                <a:defRPr/>
              </a:pPr>
              <a:t>16.03.2013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867A20-6B94-433B-8C23-2F7DE35E3F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D904F9-1365-4E08-AE54-2DDC61181A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009FBC-284F-4E05-A38E-87637E60ACB3}" type="datetimeFigureOut">
              <a:rPr lang="ru-RU"/>
              <a:pPr>
                <a:defRPr/>
              </a:pPr>
              <a:t>16.03.2013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C94C2E-E16F-42AE-B977-A2D47655EB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46A6F2-1CFD-4ECD-9249-899D4F4CB71E}" type="datetimeFigureOut">
              <a:rPr lang="ru-RU"/>
              <a:pPr>
                <a:defRPr/>
              </a:pPr>
              <a:t>16.03.2013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746C97-6392-46D9-B899-CFE382C926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C89BA2-0F92-48BD-B63D-5442746C0842}" type="datetimeFigureOut">
              <a:rPr lang="ru-RU"/>
              <a:pPr>
                <a:defRPr/>
              </a:pPr>
              <a:t>16.03.2013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3B5AF7-77EA-45B1-9DD8-1F0D978B3F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E5A3D6-0953-44CA-B4C1-E5DFA3D4E34B}" type="datetimeFigureOut">
              <a:rPr lang="ru-RU"/>
              <a:pPr>
                <a:defRPr/>
              </a:pPr>
              <a:t>16.03.2013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1F03CC-5D39-4ABF-8489-12A3B557DE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EC8603-0B3D-461E-9343-9633EF9F856C}" type="datetimeFigureOut">
              <a:rPr lang="ru-RU"/>
              <a:pPr>
                <a:defRPr/>
              </a:pPr>
              <a:t>16.03.2013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609741-AEA2-431C-A4F1-594DD94ED5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10C619-A27C-4F9C-B224-98830C33C388}" type="datetimeFigureOut">
              <a:rPr lang="ru-RU"/>
              <a:pPr>
                <a:defRPr/>
              </a:pPr>
              <a:t>16.03.2013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130765-65E1-4BF1-A3DF-B6D0C83474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4BD3CD-25A3-404C-B4EF-2D693A04D708}" type="datetimeFigureOut">
              <a:rPr lang="ru-RU"/>
              <a:pPr>
                <a:defRPr/>
              </a:pPr>
              <a:t>16.03.2013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DC6802-8CDD-412B-AC90-0D0933AC46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ый треугольник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D1DF2C-974C-48EE-9D17-8901B549E28E}" type="datetimeFigureOut">
              <a:rPr lang="ru-RU"/>
              <a:pPr>
                <a:defRPr/>
              </a:pPr>
              <a:t>16.03.2013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9851EB-A062-413A-AB59-9129442A6B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6350DEA-28F2-49D3-BBC8-893587A8F449}" type="datetimeFigureOut">
              <a:rPr lang="ru-RU"/>
              <a:pPr>
                <a:defRPr/>
              </a:pPr>
              <a:t>16.03.2013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4AAAD6E-03BD-4D04-885D-070B08E190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6" r:id="rId2"/>
    <p:sldLayoutId id="2147483758" r:id="rId3"/>
    <p:sldLayoutId id="2147483755" r:id="rId4"/>
    <p:sldLayoutId id="2147483754" r:id="rId5"/>
    <p:sldLayoutId id="2147483753" r:id="rId6"/>
    <p:sldLayoutId id="2147483752" r:id="rId7"/>
    <p:sldLayoutId id="2147483751" r:id="rId8"/>
    <p:sldLayoutId id="2147483759" r:id="rId9"/>
    <p:sldLayoutId id="2147483750" r:id="rId10"/>
    <p:sldLayoutId id="2147483749" r:id="rId11"/>
    <p:sldLayoutId id="2147483760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00ADDC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285729"/>
            <a:ext cx="8572560" cy="264320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Определение декартовых  координат. </a:t>
            </a:r>
            <a:br>
              <a:rPr lang="ru-RU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Координаты середины отрезка</a:t>
            </a:r>
            <a:endParaRPr lang="ru-RU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11638" y="4005263"/>
            <a:ext cx="4143375" cy="46037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R="0" eaLnBrk="1" hangingPunct="1">
              <a:defRPr/>
            </a:pPr>
            <a:r>
              <a:rPr lang="ru-RU" sz="2000" i="1" smtClean="0"/>
              <a:t>Геометрия</a:t>
            </a:r>
            <a:r>
              <a:rPr lang="ru-RU" sz="2000" smtClean="0"/>
              <a:t> 8 класс</a:t>
            </a:r>
          </a:p>
          <a:p>
            <a:pPr marR="0" eaLnBrk="1" hangingPunct="1">
              <a:defRPr/>
            </a:pPr>
            <a:r>
              <a:rPr lang="ru-RU" sz="2000" smtClean="0"/>
              <a:t>Учитель математики филиала МКОУ СОШ с Красавка  Самойловского района </a:t>
            </a:r>
          </a:p>
          <a:p>
            <a:pPr marR="0" eaLnBrk="1" hangingPunct="1">
              <a:defRPr/>
            </a:pPr>
            <a:r>
              <a:rPr lang="ru-RU" sz="2000" smtClean="0"/>
              <a:t>Саратовской  области в с  Низовка</a:t>
            </a:r>
          </a:p>
          <a:p>
            <a:pPr marR="0" eaLnBrk="1" hangingPunct="1">
              <a:defRPr/>
            </a:pPr>
            <a:r>
              <a:rPr lang="ru-RU" sz="2000" smtClean="0"/>
              <a:t>Нарежняя Татьяна Александровна</a:t>
            </a: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2852738"/>
            <a:ext cx="2628900" cy="350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7" name="Group 2"/>
          <p:cNvGrpSpPr>
            <a:grpSpLocks/>
          </p:cNvGrpSpPr>
          <p:nvPr/>
        </p:nvGrpSpPr>
        <p:grpSpPr bwMode="auto">
          <a:xfrm>
            <a:off x="395288" y="1773238"/>
            <a:ext cx="7993062" cy="4679950"/>
            <a:chOff x="476" y="1117"/>
            <a:chExt cx="5035" cy="2948"/>
          </a:xfrm>
        </p:grpSpPr>
        <p:grpSp>
          <p:nvGrpSpPr>
            <p:cNvPr id="24584" name="Group 3"/>
            <p:cNvGrpSpPr>
              <a:grpSpLocks/>
            </p:cNvGrpSpPr>
            <p:nvPr/>
          </p:nvGrpSpPr>
          <p:grpSpPr bwMode="auto">
            <a:xfrm>
              <a:off x="476" y="1162"/>
              <a:ext cx="5035" cy="2903"/>
              <a:chOff x="476" y="1162"/>
              <a:chExt cx="5035" cy="2903"/>
            </a:xfrm>
          </p:grpSpPr>
          <p:sp>
            <p:nvSpPr>
              <p:cNvPr id="24588" name="Rectangle 4"/>
              <p:cNvSpPr>
                <a:spLocks noChangeArrowheads="1"/>
              </p:cNvSpPr>
              <p:nvPr/>
            </p:nvSpPr>
            <p:spPr bwMode="auto">
              <a:xfrm>
                <a:off x="521" y="1162"/>
                <a:ext cx="4990" cy="2903"/>
              </a:xfrm>
              <a:prstGeom prst="rect">
                <a:avLst/>
              </a:prstGeom>
              <a:solidFill>
                <a:srgbClr val="FFEEBD"/>
              </a:solidFill>
              <a:ln w="9525">
                <a:solidFill>
                  <a:srgbClr val="FFEEBD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Constantia" pitchFamily="18" charset="0"/>
                </a:endParaRPr>
              </a:p>
            </p:txBody>
          </p:sp>
          <p:grpSp>
            <p:nvGrpSpPr>
              <p:cNvPr id="24589" name="Group 5"/>
              <p:cNvGrpSpPr>
                <a:grpSpLocks/>
              </p:cNvGrpSpPr>
              <p:nvPr/>
            </p:nvGrpSpPr>
            <p:grpSpPr bwMode="auto">
              <a:xfrm>
                <a:off x="476" y="1162"/>
                <a:ext cx="5035" cy="2903"/>
                <a:chOff x="476" y="1162"/>
                <a:chExt cx="5035" cy="2903"/>
              </a:xfrm>
            </p:grpSpPr>
            <p:grpSp>
              <p:nvGrpSpPr>
                <p:cNvPr id="24590" name="Group 6"/>
                <p:cNvGrpSpPr>
                  <a:grpSpLocks/>
                </p:cNvGrpSpPr>
                <p:nvPr/>
              </p:nvGrpSpPr>
              <p:grpSpPr bwMode="auto">
                <a:xfrm>
                  <a:off x="521" y="1162"/>
                  <a:ext cx="4990" cy="2903"/>
                  <a:chOff x="612" y="1071"/>
                  <a:chExt cx="4990" cy="2903"/>
                </a:xfrm>
              </p:grpSpPr>
              <p:sp>
                <p:nvSpPr>
                  <p:cNvPr id="24600" name="Line 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80" y="1071"/>
                    <a:ext cx="0" cy="2903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4601" name="Line 8"/>
                  <p:cNvSpPr>
                    <a:spLocks noChangeShapeType="1"/>
                  </p:cNvSpPr>
                  <p:nvPr/>
                </p:nvSpPr>
                <p:spPr bwMode="auto">
                  <a:xfrm>
                    <a:off x="612" y="2614"/>
                    <a:ext cx="4990" cy="0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grpSp>
                <p:nvGrpSpPr>
                  <p:cNvPr id="24602" name="Group 9"/>
                  <p:cNvGrpSpPr>
                    <a:grpSpLocks/>
                  </p:cNvGrpSpPr>
                  <p:nvPr/>
                </p:nvGrpSpPr>
                <p:grpSpPr bwMode="auto">
                  <a:xfrm>
                    <a:off x="612" y="1071"/>
                    <a:ext cx="4990" cy="2903"/>
                    <a:chOff x="612" y="1071"/>
                    <a:chExt cx="4990" cy="2903"/>
                  </a:xfrm>
                </p:grpSpPr>
                <p:grpSp>
                  <p:nvGrpSpPr>
                    <p:cNvPr id="24603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12" y="2886"/>
                      <a:ext cx="4990" cy="1088"/>
                      <a:chOff x="612" y="2886"/>
                      <a:chExt cx="4990" cy="1088"/>
                    </a:xfrm>
                  </p:grpSpPr>
                  <p:sp>
                    <p:nvSpPr>
                      <p:cNvPr id="24629" name="Line 11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612" y="2886"/>
                        <a:ext cx="499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4630" name="Line 12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612" y="3158"/>
                        <a:ext cx="499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4631" name="Line 13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612" y="3430"/>
                        <a:ext cx="499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4632" name="Line 14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612" y="3702"/>
                        <a:ext cx="499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4633" name="Line 15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612" y="3974"/>
                        <a:ext cx="499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</p:grpSp>
                <p:grpSp>
                  <p:nvGrpSpPr>
                    <p:cNvPr id="24604" name="Group 1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12" y="1253"/>
                      <a:ext cx="4990" cy="1088"/>
                      <a:chOff x="612" y="2886"/>
                      <a:chExt cx="4990" cy="1088"/>
                    </a:xfrm>
                  </p:grpSpPr>
                  <p:sp>
                    <p:nvSpPr>
                      <p:cNvPr id="24624" name="Line 17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612" y="2886"/>
                        <a:ext cx="499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4625" name="Line 18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612" y="3158"/>
                        <a:ext cx="499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4626" name="Line 19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612" y="3430"/>
                        <a:ext cx="499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4627" name="Line 20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612" y="3702"/>
                        <a:ext cx="499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4628" name="Line 21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612" y="3974"/>
                        <a:ext cx="499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</p:grpSp>
                <p:grpSp>
                  <p:nvGrpSpPr>
                    <p:cNvPr id="24605" name="Group 2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703" y="1071"/>
                      <a:ext cx="1905" cy="2903"/>
                      <a:chOff x="703" y="1071"/>
                      <a:chExt cx="1905" cy="2903"/>
                    </a:xfrm>
                  </p:grpSpPr>
                  <p:sp>
                    <p:nvSpPr>
                      <p:cNvPr id="24616" name="Line 23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2608" y="1071"/>
                        <a:ext cx="0" cy="2903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4617" name="Line 24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2336" y="1071"/>
                        <a:ext cx="0" cy="2903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4618" name="Line 25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2064" y="1071"/>
                        <a:ext cx="0" cy="2903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4619" name="Line 26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1791" y="1071"/>
                        <a:ext cx="0" cy="2903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4620" name="Line 27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1519" y="1071"/>
                        <a:ext cx="0" cy="2903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4621" name="Line 28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1247" y="1071"/>
                        <a:ext cx="0" cy="2903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4622" name="Line 29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975" y="1071"/>
                        <a:ext cx="0" cy="2903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4623" name="Line 30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703" y="1071"/>
                        <a:ext cx="0" cy="2903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</p:grpSp>
                <p:grpSp>
                  <p:nvGrpSpPr>
                    <p:cNvPr id="24606" name="Group 3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152" y="1071"/>
                      <a:ext cx="1905" cy="2903"/>
                      <a:chOff x="703" y="1071"/>
                      <a:chExt cx="1905" cy="2903"/>
                    </a:xfrm>
                  </p:grpSpPr>
                  <p:sp>
                    <p:nvSpPr>
                      <p:cNvPr id="24608" name="Line 32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2608" y="1071"/>
                        <a:ext cx="0" cy="2903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4609" name="Line 33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2336" y="1071"/>
                        <a:ext cx="0" cy="2903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4610" name="Line 34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2064" y="1071"/>
                        <a:ext cx="0" cy="2903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4611" name="Line 35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1791" y="1071"/>
                        <a:ext cx="0" cy="2903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4612" name="Line 36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1519" y="1071"/>
                        <a:ext cx="0" cy="2903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4613" name="Line 37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1247" y="1071"/>
                        <a:ext cx="0" cy="2903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4614" name="Line 38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975" y="1071"/>
                        <a:ext cx="0" cy="2903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4615" name="Line 39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703" y="1071"/>
                        <a:ext cx="0" cy="2903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</p:grpSp>
                <p:sp>
                  <p:nvSpPr>
                    <p:cNvPr id="24607" name="Line 40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5329" y="1071"/>
                      <a:ext cx="0" cy="2903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</p:grpSp>
            <p:sp>
              <p:nvSpPr>
                <p:cNvPr id="24591" name="Text Box 41"/>
                <p:cNvSpPr txBox="1">
                  <a:spLocks noChangeArrowheads="1"/>
                </p:cNvSpPr>
                <p:nvPr/>
              </p:nvSpPr>
              <p:spPr bwMode="auto">
                <a:xfrm>
                  <a:off x="476" y="2704"/>
                  <a:ext cx="4914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ru-RU" sz="2000"/>
                    <a:t>-8   -7    -6   -5   -4  -3   -2   -1     0   1    2    3    4    5    6     7    8    9 </a:t>
                  </a:r>
                </a:p>
              </p:txBody>
            </p:sp>
            <p:sp>
              <p:nvSpPr>
                <p:cNvPr id="24592" name="Text Box 42"/>
                <p:cNvSpPr txBox="1">
                  <a:spLocks noChangeArrowheads="1"/>
                </p:cNvSpPr>
                <p:nvPr/>
              </p:nvSpPr>
              <p:spPr bwMode="auto">
                <a:xfrm>
                  <a:off x="2562" y="1207"/>
                  <a:ext cx="205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ru-RU" sz="2000"/>
                    <a:t>5</a:t>
                  </a:r>
                </a:p>
              </p:txBody>
            </p:sp>
            <p:sp>
              <p:nvSpPr>
                <p:cNvPr id="24593" name="Text Box 43"/>
                <p:cNvSpPr txBox="1">
                  <a:spLocks noChangeArrowheads="1"/>
                </p:cNvSpPr>
                <p:nvPr/>
              </p:nvSpPr>
              <p:spPr bwMode="auto">
                <a:xfrm>
                  <a:off x="2562" y="1480"/>
                  <a:ext cx="205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ru-RU" sz="2000"/>
                    <a:t>4</a:t>
                  </a:r>
                </a:p>
              </p:txBody>
            </p:sp>
            <p:sp>
              <p:nvSpPr>
                <p:cNvPr id="24594" name="Text Box 44"/>
                <p:cNvSpPr txBox="1">
                  <a:spLocks noChangeArrowheads="1"/>
                </p:cNvSpPr>
                <p:nvPr/>
              </p:nvSpPr>
              <p:spPr bwMode="auto">
                <a:xfrm>
                  <a:off x="2562" y="1797"/>
                  <a:ext cx="205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ru-RU" sz="2000"/>
                    <a:t>3</a:t>
                  </a:r>
                </a:p>
              </p:txBody>
            </p:sp>
            <p:sp>
              <p:nvSpPr>
                <p:cNvPr id="24595" name="Text Box 45"/>
                <p:cNvSpPr txBox="1">
                  <a:spLocks noChangeArrowheads="1"/>
                </p:cNvSpPr>
                <p:nvPr/>
              </p:nvSpPr>
              <p:spPr bwMode="auto">
                <a:xfrm>
                  <a:off x="2562" y="2024"/>
                  <a:ext cx="205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ru-RU" sz="2000"/>
                    <a:t>2</a:t>
                  </a:r>
                </a:p>
              </p:txBody>
            </p:sp>
            <p:sp>
              <p:nvSpPr>
                <p:cNvPr id="24596" name="Text Box 46"/>
                <p:cNvSpPr txBox="1">
                  <a:spLocks noChangeArrowheads="1"/>
                </p:cNvSpPr>
                <p:nvPr/>
              </p:nvSpPr>
              <p:spPr bwMode="auto">
                <a:xfrm>
                  <a:off x="2562" y="2296"/>
                  <a:ext cx="205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ru-RU" sz="2000"/>
                    <a:t>1</a:t>
                  </a:r>
                </a:p>
              </p:txBody>
            </p:sp>
            <p:sp>
              <p:nvSpPr>
                <p:cNvPr id="24597" name="Text Box 47"/>
                <p:cNvSpPr txBox="1">
                  <a:spLocks noChangeArrowheads="1"/>
                </p:cNvSpPr>
                <p:nvPr/>
              </p:nvSpPr>
              <p:spPr bwMode="auto">
                <a:xfrm>
                  <a:off x="2562" y="3113"/>
                  <a:ext cx="258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ru-RU" sz="2000"/>
                    <a:t>-2</a:t>
                  </a:r>
                </a:p>
              </p:txBody>
            </p:sp>
            <p:sp>
              <p:nvSpPr>
                <p:cNvPr id="24598" name="Text Box 48"/>
                <p:cNvSpPr txBox="1">
                  <a:spLocks noChangeArrowheads="1"/>
                </p:cNvSpPr>
                <p:nvPr/>
              </p:nvSpPr>
              <p:spPr bwMode="auto">
                <a:xfrm>
                  <a:off x="2562" y="3385"/>
                  <a:ext cx="258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ru-RU" sz="2000"/>
                    <a:t>-3</a:t>
                  </a:r>
                </a:p>
              </p:txBody>
            </p:sp>
            <p:sp>
              <p:nvSpPr>
                <p:cNvPr id="24599" name="Text Box 49"/>
                <p:cNvSpPr txBox="1">
                  <a:spLocks noChangeArrowheads="1"/>
                </p:cNvSpPr>
                <p:nvPr/>
              </p:nvSpPr>
              <p:spPr bwMode="auto">
                <a:xfrm>
                  <a:off x="2562" y="3657"/>
                  <a:ext cx="258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ru-RU" sz="2000"/>
                    <a:t>-4</a:t>
                  </a:r>
                </a:p>
              </p:txBody>
            </p:sp>
          </p:grpSp>
        </p:grpSp>
        <p:sp>
          <p:nvSpPr>
            <p:cNvPr id="24585" name="Text Box 50"/>
            <p:cNvSpPr txBox="1">
              <a:spLocks noChangeArrowheads="1"/>
            </p:cNvSpPr>
            <p:nvPr/>
          </p:nvSpPr>
          <p:spPr bwMode="auto">
            <a:xfrm>
              <a:off x="5284" y="2478"/>
              <a:ext cx="19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2000"/>
                <a:t>х</a:t>
              </a:r>
            </a:p>
          </p:txBody>
        </p:sp>
        <p:sp>
          <p:nvSpPr>
            <p:cNvPr id="24586" name="Text Box 51"/>
            <p:cNvSpPr txBox="1">
              <a:spLocks noChangeArrowheads="1"/>
            </p:cNvSpPr>
            <p:nvPr/>
          </p:nvSpPr>
          <p:spPr bwMode="auto">
            <a:xfrm>
              <a:off x="2835" y="1117"/>
              <a:ext cx="19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2000"/>
                <a:t>у</a:t>
              </a:r>
            </a:p>
          </p:txBody>
        </p:sp>
        <p:sp>
          <p:nvSpPr>
            <p:cNvPr id="24587" name="Text Box 52"/>
            <p:cNvSpPr txBox="1">
              <a:spLocks noChangeArrowheads="1"/>
            </p:cNvSpPr>
            <p:nvPr/>
          </p:nvSpPr>
          <p:spPr bwMode="auto">
            <a:xfrm>
              <a:off x="2562" y="2840"/>
              <a:ext cx="25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2000"/>
                <a:t>-1</a:t>
              </a:r>
            </a:p>
          </p:txBody>
        </p:sp>
      </p:grpSp>
      <p:sp>
        <p:nvSpPr>
          <p:cNvPr id="9219" name="Rectangle 53"/>
          <p:cNvSpPr>
            <a:spLocks noGrp="1" noChangeArrowheads="1"/>
          </p:cNvSpPr>
          <p:nvPr>
            <p:ph type="title"/>
          </p:nvPr>
        </p:nvSpPr>
        <p:spPr>
          <a:xfrm>
            <a:off x="985838" y="549275"/>
            <a:ext cx="7158037" cy="64928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smtClean="0">
                <a:solidFill>
                  <a:srgbClr val="0070C0"/>
                </a:solidFill>
              </a:rPr>
              <a:t>Назовите координаты точек пересечения  окружности с осью абсцисс</a:t>
            </a:r>
          </a:p>
        </p:txBody>
      </p:sp>
      <p:sp>
        <p:nvSpPr>
          <p:cNvPr id="11322" name="Oval 58"/>
          <p:cNvSpPr>
            <a:spLocks noChangeArrowheads="1"/>
          </p:cNvSpPr>
          <p:nvPr/>
        </p:nvSpPr>
        <p:spPr bwMode="auto">
          <a:xfrm>
            <a:off x="2239963" y="4227513"/>
            <a:ext cx="142875" cy="144462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11327" name="Oval 63"/>
          <p:cNvSpPr>
            <a:spLocks noChangeArrowheads="1"/>
          </p:cNvSpPr>
          <p:nvPr/>
        </p:nvSpPr>
        <p:spPr bwMode="auto">
          <a:xfrm>
            <a:off x="2103438" y="2376488"/>
            <a:ext cx="2598737" cy="2482850"/>
          </a:xfrm>
          <a:prstGeom prst="ellips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11326" name="Oval 62"/>
          <p:cNvSpPr>
            <a:spLocks noChangeArrowheads="1"/>
          </p:cNvSpPr>
          <p:nvPr/>
        </p:nvSpPr>
        <p:spPr bwMode="auto">
          <a:xfrm>
            <a:off x="3968750" y="4621213"/>
            <a:ext cx="142875" cy="144462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11324" name="Oval 60"/>
          <p:cNvSpPr>
            <a:spLocks noChangeArrowheads="1"/>
          </p:cNvSpPr>
          <p:nvPr/>
        </p:nvSpPr>
        <p:spPr bwMode="auto">
          <a:xfrm>
            <a:off x="3979863" y="2484438"/>
            <a:ext cx="142875" cy="144462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11325" name="Oval 61"/>
          <p:cNvSpPr>
            <a:spLocks noChangeArrowheads="1"/>
          </p:cNvSpPr>
          <p:nvPr/>
        </p:nvSpPr>
        <p:spPr bwMode="auto">
          <a:xfrm>
            <a:off x="4421188" y="4213225"/>
            <a:ext cx="142875" cy="144463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onstantia" pitchFamily="18" charset="0"/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3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3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3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3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3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3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22" grpId="0" animBg="1"/>
      <p:bldP spid="11327" grpId="0" animBg="1"/>
      <p:bldP spid="11326" grpId="0" animBg="1"/>
      <p:bldP spid="11324" grpId="0" animBg="1"/>
      <p:bldP spid="1132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Line 26"/>
          <p:cNvSpPr>
            <a:spLocks noChangeShapeType="1"/>
          </p:cNvSpPr>
          <p:nvPr/>
        </p:nvSpPr>
        <p:spPr bwMode="auto">
          <a:xfrm flipH="1">
            <a:off x="4906963" y="212725"/>
            <a:ext cx="15875" cy="643255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3895725" y="-134938"/>
            <a:ext cx="542925" cy="1006476"/>
          </a:xfrm>
          <a:prstGeom prst="rect">
            <a:avLst/>
          </a:prstGeom>
          <a:noFill/>
          <a:ln w="9525" algn="ctr">
            <a:noFill/>
            <a:prstDash val="sysDot"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6000" b="1">
                <a:latin typeface="Constantia" pitchFamily="18" charset="0"/>
              </a:rPr>
              <a:t>y</a:t>
            </a:r>
            <a:endParaRPr lang="ru-RU" sz="6000" b="1">
              <a:latin typeface="Constantia" pitchFamily="18" charset="0"/>
            </a:endParaRPr>
          </a:p>
        </p:txBody>
      </p:sp>
      <p:sp>
        <p:nvSpPr>
          <p:cNvPr id="25603" name="Line 3"/>
          <p:cNvSpPr>
            <a:spLocks noChangeShapeType="1"/>
          </p:cNvSpPr>
          <p:nvPr/>
        </p:nvSpPr>
        <p:spPr bwMode="auto">
          <a:xfrm>
            <a:off x="296863" y="3429000"/>
            <a:ext cx="8470900" cy="158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5604" name="Line 4"/>
          <p:cNvSpPr>
            <a:spLocks noChangeShapeType="1"/>
          </p:cNvSpPr>
          <p:nvPr/>
        </p:nvSpPr>
        <p:spPr bwMode="auto">
          <a:xfrm flipV="1">
            <a:off x="4572000" y="368300"/>
            <a:ext cx="0" cy="58959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8128000" y="3429000"/>
            <a:ext cx="809625" cy="1006475"/>
          </a:xfrm>
          <a:prstGeom prst="rect">
            <a:avLst/>
          </a:prstGeom>
          <a:noFill/>
          <a:ln w="9525" algn="ctr">
            <a:noFill/>
            <a:prstDash val="sysDot"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6000" b="1">
                <a:latin typeface="Constantia" pitchFamily="18" charset="0"/>
              </a:rPr>
              <a:t>x</a:t>
            </a:r>
            <a:endParaRPr lang="ru-RU" sz="6000" b="1">
              <a:latin typeface="Constantia" pitchFamily="18" charset="0"/>
            </a:endParaRPr>
          </a:p>
        </p:txBody>
      </p:sp>
      <p:sp>
        <p:nvSpPr>
          <p:cNvPr id="25606" name="Line 6"/>
          <p:cNvSpPr>
            <a:spLocks noChangeShapeType="1"/>
          </p:cNvSpPr>
          <p:nvPr/>
        </p:nvSpPr>
        <p:spPr bwMode="auto">
          <a:xfrm>
            <a:off x="5157788" y="34290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607" name="Line 8"/>
          <p:cNvSpPr>
            <a:spLocks noChangeShapeType="1"/>
          </p:cNvSpPr>
          <p:nvPr/>
        </p:nvSpPr>
        <p:spPr bwMode="auto">
          <a:xfrm>
            <a:off x="244475" y="3048000"/>
            <a:ext cx="8640763" cy="15875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608" name="Line 9"/>
          <p:cNvSpPr>
            <a:spLocks noChangeShapeType="1"/>
          </p:cNvSpPr>
          <p:nvPr/>
        </p:nvSpPr>
        <p:spPr bwMode="auto">
          <a:xfrm>
            <a:off x="244475" y="2697163"/>
            <a:ext cx="86868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609" name="Line 10"/>
          <p:cNvSpPr>
            <a:spLocks noChangeShapeType="1"/>
          </p:cNvSpPr>
          <p:nvPr/>
        </p:nvSpPr>
        <p:spPr bwMode="auto">
          <a:xfrm>
            <a:off x="258763" y="2332038"/>
            <a:ext cx="8640762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610" name="Line 11"/>
          <p:cNvSpPr>
            <a:spLocks noChangeShapeType="1"/>
          </p:cNvSpPr>
          <p:nvPr/>
        </p:nvSpPr>
        <p:spPr bwMode="auto">
          <a:xfrm>
            <a:off x="228600" y="1981200"/>
            <a:ext cx="8640763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611" name="Line 12"/>
          <p:cNvSpPr>
            <a:spLocks noChangeShapeType="1"/>
          </p:cNvSpPr>
          <p:nvPr/>
        </p:nvSpPr>
        <p:spPr bwMode="auto">
          <a:xfrm>
            <a:off x="244475" y="1616075"/>
            <a:ext cx="86709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612" name="Line 13"/>
          <p:cNvSpPr>
            <a:spLocks noChangeShapeType="1"/>
          </p:cNvSpPr>
          <p:nvPr/>
        </p:nvSpPr>
        <p:spPr bwMode="auto">
          <a:xfrm>
            <a:off x="228600" y="1249363"/>
            <a:ext cx="870267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613" name="Line 14"/>
          <p:cNvSpPr>
            <a:spLocks noChangeShapeType="1"/>
          </p:cNvSpPr>
          <p:nvPr/>
        </p:nvSpPr>
        <p:spPr bwMode="auto">
          <a:xfrm>
            <a:off x="261938" y="884238"/>
            <a:ext cx="8640762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614" name="Line 15"/>
          <p:cNvSpPr>
            <a:spLocks noChangeShapeType="1"/>
          </p:cNvSpPr>
          <p:nvPr/>
        </p:nvSpPr>
        <p:spPr bwMode="auto">
          <a:xfrm>
            <a:off x="0" y="582613"/>
            <a:ext cx="8751888" cy="15875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615" name="Line 16"/>
          <p:cNvSpPr>
            <a:spLocks noChangeShapeType="1"/>
          </p:cNvSpPr>
          <p:nvPr/>
        </p:nvSpPr>
        <p:spPr bwMode="auto">
          <a:xfrm>
            <a:off x="260350" y="198438"/>
            <a:ext cx="8670925" cy="30162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616" name="Line 17"/>
          <p:cNvSpPr>
            <a:spLocks noChangeShapeType="1"/>
          </p:cNvSpPr>
          <p:nvPr/>
        </p:nvSpPr>
        <p:spPr bwMode="auto">
          <a:xfrm>
            <a:off x="198438" y="3779838"/>
            <a:ext cx="8686800" cy="14287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617" name="Line 18"/>
          <p:cNvSpPr>
            <a:spLocks noChangeShapeType="1"/>
          </p:cNvSpPr>
          <p:nvPr/>
        </p:nvSpPr>
        <p:spPr bwMode="auto">
          <a:xfrm>
            <a:off x="228600" y="4130675"/>
            <a:ext cx="8640763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618" name="Line 19"/>
          <p:cNvSpPr>
            <a:spLocks noChangeShapeType="1"/>
          </p:cNvSpPr>
          <p:nvPr/>
        </p:nvSpPr>
        <p:spPr bwMode="auto">
          <a:xfrm flipV="1">
            <a:off x="212725" y="4495800"/>
            <a:ext cx="8656638" cy="15875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619" name="Line 20"/>
          <p:cNvSpPr>
            <a:spLocks noChangeShapeType="1"/>
          </p:cNvSpPr>
          <p:nvPr/>
        </p:nvSpPr>
        <p:spPr bwMode="auto">
          <a:xfrm>
            <a:off x="0" y="4860925"/>
            <a:ext cx="8899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620" name="Line 21"/>
          <p:cNvSpPr>
            <a:spLocks noChangeShapeType="1"/>
          </p:cNvSpPr>
          <p:nvPr/>
        </p:nvSpPr>
        <p:spPr bwMode="auto">
          <a:xfrm>
            <a:off x="212725" y="5211763"/>
            <a:ext cx="870267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621" name="Line 22"/>
          <p:cNvSpPr>
            <a:spLocks noChangeShapeType="1"/>
          </p:cNvSpPr>
          <p:nvPr/>
        </p:nvSpPr>
        <p:spPr bwMode="auto">
          <a:xfrm>
            <a:off x="228600" y="5578475"/>
            <a:ext cx="8626475" cy="14288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622" name="Line 23"/>
          <p:cNvSpPr>
            <a:spLocks noChangeShapeType="1"/>
          </p:cNvSpPr>
          <p:nvPr/>
        </p:nvSpPr>
        <p:spPr bwMode="auto">
          <a:xfrm>
            <a:off x="212725" y="5927725"/>
            <a:ext cx="8672513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623" name="Line 24"/>
          <p:cNvSpPr>
            <a:spLocks noChangeShapeType="1"/>
          </p:cNvSpPr>
          <p:nvPr/>
        </p:nvSpPr>
        <p:spPr bwMode="auto">
          <a:xfrm>
            <a:off x="228600" y="6294438"/>
            <a:ext cx="8518525" cy="14287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624" name="Line 25"/>
          <p:cNvSpPr>
            <a:spLocks noChangeShapeType="1"/>
          </p:cNvSpPr>
          <p:nvPr/>
        </p:nvSpPr>
        <p:spPr bwMode="auto">
          <a:xfrm>
            <a:off x="212725" y="6659563"/>
            <a:ext cx="8656638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625" name="Line 27"/>
          <p:cNvSpPr>
            <a:spLocks noChangeShapeType="1"/>
          </p:cNvSpPr>
          <p:nvPr/>
        </p:nvSpPr>
        <p:spPr bwMode="auto">
          <a:xfrm>
            <a:off x="5273675" y="198438"/>
            <a:ext cx="0" cy="6461125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626" name="Line 28"/>
          <p:cNvSpPr>
            <a:spLocks noChangeShapeType="1"/>
          </p:cNvSpPr>
          <p:nvPr/>
        </p:nvSpPr>
        <p:spPr bwMode="auto">
          <a:xfrm>
            <a:off x="5622925" y="228600"/>
            <a:ext cx="14288" cy="6416675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627" name="Line 29"/>
          <p:cNvSpPr>
            <a:spLocks noChangeShapeType="1"/>
          </p:cNvSpPr>
          <p:nvPr/>
        </p:nvSpPr>
        <p:spPr bwMode="auto">
          <a:xfrm>
            <a:off x="5989638" y="212725"/>
            <a:ext cx="0" cy="64008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628" name="Line 30"/>
          <p:cNvSpPr>
            <a:spLocks noChangeShapeType="1"/>
          </p:cNvSpPr>
          <p:nvPr/>
        </p:nvSpPr>
        <p:spPr bwMode="auto">
          <a:xfrm>
            <a:off x="6340475" y="228600"/>
            <a:ext cx="15875" cy="6416675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629" name="Line 31"/>
          <p:cNvSpPr>
            <a:spLocks noChangeShapeType="1"/>
          </p:cNvSpPr>
          <p:nvPr/>
        </p:nvSpPr>
        <p:spPr bwMode="auto">
          <a:xfrm>
            <a:off x="6705600" y="198438"/>
            <a:ext cx="30163" cy="6430962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630" name="Line 32"/>
          <p:cNvSpPr>
            <a:spLocks noChangeShapeType="1"/>
          </p:cNvSpPr>
          <p:nvPr/>
        </p:nvSpPr>
        <p:spPr bwMode="auto">
          <a:xfrm>
            <a:off x="7056438" y="212725"/>
            <a:ext cx="30162" cy="6416675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631" name="Line 33"/>
          <p:cNvSpPr>
            <a:spLocks noChangeShapeType="1"/>
          </p:cNvSpPr>
          <p:nvPr/>
        </p:nvSpPr>
        <p:spPr bwMode="auto">
          <a:xfrm>
            <a:off x="7437438" y="212725"/>
            <a:ext cx="0" cy="6446838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632" name="Line 34"/>
          <p:cNvSpPr>
            <a:spLocks noChangeShapeType="1"/>
          </p:cNvSpPr>
          <p:nvPr/>
        </p:nvSpPr>
        <p:spPr bwMode="auto">
          <a:xfrm>
            <a:off x="7788275" y="212725"/>
            <a:ext cx="0" cy="64008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633" name="Line 35"/>
          <p:cNvSpPr>
            <a:spLocks noChangeShapeType="1"/>
          </p:cNvSpPr>
          <p:nvPr/>
        </p:nvSpPr>
        <p:spPr bwMode="auto">
          <a:xfrm>
            <a:off x="8137525" y="212725"/>
            <a:ext cx="15875" cy="643255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634" name="Line 36"/>
          <p:cNvSpPr>
            <a:spLocks noChangeShapeType="1"/>
          </p:cNvSpPr>
          <p:nvPr/>
        </p:nvSpPr>
        <p:spPr bwMode="auto">
          <a:xfrm>
            <a:off x="8474075" y="212725"/>
            <a:ext cx="14288" cy="6446838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635" name="Line 37"/>
          <p:cNvSpPr>
            <a:spLocks noChangeShapeType="1"/>
          </p:cNvSpPr>
          <p:nvPr/>
        </p:nvSpPr>
        <p:spPr bwMode="auto">
          <a:xfrm>
            <a:off x="8793163" y="212725"/>
            <a:ext cx="30162" cy="643255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636" name="Line 38"/>
          <p:cNvSpPr>
            <a:spLocks noChangeShapeType="1"/>
          </p:cNvSpPr>
          <p:nvPr/>
        </p:nvSpPr>
        <p:spPr bwMode="auto">
          <a:xfrm>
            <a:off x="4206875" y="198438"/>
            <a:ext cx="0" cy="6461125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637" name="Line 39"/>
          <p:cNvSpPr>
            <a:spLocks noChangeShapeType="1"/>
          </p:cNvSpPr>
          <p:nvPr/>
        </p:nvSpPr>
        <p:spPr bwMode="auto">
          <a:xfrm>
            <a:off x="3840163" y="0"/>
            <a:ext cx="0" cy="6645275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638" name="Line 40"/>
          <p:cNvSpPr>
            <a:spLocks noChangeShapeType="1"/>
          </p:cNvSpPr>
          <p:nvPr/>
        </p:nvSpPr>
        <p:spPr bwMode="auto">
          <a:xfrm>
            <a:off x="3444875" y="182563"/>
            <a:ext cx="30163" cy="64770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639" name="Line 41"/>
          <p:cNvSpPr>
            <a:spLocks noChangeShapeType="1"/>
          </p:cNvSpPr>
          <p:nvPr/>
        </p:nvSpPr>
        <p:spPr bwMode="auto">
          <a:xfrm>
            <a:off x="3108325" y="182563"/>
            <a:ext cx="15875" cy="6446837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640" name="Line 42"/>
          <p:cNvSpPr>
            <a:spLocks noChangeShapeType="1"/>
          </p:cNvSpPr>
          <p:nvPr/>
        </p:nvSpPr>
        <p:spPr bwMode="auto">
          <a:xfrm>
            <a:off x="2759075" y="182563"/>
            <a:ext cx="0" cy="6446837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641" name="Line 43"/>
          <p:cNvSpPr>
            <a:spLocks noChangeShapeType="1"/>
          </p:cNvSpPr>
          <p:nvPr/>
        </p:nvSpPr>
        <p:spPr bwMode="auto">
          <a:xfrm>
            <a:off x="2392363" y="0"/>
            <a:ext cx="0" cy="6675438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642" name="Line 44"/>
          <p:cNvSpPr>
            <a:spLocks noChangeShapeType="1"/>
          </p:cNvSpPr>
          <p:nvPr/>
        </p:nvSpPr>
        <p:spPr bwMode="auto">
          <a:xfrm>
            <a:off x="2025650" y="198438"/>
            <a:ext cx="1588" cy="6461125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643" name="Line 45"/>
          <p:cNvSpPr>
            <a:spLocks noChangeShapeType="1"/>
          </p:cNvSpPr>
          <p:nvPr/>
        </p:nvSpPr>
        <p:spPr bwMode="auto">
          <a:xfrm flipH="1">
            <a:off x="1646238" y="182563"/>
            <a:ext cx="14287" cy="6430962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644" name="Line 46"/>
          <p:cNvSpPr>
            <a:spLocks noChangeShapeType="1"/>
          </p:cNvSpPr>
          <p:nvPr/>
        </p:nvSpPr>
        <p:spPr bwMode="auto">
          <a:xfrm>
            <a:off x="1295400" y="182563"/>
            <a:ext cx="0" cy="6462712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645" name="Line 47"/>
          <p:cNvSpPr>
            <a:spLocks noChangeShapeType="1"/>
          </p:cNvSpPr>
          <p:nvPr/>
        </p:nvSpPr>
        <p:spPr bwMode="auto">
          <a:xfrm>
            <a:off x="944563" y="0"/>
            <a:ext cx="15875" cy="6645275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646" name="Line 48"/>
          <p:cNvSpPr>
            <a:spLocks noChangeShapeType="1"/>
          </p:cNvSpPr>
          <p:nvPr/>
        </p:nvSpPr>
        <p:spPr bwMode="auto">
          <a:xfrm>
            <a:off x="579438" y="182563"/>
            <a:ext cx="14287" cy="64770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647" name="Line 49"/>
          <p:cNvSpPr>
            <a:spLocks noChangeShapeType="1"/>
          </p:cNvSpPr>
          <p:nvPr/>
        </p:nvSpPr>
        <p:spPr bwMode="auto">
          <a:xfrm>
            <a:off x="242888" y="0"/>
            <a:ext cx="1587" cy="6659563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648" name="Text Box 50"/>
          <p:cNvSpPr txBox="1">
            <a:spLocks noChangeArrowheads="1"/>
          </p:cNvSpPr>
          <p:nvPr/>
        </p:nvSpPr>
        <p:spPr bwMode="auto">
          <a:xfrm>
            <a:off x="350838" y="3470275"/>
            <a:ext cx="8459787" cy="457200"/>
          </a:xfrm>
          <a:prstGeom prst="rect">
            <a:avLst/>
          </a:prstGeom>
          <a:noFill/>
          <a:ln w="9525" algn="ctr">
            <a:noFill/>
            <a:prstDash val="sysDot"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onstantia" pitchFamily="18" charset="0"/>
              </a:rPr>
              <a:t>    </a:t>
            </a:r>
            <a:r>
              <a:rPr lang="ru-RU" b="1">
                <a:latin typeface="Constantia" pitchFamily="18" charset="0"/>
              </a:rPr>
              <a:t>-10     -8      -6       -4      -2      0         2       4        6       8       10</a:t>
            </a:r>
            <a:endParaRPr lang="ru-RU">
              <a:latin typeface="Constantia" pitchFamily="18" charset="0"/>
            </a:endParaRPr>
          </a:p>
        </p:txBody>
      </p:sp>
      <p:sp>
        <p:nvSpPr>
          <p:cNvPr id="25649" name="Text Box 51"/>
          <p:cNvSpPr txBox="1">
            <a:spLocks noChangeArrowheads="1"/>
          </p:cNvSpPr>
          <p:nvPr/>
        </p:nvSpPr>
        <p:spPr bwMode="auto">
          <a:xfrm>
            <a:off x="4259263" y="295275"/>
            <a:ext cx="696912" cy="2647950"/>
          </a:xfrm>
          <a:prstGeom prst="rect">
            <a:avLst/>
          </a:prstGeom>
          <a:noFill/>
          <a:ln w="9525" algn="ctr">
            <a:noFill/>
            <a:prstDash val="sysDot"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Constantia" pitchFamily="18" charset="0"/>
              </a:rPr>
              <a:t>8</a:t>
            </a:r>
          </a:p>
          <a:p>
            <a:endParaRPr lang="ru-RU" b="1">
              <a:latin typeface="Constantia" pitchFamily="18" charset="0"/>
            </a:endParaRPr>
          </a:p>
          <a:p>
            <a:r>
              <a:rPr lang="ru-RU" b="1">
                <a:latin typeface="Constantia" pitchFamily="18" charset="0"/>
              </a:rPr>
              <a:t>6</a:t>
            </a:r>
          </a:p>
          <a:p>
            <a:endParaRPr lang="ru-RU" b="1">
              <a:latin typeface="Constantia" pitchFamily="18" charset="0"/>
            </a:endParaRPr>
          </a:p>
          <a:p>
            <a:r>
              <a:rPr lang="ru-RU" b="1">
                <a:latin typeface="Constantia" pitchFamily="18" charset="0"/>
              </a:rPr>
              <a:t>4</a:t>
            </a:r>
          </a:p>
          <a:p>
            <a:endParaRPr lang="ru-RU" b="1">
              <a:latin typeface="Constantia" pitchFamily="18" charset="0"/>
            </a:endParaRPr>
          </a:p>
          <a:p>
            <a:r>
              <a:rPr lang="ru-RU" b="1">
                <a:latin typeface="Constantia" pitchFamily="18" charset="0"/>
              </a:rPr>
              <a:t>2</a:t>
            </a:r>
            <a:endParaRPr lang="ru-RU" sz="2800" b="1">
              <a:latin typeface="Constantia" pitchFamily="18" charset="0"/>
            </a:endParaRPr>
          </a:p>
        </p:txBody>
      </p:sp>
      <p:sp>
        <p:nvSpPr>
          <p:cNvPr id="25650" name="Line 52"/>
          <p:cNvSpPr>
            <a:spLocks noChangeShapeType="1"/>
          </p:cNvSpPr>
          <p:nvPr/>
        </p:nvSpPr>
        <p:spPr bwMode="auto">
          <a:xfrm>
            <a:off x="4465638" y="1235075"/>
            <a:ext cx="2428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651" name="Text Box 53"/>
          <p:cNvSpPr txBox="1">
            <a:spLocks noChangeArrowheads="1"/>
          </p:cNvSpPr>
          <p:nvPr/>
        </p:nvSpPr>
        <p:spPr bwMode="auto">
          <a:xfrm>
            <a:off x="4138613" y="3906838"/>
            <a:ext cx="438150" cy="2647950"/>
          </a:xfrm>
          <a:prstGeom prst="rect">
            <a:avLst/>
          </a:prstGeom>
          <a:noFill/>
          <a:ln w="9525" algn="ctr">
            <a:noFill/>
            <a:prstDash val="sysDot"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latin typeface="Constantia" pitchFamily="18" charset="0"/>
              </a:rPr>
              <a:t>-2</a:t>
            </a:r>
          </a:p>
          <a:p>
            <a:endParaRPr lang="ru-RU" b="1">
              <a:latin typeface="Constantia" pitchFamily="18" charset="0"/>
            </a:endParaRPr>
          </a:p>
          <a:p>
            <a:r>
              <a:rPr lang="ru-RU" b="1">
                <a:latin typeface="Constantia" pitchFamily="18" charset="0"/>
              </a:rPr>
              <a:t>-4</a:t>
            </a:r>
          </a:p>
          <a:p>
            <a:endParaRPr lang="ru-RU" b="1">
              <a:latin typeface="Constantia" pitchFamily="18" charset="0"/>
            </a:endParaRPr>
          </a:p>
          <a:p>
            <a:r>
              <a:rPr lang="ru-RU" b="1">
                <a:latin typeface="Constantia" pitchFamily="18" charset="0"/>
              </a:rPr>
              <a:t>-6</a:t>
            </a:r>
          </a:p>
          <a:p>
            <a:endParaRPr lang="ru-RU" b="1">
              <a:latin typeface="Constantia" pitchFamily="18" charset="0"/>
            </a:endParaRPr>
          </a:p>
          <a:p>
            <a:r>
              <a:rPr lang="ru-RU" b="1">
                <a:latin typeface="Constantia" pitchFamily="18" charset="0"/>
              </a:rPr>
              <a:t>-8</a:t>
            </a:r>
          </a:p>
        </p:txBody>
      </p:sp>
      <p:sp>
        <p:nvSpPr>
          <p:cNvPr id="337975" name="Text Box 55"/>
          <p:cNvSpPr txBox="1">
            <a:spLocks noChangeArrowheads="1"/>
          </p:cNvSpPr>
          <p:nvPr/>
        </p:nvSpPr>
        <p:spPr bwMode="auto">
          <a:xfrm>
            <a:off x="7959725" y="5467350"/>
            <a:ext cx="996950" cy="579438"/>
          </a:xfrm>
          <a:prstGeom prst="rect">
            <a:avLst/>
          </a:prstGeom>
          <a:noFill/>
          <a:ln w="9525" algn="ctr">
            <a:noFill/>
            <a:prstDash val="sysDot"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000099"/>
                </a:solidFill>
                <a:latin typeface="Constantia" pitchFamily="18" charset="0"/>
              </a:rPr>
              <a:t>(2;8)</a:t>
            </a:r>
          </a:p>
        </p:txBody>
      </p:sp>
      <p:sp>
        <p:nvSpPr>
          <p:cNvPr id="337977" name="Text Box 57"/>
          <p:cNvSpPr txBox="1">
            <a:spLocks noChangeArrowheads="1"/>
          </p:cNvSpPr>
          <p:nvPr/>
        </p:nvSpPr>
        <p:spPr bwMode="auto">
          <a:xfrm>
            <a:off x="723900" y="458788"/>
            <a:ext cx="995363" cy="579437"/>
          </a:xfrm>
          <a:prstGeom prst="rect">
            <a:avLst/>
          </a:prstGeom>
          <a:noFill/>
          <a:ln w="9525" algn="ctr">
            <a:noFill/>
            <a:prstDash val="sysDot"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solidFill>
                  <a:srgbClr val="990099"/>
                </a:solidFill>
                <a:latin typeface="Constantia" pitchFamily="18" charset="0"/>
              </a:rPr>
              <a:t>(8;8)</a:t>
            </a:r>
          </a:p>
        </p:txBody>
      </p:sp>
      <p:sp>
        <p:nvSpPr>
          <p:cNvPr id="337978" name="Text Box 58"/>
          <p:cNvSpPr txBox="1">
            <a:spLocks noChangeArrowheads="1"/>
          </p:cNvSpPr>
          <p:nvPr/>
        </p:nvSpPr>
        <p:spPr bwMode="auto">
          <a:xfrm>
            <a:off x="2779713" y="414338"/>
            <a:ext cx="995362" cy="579437"/>
          </a:xfrm>
          <a:prstGeom prst="rect">
            <a:avLst/>
          </a:prstGeom>
          <a:noFill/>
          <a:ln w="9525" algn="ctr">
            <a:noFill/>
            <a:prstDash val="sysDot"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solidFill>
                  <a:srgbClr val="008000"/>
                </a:solidFill>
                <a:latin typeface="Constantia" pitchFamily="18" charset="0"/>
              </a:rPr>
              <a:t>(5;2)</a:t>
            </a:r>
          </a:p>
        </p:txBody>
      </p:sp>
      <p:sp>
        <p:nvSpPr>
          <p:cNvPr id="337979" name="Text Box 59"/>
          <p:cNvSpPr txBox="1">
            <a:spLocks noChangeArrowheads="1"/>
          </p:cNvSpPr>
          <p:nvPr/>
        </p:nvSpPr>
        <p:spPr bwMode="auto">
          <a:xfrm>
            <a:off x="5740400" y="4518025"/>
            <a:ext cx="995363" cy="579438"/>
          </a:xfrm>
          <a:prstGeom prst="rect">
            <a:avLst/>
          </a:prstGeom>
          <a:noFill/>
          <a:ln w="9525" algn="ctr">
            <a:noFill/>
            <a:prstDash val="sysDot"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latin typeface="Constantia" pitchFamily="18" charset="0"/>
              </a:rPr>
              <a:t>(1;1)</a:t>
            </a:r>
          </a:p>
        </p:txBody>
      </p:sp>
      <p:sp>
        <p:nvSpPr>
          <p:cNvPr id="337980" name="Text Box 60"/>
          <p:cNvSpPr txBox="1">
            <a:spLocks noChangeArrowheads="1"/>
          </p:cNvSpPr>
          <p:nvPr/>
        </p:nvSpPr>
        <p:spPr bwMode="auto">
          <a:xfrm>
            <a:off x="4981575" y="835025"/>
            <a:ext cx="1130300" cy="579438"/>
          </a:xfrm>
          <a:prstGeom prst="rect">
            <a:avLst/>
          </a:prstGeom>
          <a:noFill/>
          <a:ln w="9525" algn="ctr">
            <a:noFill/>
            <a:prstDash val="sysDot"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solidFill>
                  <a:srgbClr val="008000"/>
                </a:solidFill>
                <a:latin typeface="Constantia" pitchFamily="18" charset="0"/>
              </a:rPr>
              <a:t>(-1;0)</a:t>
            </a:r>
          </a:p>
        </p:txBody>
      </p:sp>
      <p:sp>
        <p:nvSpPr>
          <p:cNvPr id="337981" name="Text Box 61"/>
          <p:cNvSpPr txBox="1">
            <a:spLocks noChangeArrowheads="1"/>
          </p:cNvSpPr>
          <p:nvPr/>
        </p:nvSpPr>
        <p:spPr bwMode="auto">
          <a:xfrm>
            <a:off x="6521450" y="763588"/>
            <a:ext cx="1198563" cy="579437"/>
          </a:xfrm>
          <a:prstGeom prst="rect">
            <a:avLst/>
          </a:prstGeom>
          <a:noFill/>
          <a:ln w="9525" algn="ctr">
            <a:noFill/>
            <a:prstDash val="sysDot"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solidFill>
                  <a:srgbClr val="008000"/>
                </a:solidFill>
                <a:latin typeface="Constantia" pitchFamily="18" charset="0"/>
              </a:rPr>
              <a:t>(11;1)</a:t>
            </a:r>
          </a:p>
        </p:txBody>
      </p:sp>
      <p:sp>
        <p:nvSpPr>
          <p:cNvPr id="337982" name="Text Box 62"/>
          <p:cNvSpPr txBox="1">
            <a:spLocks noChangeArrowheads="1"/>
          </p:cNvSpPr>
          <p:nvPr/>
        </p:nvSpPr>
        <p:spPr bwMode="auto">
          <a:xfrm>
            <a:off x="7847013" y="1544638"/>
            <a:ext cx="1141412" cy="579437"/>
          </a:xfrm>
          <a:prstGeom prst="rect">
            <a:avLst/>
          </a:prstGeom>
          <a:noFill/>
          <a:ln w="9525" algn="ctr">
            <a:noFill/>
            <a:prstDash val="sysDot"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000099"/>
                </a:solidFill>
                <a:latin typeface="Constantia" pitchFamily="18" charset="0"/>
              </a:rPr>
              <a:t>(-1;8)</a:t>
            </a:r>
          </a:p>
        </p:txBody>
      </p:sp>
      <p:sp>
        <p:nvSpPr>
          <p:cNvPr id="337983" name="Text Box 63"/>
          <p:cNvSpPr txBox="1">
            <a:spLocks noChangeArrowheads="1"/>
          </p:cNvSpPr>
          <p:nvPr/>
        </p:nvSpPr>
        <p:spPr bwMode="auto">
          <a:xfrm>
            <a:off x="3125788" y="2382838"/>
            <a:ext cx="1265237" cy="579437"/>
          </a:xfrm>
          <a:prstGeom prst="rect">
            <a:avLst/>
          </a:prstGeom>
          <a:noFill/>
          <a:ln w="9525" algn="ctr">
            <a:noFill/>
            <a:prstDash val="sysDot"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solidFill>
                  <a:srgbClr val="FF0000"/>
                </a:solidFill>
                <a:latin typeface="Constantia" pitchFamily="18" charset="0"/>
              </a:rPr>
              <a:t>(-3;-1)</a:t>
            </a:r>
          </a:p>
        </p:txBody>
      </p:sp>
      <p:sp>
        <p:nvSpPr>
          <p:cNvPr id="337984" name="Text Box 64"/>
          <p:cNvSpPr txBox="1">
            <a:spLocks noChangeArrowheads="1"/>
          </p:cNvSpPr>
          <p:nvPr/>
        </p:nvSpPr>
        <p:spPr bwMode="auto">
          <a:xfrm>
            <a:off x="182563" y="1301750"/>
            <a:ext cx="1130300" cy="579438"/>
          </a:xfrm>
          <a:prstGeom prst="rect">
            <a:avLst/>
          </a:prstGeom>
          <a:noFill/>
          <a:ln w="9525" algn="ctr">
            <a:noFill/>
            <a:prstDash val="sysDot"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solidFill>
                  <a:srgbClr val="990099"/>
                </a:solidFill>
                <a:latin typeface="Constantia" pitchFamily="18" charset="0"/>
              </a:rPr>
              <a:t>(2;-3)</a:t>
            </a:r>
          </a:p>
        </p:txBody>
      </p:sp>
      <p:sp>
        <p:nvSpPr>
          <p:cNvPr id="337985" name="Text Box 65"/>
          <p:cNvSpPr txBox="1">
            <a:spLocks noChangeArrowheads="1"/>
          </p:cNvSpPr>
          <p:nvPr/>
        </p:nvSpPr>
        <p:spPr bwMode="auto">
          <a:xfrm>
            <a:off x="5594350" y="5618163"/>
            <a:ext cx="1265238" cy="579437"/>
          </a:xfrm>
          <a:prstGeom prst="rect">
            <a:avLst/>
          </a:prstGeom>
          <a:noFill/>
          <a:ln w="9525" algn="ctr">
            <a:noFill/>
            <a:prstDash val="sysDot"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solidFill>
                  <a:srgbClr val="FF0000"/>
                </a:solidFill>
                <a:latin typeface="Constantia" pitchFamily="18" charset="0"/>
              </a:rPr>
              <a:t>(-2;-4)</a:t>
            </a:r>
          </a:p>
        </p:txBody>
      </p:sp>
      <p:sp>
        <p:nvSpPr>
          <p:cNvPr id="337986" name="Text Box 66"/>
          <p:cNvSpPr txBox="1">
            <a:spLocks noChangeArrowheads="1"/>
          </p:cNvSpPr>
          <p:nvPr/>
        </p:nvSpPr>
        <p:spPr bwMode="auto">
          <a:xfrm>
            <a:off x="1612900" y="1863725"/>
            <a:ext cx="1130300" cy="579438"/>
          </a:xfrm>
          <a:prstGeom prst="rect">
            <a:avLst/>
          </a:prstGeom>
          <a:noFill/>
          <a:ln w="9525" algn="ctr">
            <a:noFill/>
            <a:prstDash val="sysDot"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solidFill>
                  <a:srgbClr val="FF0000"/>
                </a:solidFill>
                <a:latin typeface="Constantia" pitchFamily="18" charset="0"/>
              </a:rPr>
              <a:t>(8;-4)</a:t>
            </a:r>
          </a:p>
        </p:txBody>
      </p:sp>
      <p:sp>
        <p:nvSpPr>
          <p:cNvPr id="337987" name="Text Box 67"/>
          <p:cNvSpPr txBox="1">
            <a:spLocks noChangeArrowheads="1"/>
          </p:cNvSpPr>
          <p:nvPr/>
        </p:nvSpPr>
        <p:spPr bwMode="auto">
          <a:xfrm>
            <a:off x="5883275" y="1773238"/>
            <a:ext cx="995363" cy="579437"/>
          </a:xfrm>
          <a:prstGeom prst="rect">
            <a:avLst/>
          </a:prstGeom>
          <a:noFill/>
          <a:ln w="9525" algn="ctr">
            <a:noFill/>
            <a:prstDash val="sysDot"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solidFill>
                  <a:srgbClr val="008000"/>
                </a:solidFill>
                <a:latin typeface="Constantia" pitchFamily="18" charset="0"/>
              </a:rPr>
              <a:t>(0;1)</a:t>
            </a:r>
          </a:p>
        </p:txBody>
      </p:sp>
      <p:sp>
        <p:nvSpPr>
          <p:cNvPr id="337989" name="Oval 69"/>
          <p:cNvSpPr>
            <a:spLocks noChangeArrowheads="1"/>
          </p:cNvSpPr>
          <p:nvPr/>
        </p:nvSpPr>
        <p:spPr bwMode="auto">
          <a:xfrm>
            <a:off x="5495925" y="1816100"/>
            <a:ext cx="320675" cy="303213"/>
          </a:xfrm>
          <a:prstGeom prst="ellipse">
            <a:avLst/>
          </a:prstGeom>
          <a:solidFill>
            <a:srgbClr val="00FF00"/>
          </a:solidFill>
          <a:ln w="9525" algn="ctr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337990" name="Oval 70"/>
          <p:cNvSpPr>
            <a:spLocks noChangeArrowheads="1"/>
          </p:cNvSpPr>
          <p:nvPr/>
        </p:nvSpPr>
        <p:spPr bwMode="auto">
          <a:xfrm>
            <a:off x="7304088" y="471488"/>
            <a:ext cx="273050" cy="287337"/>
          </a:xfrm>
          <a:prstGeom prst="ellipse">
            <a:avLst/>
          </a:prstGeom>
          <a:solidFill>
            <a:srgbClr val="00FF00"/>
          </a:solidFill>
          <a:ln w="9525" algn="ctr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337991" name="Oval 71"/>
          <p:cNvSpPr>
            <a:spLocks noChangeArrowheads="1"/>
          </p:cNvSpPr>
          <p:nvPr/>
        </p:nvSpPr>
        <p:spPr bwMode="auto">
          <a:xfrm>
            <a:off x="8308975" y="2894013"/>
            <a:ext cx="303213" cy="287337"/>
          </a:xfrm>
          <a:prstGeom prst="ellipse">
            <a:avLst/>
          </a:prstGeom>
          <a:solidFill>
            <a:srgbClr val="00FF00"/>
          </a:solidFill>
          <a:ln w="9525" algn="ctr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337992" name="Oval 72"/>
          <p:cNvSpPr>
            <a:spLocks noChangeArrowheads="1"/>
          </p:cNvSpPr>
          <p:nvPr/>
        </p:nvSpPr>
        <p:spPr bwMode="auto">
          <a:xfrm>
            <a:off x="6183313" y="2565400"/>
            <a:ext cx="287337" cy="257175"/>
          </a:xfrm>
          <a:prstGeom prst="ellipse">
            <a:avLst/>
          </a:prstGeom>
          <a:solidFill>
            <a:srgbClr val="00FF00"/>
          </a:solidFill>
          <a:ln w="9525" algn="ctr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337993" name="Oval 73"/>
          <p:cNvSpPr>
            <a:spLocks noChangeArrowheads="1"/>
          </p:cNvSpPr>
          <p:nvPr/>
        </p:nvSpPr>
        <p:spPr bwMode="auto">
          <a:xfrm>
            <a:off x="4760913" y="2941638"/>
            <a:ext cx="303212" cy="287337"/>
          </a:xfrm>
          <a:prstGeom prst="ellipse">
            <a:avLst/>
          </a:prstGeom>
          <a:solidFill>
            <a:srgbClr val="00FF00"/>
          </a:solidFill>
          <a:ln w="9525" algn="ctr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337994" name="Oval 74"/>
          <p:cNvSpPr>
            <a:spLocks noChangeArrowheads="1"/>
          </p:cNvSpPr>
          <p:nvPr/>
        </p:nvSpPr>
        <p:spPr bwMode="auto">
          <a:xfrm>
            <a:off x="5097463" y="455613"/>
            <a:ext cx="288925" cy="271462"/>
          </a:xfrm>
          <a:prstGeom prst="ellipse">
            <a:avLst/>
          </a:prstGeom>
          <a:solidFill>
            <a:srgbClr val="00FF00"/>
          </a:solidFill>
          <a:ln w="9525" algn="ctr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337995" name="AutoShape 75"/>
          <p:cNvSpPr>
            <a:spLocks noChangeArrowheads="1"/>
          </p:cNvSpPr>
          <p:nvPr/>
        </p:nvSpPr>
        <p:spPr bwMode="auto">
          <a:xfrm>
            <a:off x="146050" y="3875088"/>
            <a:ext cx="3597275" cy="2779712"/>
          </a:xfrm>
          <a:prstGeom prst="wedgeRoundRectCallout">
            <a:avLst>
              <a:gd name="adj1" fmla="val 68625"/>
              <a:gd name="adj2" fmla="val -69704"/>
              <a:gd name="adj3" fmla="val 16667"/>
            </a:avLst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r>
              <a:rPr lang="ru-RU" sz="2800" b="1">
                <a:latin typeface="Constantia" pitchFamily="18" charset="0"/>
              </a:rPr>
              <a:t> Помогите найти точки, которые лежат </a:t>
            </a:r>
          </a:p>
          <a:p>
            <a:pPr>
              <a:defRPr/>
            </a:pPr>
            <a:r>
              <a:rPr lang="ru-RU" sz="2800" b="1">
                <a:latin typeface="Constantia" pitchFamily="18" charset="0"/>
              </a:rPr>
              <a:t>в </a:t>
            </a:r>
            <a:r>
              <a:rPr lang="en-US" sz="2800" b="1">
                <a:latin typeface="Constantia" pitchFamily="18" charset="0"/>
              </a:rPr>
              <a:t>I </a:t>
            </a:r>
            <a:r>
              <a:rPr lang="ru-RU" sz="2800" b="1">
                <a:latin typeface="Constantia" pitchFamily="18" charset="0"/>
              </a:rPr>
              <a:t>четверти.</a:t>
            </a:r>
          </a:p>
          <a:p>
            <a:pPr>
              <a:defRPr/>
            </a:pPr>
            <a:endParaRPr lang="ru-RU" sz="2800" b="1">
              <a:latin typeface="Constantia" pitchFamily="18" charset="0"/>
            </a:endParaRPr>
          </a:p>
        </p:txBody>
      </p:sp>
      <p:sp>
        <p:nvSpPr>
          <p:cNvPr id="337976" name="Text Box 56"/>
          <p:cNvSpPr txBox="1">
            <a:spLocks noChangeArrowheads="1"/>
          </p:cNvSpPr>
          <p:nvPr/>
        </p:nvSpPr>
        <p:spPr bwMode="auto">
          <a:xfrm>
            <a:off x="3235325" y="5257800"/>
            <a:ext cx="995363" cy="579438"/>
          </a:xfrm>
          <a:prstGeom prst="rect">
            <a:avLst/>
          </a:prstGeom>
          <a:noFill/>
          <a:ln w="9525" algn="ctr">
            <a:noFill/>
            <a:prstDash val="sysDot"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solidFill>
                  <a:srgbClr val="FF0000"/>
                </a:solidFill>
                <a:latin typeface="Constantia" pitchFamily="18" charset="0"/>
              </a:rPr>
              <a:t>(3;4)</a:t>
            </a:r>
          </a:p>
        </p:txBody>
      </p:sp>
      <p:sp>
        <p:nvSpPr>
          <p:cNvPr id="25672" name="Text Box 77"/>
          <p:cNvSpPr txBox="1">
            <a:spLocks noChangeArrowheads="1"/>
          </p:cNvSpPr>
          <p:nvPr/>
        </p:nvSpPr>
        <p:spPr bwMode="auto">
          <a:xfrm>
            <a:off x="3951288" y="6386513"/>
            <a:ext cx="3883025" cy="366712"/>
          </a:xfrm>
          <a:prstGeom prst="rect">
            <a:avLst/>
          </a:prstGeom>
          <a:noFill/>
          <a:ln w="9525" algn="ctr">
            <a:noFill/>
            <a:prstDash val="sysDot"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latin typeface="Constantia" pitchFamily="18" charset="0"/>
              </a:rPr>
              <a:t>Лишние точки удали из </a:t>
            </a:r>
            <a:r>
              <a:rPr lang="en-US" b="1">
                <a:latin typeface="Constantia" pitchFamily="18" charset="0"/>
              </a:rPr>
              <a:t>I</a:t>
            </a:r>
            <a:r>
              <a:rPr lang="ru-RU" b="1">
                <a:latin typeface="Constantia" pitchFamily="18" charset="0"/>
              </a:rPr>
              <a:t> четверти!</a:t>
            </a:r>
          </a:p>
        </p:txBody>
      </p:sp>
      <p:sp>
        <p:nvSpPr>
          <p:cNvPr id="10314" name="Номер слайда 74"/>
          <p:cNvSpPr>
            <a:spLocks noGrp="1"/>
          </p:cNvSpPr>
          <p:nvPr>
            <p:ph type="sldNum" sz="quarter" idx="12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20DD2C41-A586-47A2-8735-B9233BDEEB3B}" type="slidenum">
              <a:rPr lang="ru-RU"/>
              <a:pPr>
                <a:defRPr/>
              </a:pPr>
              <a:t>11</a:t>
            </a:fld>
            <a:endParaRPr lang="ru-RU"/>
          </a:p>
        </p:txBody>
      </p:sp>
      <p:sp>
        <p:nvSpPr>
          <p:cNvPr id="25674" name="Овал 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612188" y="6554788"/>
            <a:ext cx="531812" cy="198437"/>
          </a:xfrm>
          <a:prstGeom prst="ellipse">
            <a:avLst/>
          </a:prstGeom>
          <a:solidFill>
            <a:srgbClr val="0070C0"/>
          </a:solidFill>
          <a:ln w="9525" algn="ctr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endParaRPr lang="ru-RU">
              <a:latin typeface="Constantia" pitchFamily="18" charset="0"/>
            </a:endParaRPr>
          </a:p>
        </p:txBody>
      </p:sp>
    </p:spTree>
  </p:cSld>
  <p:clrMapOvr>
    <a:masterClrMapping/>
  </p:clrMapOvr>
  <p:transition advClick="0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after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3379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7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379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379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379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7984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379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 nodeType="clickPar">
                      <p:stCondLst>
                        <p:cond delay="0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37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337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798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379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 nodeType="clickPar">
                      <p:stCondLst>
                        <p:cond delay="0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3379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379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7980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379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 nodeType="clickPar">
                      <p:stCondLst>
                        <p:cond delay="0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3379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3379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7987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3379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 nodeType="clickPar">
                      <p:stCondLst>
                        <p:cond delay="0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2.22222E-6 L 0.12483 0.23496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3379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" y="117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79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79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79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799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79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799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79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799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79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799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799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7981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379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 nodeType="clickPar">
                      <p:stCondLst>
                        <p:cond delay="0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3379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3379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7982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3379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 nodeType="clickPar">
                      <p:stCondLst>
                        <p:cond delay="0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3379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3379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7985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3379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 nodeType="clickPar">
                      <p:stCondLst>
                        <p:cond delay="0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3379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3379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7983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3379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 nodeType="clickPar">
                      <p:stCondLst>
                        <p:cond delay="0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-0.29462 -0.79352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3379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" y="-397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79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79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79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799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79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799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79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799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79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799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799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7975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3379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 nodeType="clickPar">
                      <p:stCondLst>
                        <p:cond delay="0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7037E-6 L 0.27605 0.27523 " pathEditMode="relative" rAng="0" ptsTypes="AA">
                                      <p:cBhvr>
                                        <p:cTn id="103" dur="2000" fill="hold"/>
                                        <p:tgtEl>
                                          <p:spTgt spid="3379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" y="138"/>
                                    </p:animMotion>
                                  </p:childTnLst>
                                </p:cTn>
                              </p:par>
                              <p:par>
                                <p:cTn id="10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79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79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79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799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79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799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79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799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79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799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799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7978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3379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 nodeType="clickPar">
                      <p:stCondLst>
                        <p:cond delay="0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3.7037E-6 L 0.1526 -0.53125 " pathEditMode="relative" rAng="0" ptsTypes="AA">
                                      <p:cBhvr>
                                        <p:cTn id="124" dur="2000" fill="hold"/>
                                        <p:tgtEl>
                                          <p:spTgt spid="3379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" y="-266"/>
                                    </p:animMotion>
                                  </p:childTnLst>
                                </p:cTn>
                              </p:par>
                              <p:par>
                                <p:cTn id="12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79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79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79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798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79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798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79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798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79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798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798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7976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3379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 nodeType="clickPar">
                      <p:stCondLst>
                        <p:cond delay="0"/>
                      </p:stCondLst>
                      <p:childTnLst>
                        <p:par>
                          <p:cTn id="1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2.22222E-6 L 0.75 -0.02084 " pathEditMode="relative" rAng="0" ptsTypes="AA">
                                      <p:cBhvr>
                                        <p:cTn id="145" dur="2000" fill="hold"/>
                                        <p:tgtEl>
                                          <p:spTgt spid="3379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5" y="-10"/>
                                    </p:animMotion>
                                  </p:childTnLst>
                                </p:cTn>
                              </p:par>
                              <p:par>
                                <p:cTn id="14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79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79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79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799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79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799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79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799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79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799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799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7977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3379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 nodeType="clickPar">
                      <p:stCondLst>
                        <p:cond delay="0"/>
                      </p:stCondLst>
                      <p:childTnLst>
                        <p:par>
                          <p:cTn id="1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4.07407E-6 L -0.07743 -0.2544 " pathEditMode="relative" rAng="0" ptsTypes="AA">
                                      <p:cBhvr>
                                        <p:cTn id="166" dur="2000" fill="hold"/>
                                        <p:tgtEl>
                                          <p:spTgt spid="3379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-127"/>
                                    </p:animMotion>
                                  </p:childTnLst>
                                </p:cTn>
                              </p:par>
                              <p:par>
                                <p:cTn id="16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79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79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79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799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799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799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799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799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799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799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799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7979"/>
                  </p:tgtEl>
                </p:cond>
              </p:nextCondLst>
            </p:seq>
          </p:childTnLst>
        </p:cTn>
      </p:par>
    </p:tnLst>
    <p:bldLst>
      <p:bldP spid="337975" grpId="0"/>
      <p:bldP spid="337977" grpId="0"/>
      <p:bldP spid="337978" grpId="0"/>
      <p:bldP spid="337979" grpId="0"/>
      <p:bldP spid="337980" grpId="0"/>
      <p:bldP spid="337981" grpId="0"/>
      <p:bldP spid="337982" grpId="0"/>
      <p:bldP spid="337983" grpId="0"/>
      <p:bldP spid="337984" grpId="0"/>
      <p:bldP spid="337985" grpId="0"/>
      <p:bldP spid="337986" grpId="0"/>
      <p:bldP spid="337987" grpId="0"/>
      <p:bldP spid="337989" grpId="0" animBg="1"/>
      <p:bldP spid="337990" grpId="0" animBg="1"/>
      <p:bldP spid="337991" grpId="0" animBg="1"/>
      <p:bldP spid="337992" grpId="0" animBg="1"/>
      <p:bldP spid="337993" grpId="0" animBg="1"/>
      <p:bldP spid="337994" grpId="0" animBg="1"/>
      <p:bldP spid="337995" grpId="0" animBg="1"/>
      <p:bldP spid="33797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7772400" cy="1143000"/>
          </a:xfrm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5400" b="1" i="1" kern="10" dirty="0">
                <a:ln w="25400">
                  <a:solidFill>
                    <a:srgbClr val="333399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FFFF"/>
                    </a:gs>
                    <a:gs pos="100000">
                      <a:srgbClr val="0000FF"/>
                    </a:gs>
                  </a:gsLst>
                  <a:lin ang="5400000" scaled="1"/>
                </a:gradFill>
                <a:effectLst>
                  <a:outerShdw dist="107763" dir="18900000" algn="ctr" rotWithShape="0">
                    <a:srgbClr val="868686">
                      <a:alpha val="50000"/>
                    </a:srgbClr>
                  </a:outerShdw>
                </a:effectLst>
                <a:latin typeface="Book Antiqua"/>
              </a:rPr>
              <a:t>Немного истории</a:t>
            </a:r>
            <a:br>
              <a:rPr lang="ru-RU" sz="5400" b="1" i="1" kern="10" dirty="0">
                <a:ln w="25400">
                  <a:solidFill>
                    <a:srgbClr val="333399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FFFF"/>
                    </a:gs>
                    <a:gs pos="100000">
                      <a:srgbClr val="0000FF"/>
                    </a:gs>
                  </a:gsLst>
                  <a:lin ang="5400000" scaled="1"/>
                </a:gradFill>
                <a:effectLst>
                  <a:outerShdw dist="107763" dir="18900000" algn="ctr" rotWithShape="0">
                    <a:srgbClr val="868686">
                      <a:alpha val="50000"/>
                    </a:srgbClr>
                  </a:outerShdw>
                </a:effectLst>
                <a:latin typeface="Book Antiqua"/>
              </a:rPr>
            </a:br>
            <a:endParaRPr lang="ru-RU" sz="5400" dirty="0"/>
          </a:p>
        </p:txBody>
      </p:sp>
      <p:pic>
        <p:nvPicPr>
          <p:cNvPr id="27650" name="Picture 3" descr="Рисунок9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95288" y="1268413"/>
            <a:ext cx="4010025" cy="5013325"/>
          </a:xfrm>
        </p:spPr>
      </p:pic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4643438" y="1268413"/>
            <a:ext cx="4321175" cy="4114800"/>
          </a:xfrm>
        </p:spPr>
        <p:txBody>
          <a:bodyPr>
            <a:normAutofit lnSpcReduction="10000"/>
          </a:bodyPr>
          <a:lstStyle/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ru-RU" sz="2400" b="1" dirty="0">
                <a:solidFill>
                  <a:srgbClr val="D60093"/>
                </a:solidFill>
                <a:latin typeface="Arial" charset="0"/>
              </a:rPr>
              <a:t>Рене</a:t>
            </a:r>
            <a:r>
              <a:rPr lang="ru-RU" sz="24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ru-RU" sz="2400" b="1" dirty="0">
                <a:solidFill>
                  <a:srgbClr val="D60093"/>
                </a:solidFill>
                <a:latin typeface="Arial" charset="0"/>
              </a:rPr>
              <a:t>Декарт </a:t>
            </a:r>
            <a:r>
              <a:rPr lang="ru-RU" sz="2400" b="1" dirty="0">
                <a:solidFill>
                  <a:srgbClr val="0000FF"/>
                </a:solidFill>
                <a:latin typeface="Arial" charset="0"/>
              </a:rPr>
              <a:t>(1596-1650) французский философ, естествоиспытатель, математик. Целью Декарта было описание природы при помощи математических законов. </a:t>
            </a:r>
            <a:r>
              <a:rPr lang="ru-RU" sz="2400" b="1" dirty="0">
                <a:solidFill>
                  <a:srgbClr val="D60093"/>
                </a:solidFill>
                <a:latin typeface="Arial" charset="0"/>
              </a:rPr>
              <a:t>Автор координатной плоскости</a:t>
            </a:r>
            <a:r>
              <a:rPr lang="ru-RU" sz="2400" b="1" dirty="0">
                <a:solidFill>
                  <a:srgbClr val="0000FF"/>
                </a:solidFill>
                <a:latin typeface="Arial" charset="0"/>
              </a:rPr>
              <a:t>, поэтому ее часто называют </a:t>
            </a:r>
            <a:r>
              <a:rPr lang="ru-RU" sz="2400" b="1" dirty="0">
                <a:solidFill>
                  <a:srgbClr val="D60093"/>
                </a:solidFill>
                <a:latin typeface="Arial" charset="0"/>
              </a:rPr>
              <a:t>декартовой системой координат.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sz="2400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2" descr="C:\Documents and Settings\All Users.WINDOWS.0\Рабочий стол\Экранные заставки\object_3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2714625"/>
            <a:ext cx="8858250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428736"/>
            <a:ext cx="8305800" cy="1214446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         Мы с </a:t>
            </a:r>
            <a:r>
              <a:rPr lang="ru-RU" sz="3600" dirty="0" err="1" smtClean="0"/>
              <a:t>Лосяшей</a:t>
            </a:r>
            <a:r>
              <a:rPr lang="ru-RU" sz="3600" dirty="0" smtClean="0"/>
              <a:t> отдохнем.</a:t>
            </a:r>
            <a:br>
              <a:rPr lang="ru-RU" sz="3600" dirty="0" smtClean="0"/>
            </a:br>
            <a:r>
              <a:rPr lang="ru-RU" sz="3600" dirty="0" smtClean="0"/>
              <a:t> Руки, ноги разомнем</a:t>
            </a:r>
            <a:br>
              <a:rPr lang="ru-RU" sz="3600" dirty="0" smtClean="0"/>
            </a:br>
            <a:r>
              <a:rPr lang="ru-RU" sz="3600" dirty="0" smtClean="0"/>
              <a:t>              Влево, вправо повернемся. </a:t>
            </a:r>
            <a:br>
              <a:rPr lang="ru-RU" sz="3600" dirty="0" smtClean="0"/>
            </a:br>
            <a:r>
              <a:rPr lang="ru-RU" sz="3600" dirty="0" smtClean="0"/>
              <a:t>              Снова делом мы займемся</a:t>
            </a:r>
            <a:endParaRPr lang="ru-RU" sz="3600" dirty="0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8" descr="tiket3bi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30750" y="836613"/>
            <a:ext cx="4081463" cy="388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8" name="Rectangle 9"/>
          <p:cNvSpPr>
            <a:spLocks noChangeArrowheads="1"/>
          </p:cNvSpPr>
          <p:nvPr/>
        </p:nvSpPr>
        <p:spPr bwMode="auto">
          <a:xfrm>
            <a:off x="611188" y="5229225"/>
            <a:ext cx="81375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000099"/>
                </a:solidFill>
                <a:latin typeface="Constantia" pitchFamily="18" charset="0"/>
              </a:rPr>
              <a:t>Чтобы правильно занять свое место,</a:t>
            </a:r>
            <a:br>
              <a:rPr lang="ru-RU" b="1">
                <a:solidFill>
                  <a:srgbClr val="000099"/>
                </a:solidFill>
                <a:latin typeface="Constantia" pitchFamily="18" charset="0"/>
              </a:rPr>
            </a:br>
            <a:r>
              <a:rPr lang="ru-RU" b="1">
                <a:solidFill>
                  <a:srgbClr val="000099"/>
                </a:solidFill>
                <a:latin typeface="Constantia" pitchFamily="18" charset="0"/>
              </a:rPr>
              <a:t> в кинотеатре нужно знать две координаты – ряд и место</a:t>
            </a:r>
          </a:p>
        </p:txBody>
      </p:sp>
      <p:pic>
        <p:nvPicPr>
          <p:cNvPr id="29699" name="Picture 6" descr="Рисунок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" y="1103313"/>
            <a:ext cx="4356100" cy="328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ext Box 2"/>
          <p:cNvSpPr txBox="1">
            <a:spLocks noChangeArrowheads="1"/>
          </p:cNvSpPr>
          <p:nvPr/>
        </p:nvSpPr>
        <p:spPr bwMode="auto">
          <a:xfrm>
            <a:off x="914400" y="304800"/>
            <a:ext cx="71628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>
                <a:solidFill>
                  <a:srgbClr val="0000FF"/>
                </a:solidFill>
              </a:rPr>
              <a:t>Те, кто в детстве играл в морской бой, помнят , что каждая клетка на игровом поле определялась </a:t>
            </a:r>
            <a:r>
              <a:rPr lang="ru-RU" sz="2000" b="1">
                <a:solidFill>
                  <a:srgbClr val="FF0000"/>
                </a:solidFill>
              </a:rPr>
              <a:t>двумя координатами - буквой и цифрой</a:t>
            </a:r>
          </a:p>
        </p:txBody>
      </p:sp>
      <p:pic>
        <p:nvPicPr>
          <p:cNvPr id="30722" name="Picture 6" descr="Рисунок1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1557338"/>
            <a:ext cx="4343400" cy="390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Line 7"/>
          <p:cNvSpPr>
            <a:spLocks noChangeShapeType="1"/>
          </p:cNvSpPr>
          <p:nvPr/>
        </p:nvSpPr>
        <p:spPr bwMode="auto">
          <a:xfrm>
            <a:off x="708025" y="1793875"/>
            <a:ext cx="360045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724" name="Line 8"/>
          <p:cNvSpPr>
            <a:spLocks noChangeShapeType="1"/>
          </p:cNvSpPr>
          <p:nvPr/>
        </p:nvSpPr>
        <p:spPr bwMode="auto">
          <a:xfrm flipV="1">
            <a:off x="4308475" y="1720850"/>
            <a:ext cx="1588" cy="36734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725" name="Line 9"/>
          <p:cNvSpPr>
            <a:spLocks noChangeShapeType="1"/>
          </p:cNvSpPr>
          <p:nvPr/>
        </p:nvSpPr>
        <p:spPr bwMode="auto">
          <a:xfrm flipV="1">
            <a:off x="708025" y="1720850"/>
            <a:ext cx="1588" cy="36734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726" name="Line 10"/>
          <p:cNvSpPr>
            <a:spLocks noChangeShapeType="1"/>
          </p:cNvSpPr>
          <p:nvPr/>
        </p:nvSpPr>
        <p:spPr bwMode="auto">
          <a:xfrm>
            <a:off x="708025" y="2513013"/>
            <a:ext cx="3600450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727" name="Line 11"/>
          <p:cNvSpPr>
            <a:spLocks noChangeShapeType="1"/>
          </p:cNvSpPr>
          <p:nvPr/>
        </p:nvSpPr>
        <p:spPr bwMode="auto">
          <a:xfrm>
            <a:off x="708025" y="3233738"/>
            <a:ext cx="3600450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728" name="Line 12"/>
          <p:cNvSpPr>
            <a:spLocks noChangeShapeType="1"/>
          </p:cNvSpPr>
          <p:nvPr/>
        </p:nvSpPr>
        <p:spPr bwMode="auto">
          <a:xfrm>
            <a:off x="708025" y="4673600"/>
            <a:ext cx="360045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729" name="Line 13"/>
          <p:cNvSpPr>
            <a:spLocks noChangeShapeType="1"/>
          </p:cNvSpPr>
          <p:nvPr/>
        </p:nvSpPr>
        <p:spPr bwMode="auto">
          <a:xfrm>
            <a:off x="1428750" y="1793875"/>
            <a:ext cx="1588" cy="3600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730" name="Line 14"/>
          <p:cNvSpPr>
            <a:spLocks noChangeShapeType="1"/>
          </p:cNvSpPr>
          <p:nvPr/>
        </p:nvSpPr>
        <p:spPr bwMode="auto">
          <a:xfrm>
            <a:off x="2149475" y="1793875"/>
            <a:ext cx="1588" cy="3600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731" name="Line 15"/>
          <p:cNvSpPr>
            <a:spLocks noChangeShapeType="1"/>
          </p:cNvSpPr>
          <p:nvPr/>
        </p:nvSpPr>
        <p:spPr bwMode="auto">
          <a:xfrm>
            <a:off x="2870200" y="1793875"/>
            <a:ext cx="1588" cy="3527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732" name="Line 16"/>
          <p:cNvSpPr>
            <a:spLocks noChangeShapeType="1"/>
          </p:cNvSpPr>
          <p:nvPr/>
        </p:nvSpPr>
        <p:spPr bwMode="auto">
          <a:xfrm>
            <a:off x="3589338" y="1793875"/>
            <a:ext cx="1587" cy="3600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733" name="Line 17"/>
          <p:cNvSpPr>
            <a:spLocks noChangeShapeType="1"/>
          </p:cNvSpPr>
          <p:nvPr/>
        </p:nvSpPr>
        <p:spPr bwMode="auto">
          <a:xfrm>
            <a:off x="708025" y="2152650"/>
            <a:ext cx="360045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734" name="Line 18"/>
          <p:cNvSpPr>
            <a:spLocks noChangeShapeType="1"/>
          </p:cNvSpPr>
          <p:nvPr/>
        </p:nvSpPr>
        <p:spPr bwMode="auto">
          <a:xfrm>
            <a:off x="708025" y="2873375"/>
            <a:ext cx="360045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735" name="Line 19"/>
          <p:cNvSpPr>
            <a:spLocks noChangeShapeType="1"/>
          </p:cNvSpPr>
          <p:nvPr/>
        </p:nvSpPr>
        <p:spPr bwMode="auto">
          <a:xfrm>
            <a:off x="708025" y="3594100"/>
            <a:ext cx="360045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736" name="Line 20"/>
          <p:cNvSpPr>
            <a:spLocks noChangeShapeType="1"/>
          </p:cNvSpPr>
          <p:nvPr/>
        </p:nvSpPr>
        <p:spPr bwMode="auto">
          <a:xfrm>
            <a:off x="708025" y="4313238"/>
            <a:ext cx="3600450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737" name="Line 21"/>
          <p:cNvSpPr>
            <a:spLocks noChangeShapeType="1"/>
          </p:cNvSpPr>
          <p:nvPr/>
        </p:nvSpPr>
        <p:spPr bwMode="auto">
          <a:xfrm>
            <a:off x="708025" y="5033963"/>
            <a:ext cx="3600450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738" name="Line 22"/>
          <p:cNvSpPr>
            <a:spLocks noChangeShapeType="1"/>
          </p:cNvSpPr>
          <p:nvPr/>
        </p:nvSpPr>
        <p:spPr bwMode="auto">
          <a:xfrm>
            <a:off x="1068388" y="1793875"/>
            <a:ext cx="1587" cy="3527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739" name="Line 23"/>
          <p:cNvSpPr>
            <a:spLocks noChangeShapeType="1"/>
          </p:cNvSpPr>
          <p:nvPr/>
        </p:nvSpPr>
        <p:spPr bwMode="auto">
          <a:xfrm>
            <a:off x="1790700" y="1793875"/>
            <a:ext cx="1588" cy="3600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740" name="Line 24"/>
          <p:cNvSpPr>
            <a:spLocks noChangeShapeType="1"/>
          </p:cNvSpPr>
          <p:nvPr/>
        </p:nvSpPr>
        <p:spPr bwMode="auto">
          <a:xfrm>
            <a:off x="2508250" y="1793875"/>
            <a:ext cx="1588" cy="3527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741" name="Line 25"/>
          <p:cNvSpPr>
            <a:spLocks noChangeShapeType="1"/>
          </p:cNvSpPr>
          <p:nvPr/>
        </p:nvSpPr>
        <p:spPr bwMode="auto">
          <a:xfrm>
            <a:off x="3228975" y="1793875"/>
            <a:ext cx="1588" cy="3600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742" name="Line 26"/>
          <p:cNvSpPr>
            <a:spLocks noChangeShapeType="1"/>
          </p:cNvSpPr>
          <p:nvPr/>
        </p:nvSpPr>
        <p:spPr bwMode="auto">
          <a:xfrm>
            <a:off x="3949700" y="1793875"/>
            <a:ext cx="1588" cy="3600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743" name="Text Box 27"/>
          <p:cNvSpPr txBox="1">
            <a:spLocks noChangeArrowheads="1"/>
          </p:cNvSpPr>
          <p:nvPr/>
        </p:nvSpPr>
        <p:spPr bwMode="auto">
          <a:xfrm>
            <a:off x="349250" y="1720850"/>
            <a:ext cx="2825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3333FF"/>
                </a:solidFill>
                <a:latin typeface="Tahoma" pitchFamily="34" charset="0"/>
              </a:rPr>
              <a:t>а</a:t>
            </a:r>
          </a:p>
        </p:txBody>
      </p:sp>
      <p:sp>
        <p:nvSpPr>
          <p:cNvPr id="30744" name="Text Box 28"/>
          <p:cNvSpPr txBox="1">
            <a:spLocks noChangeArrowheads="1"/>
          </p:cNvSpPr>
          <p:nvPr/>
        </p:nvSpPr>
        <p:spPr bwMode="auto">
          <a:xfrm>
            <a:off x="349250" y="2168525"/>
            <a:ext cx="323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3333FF"/>
                </a:solidFill>
                <a:latin typeface="Tahoma" pitchFamily="34" charset="0"/>
              </a:rPr>
              <a:t>в</a:t>
            </a:r>
          </a:p>
        </p:txBody>
      </p:sp>
      <p:sp>
        <p:nvSpPr>
          <p:cNvPr id="30745" name="Text Box 29"/>
          <p:cNvSpPr txBox="1">
            <a:spLocks noChangeArrowheads="1"/>
          </p:cNvSpPr>
          <p:nvPr/>
        </p:nvSpPr>
        <p:spPr bwMode="auto">
          <a:xfrm>
            <a:off x="349250" y="25288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3333FF"/>
                </a:solidFill>
                <a:latin typeface="Tahoma" pitchFamily="34" charset="0"/>
              </a:rPr>
              <a:t>с</a:t>
            </a:r>
          </a:p>
        </p:txBody>
      </p:sp>
      <p:sp>
        <p:nvSpPr>
          <p:cNvPr id="30746" name="Text Box 30"/>
          <p:cNvSpPr txBox="1">
            <a:spLocks noChangeArrowheads="1"/>
          </p:cNvSpPr>
          <p:nvPr/>
        </p:nvSpPr>
        <p:spPr bwMode="auto">
          <a:xfrm>
            <a:off x="349250" y="3248025"/>
            <a:ext cx="3206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3333FF"/>
                </a:solidFill>
                <a:latin typeface="Tahoma" pitchFamily="34" charset="0"/>
              </a:rPr>
              <a:t>е</a:t>
            </a:r>
          </a:p>
        </p:txBody>
      </p:sp>
      <p:sp>
        <p:nvSpPr>
          <p:cNvPr id="30747" name="Text Box 31"/>
          <p:cNvSpPr txBox="1">
            <a:spLocks noChangeArrowheads="1"/>
          </p:cNvSpPr>
          <p:nvPr/>
        </p:nvSpPr>
        <p:spPr bwMode="auto">
          <a:xfrm>
            <a:off x="349250" y="3536950"/>
            <a:ext cx="2714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3333FF"/>
                </a:solidFill>
                <a:latin typeface="Tahoma" pitchFamily="34" charset="0"/>
              </a:rPr>
              <a:t>f</a:t>
            </a:r>
            <a:endParaRPr lang="ru-RU" b="1">
              <a:solidFill>
                <a:srgbClr val="3333FF"/>
              </a:solidFill>
              <a:latin typeface="Tahoma" pitchFamily="34" charset="0"/>
            </a:endParaRPr>
          </a:p>
        </p:txBody>
      </p:sp>
      <p:sp>
        <p:nvSpPr>
          <p:cNvPr id="30748" name="Text Box 32"/>
          <p:cNvSpPr txBox="1">
            <a:spLocks noChangeArrowheads="1"/>
          </p:cNvSpPr>
          <p:nvPr/>
        </p:nvSpPr>
        <p:spPr bwMode="auto">
          <a:xfrm>
            <a:off x="349250" y="3968750"/>
            <a:ext cx="3222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3333FF"/>
                </a:solidFill>
                <a:latin typeface="Tahoma" pitchFamily="34" charset="0"/>
              </a:rPr>
              <a:t>к</a:t>
            </a:r>
          </a:p>
        </p:txBody>
      </p:sp>
      <p:sp>
        <p:nvSpPr>
          <p:cNvPr id="30749" name="Text Box 33"/>
          <p:cNvSpPr txBox="1">
            <a:spLocks noChangeArrowheads="1"/>
          </p:cNvSpPr>
          <p:nvPr/>
        </p:nvSpPr>
        <p:spPr bwMode="auto">
          <a:xfrm>
            <a:off x="349250" y="4329113"/>
            <a:ext cx="2524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3333FF"/>
                </a:solidFill>
                <a:latin typeface="Tahoma" pitchFamily="34" charset="0"/>
              </a:rPr>
              <a:t>l</a:t>
            </a:r>
            <a:endParaRPr lang="ru-RU" b="1">
              <a:solidFill>
                <a:srgbClr val="3333FF"/>
              </a:solidFill>
              <a:latin typeface="Tahoma" pitchFamily="34" charset="0"/>
            </a:endParaRPr>
          </a:p>
        </p:txBody>
      </p:sp>
      <p:sp>
        <p:nvSpPr>
          <p:cNvPr id="30750" name="Text Box 34"/>
          <p:cNvSpPr txBox="1">
            <a:spLocks noChangeArrowheads="1"/>
          </p:cNvSpPr>
          <p:nvPr/>
        </p:nvSpPr>
        <p:spPr bwMode="auto">
          <a:xfrm>
            <a:off x="349250" y="4616450"/>
            <a:ext cx="527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3333FF"/>
                </a:solidFill>
                <a:latin typeface="Tahoma" pitchFamily="34" charset="0"/>
              </a:rPr>
              <a:t>m</a:t>
            </a:r>
            <a:endParaRPr lang="ru-RU" b="1">
              <a:solidFill>
                <a:srgbClr val="3333FF"/>
              </a:solidFill>
              <a:latin typeface="Tahoma" pitchFamily="34" charset="0"/>
            </a:endParaRPr>
          </a:p>
        </p:txBody>
      </p:sp>
      <p:sp>
        <p:nvSpPr>
          <p:cNvPr id="30751" name="Text Box 35"/>
          <p:cNvSpPr txBox="1">
            <a:spLocks noChangeArrowheads="1"/>
          </p:cNvSpPr>
          <p:nvPr/>
        </p:nvSpPr>
        <p:spPr bwMode="auto">
          <a:xfrm>
            <a:off x="349250" y="4976813"/>
            <a:ext cx="330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3333FF"/>
                </a:solidFill>
                <a:latin typeface="Tahoma" pitchFamily="34" charset="0"/>
              </a:rPr>
              <a:t>n</a:t>
            </a:r>
            <a:endParaRPr lang="ru-RU" b="1">
              <a:solidFill>
                <a:srgbClr val="3333FF"/>
              </a:solidFill>
              <a:latin typeface="Tahoma" pitchFamily="34" charset="0"/>
            </a:endParaRPr>
          </a:p>
        </p:txBody>
      </p:sp>
      <p:sp>
        <p:nvSpPr>
          <p:cNvPr id="30752" name="Text Box 36"/>
          <p:cNvSpPr txBox="1">
            <a:spLocks noChangeArrowheads="1"/>
          </p:cNvSpPr>
          <p:nvPr/>
        </p:nvSpPr>
        <p:spPr bwMode="auto">
          <a:xfrm>
            <a:off x="533400" y="41846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>
              <a:latin typeface="Tahoma" pitchFamily="34" charset="0"/>
            </a:endParaRPr>
          </a:p>
        </p:txBody>
      </p:sp>
      <p:sp>
        <p:nvSpPr>
          <p:cNvPr id="30753" name="Text Box 37"/>
          <p:cNvSpPr txBox="1">
            <a:spLocks noChangeArrowheads="1"/>
          </p:cNvSpPr>
          <p:nvPr/>
        </p:nvSpPr>
        <p:spPr bwMode="auto">
          <a:xfrm>
            <a:off x="349250" y="2887663"/>
            <a:ext cx="381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3333FF"/>
                </a:solidFill>
                <a:latin typeface="Tahoma" pitchFamily="34" charset="0"/>
              </a:rPr>
              <a:t>d</a:t>
            </a:r>
            <a:endParaRPr lang="ru-RU" b="1">
              <a:solidFill>
                <a:srgbClr val="3333FF"/>
              </a:solidFill>
              <a:latin typeface="Tahoma" pitchFamily="34" charset="0"/>
            </a:endParaRPr>
          </a:p>
        </p:txBody>
      </p:sp>
      <p:sp>
        <p:nvSpPr>
          <p:cNvPr id="30754" name="Line 38"/>
          <p:cNvSpPr>
            <a:spLocks noChangeShapeType="1"/>
          </p:cNvSpPr>
          <p:nvPr/>
        </p:nvSpPr>
        <p:spPr bwMode="auto">
          <a:xfrm>
            <a:off x="708025" y="5394325"/>
            <a:ext cx="360045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755" name="Text Box 39"/>
          <p:cNvSpPr txBox="1">
            <a:spLocks noChangeArrowheads="1"/>
          </p:cNvSpPr>
          <p:nvPr/>
        </p:nvSpPr>
        <p:spPr bwMode="auto">
          <a:xfrm>
            <a:off x="762000" y="1447800"/>
            <a:ext cx="330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3333FF"/>
                </a:solidFill>
                <a:latin typeface="Tahoma" pitchFamily="34" charset="0"/>
              </a:rPr>
              <a:t>1</a:t>
            </a:r>
            <a:endParaRPr lang="ru-RU" b="1">
              <a:solidFill>
                <a:srgbClr val="3333FF"/>
              </a:solidFill>
              <a:latin typeface="Tahoma" pitchFamily="34" charset="0"/>
            </a:endParaRPr>
          </a:p>
        </p:txBody>
      </p:sp>
      <p:sp>
        <p:nvSpPr>
          <p:cNvPr id="30756" name="Text Box 40"/>
          <p:cNvSpPr txBox="1">
            <a:spLocks noChangeArrowheads="1"/>
          </p:cNvSpPr>
          <p:nvPr/>
        </p:nvSpPr>
        <p:spPr bwMode="auto">
          <a:xfrm>
            <a:off x="1193800" y="1447800"/>
            <a:ext cx="330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3333FF"/>
                </a:solidFill>
                <a:latin typeface="Tahoma" pitchFamily="34" charset="0"/>
              </a:rPr>
              <a:t>2</a:t>
            </a:r>
            <a:endParaRPr lang="ru-RU" b="1">
              <a:solidFill>
                <a:srgbClr val="3333FF"/>
              </a:solidFill>
              <a:latin typeface="Tahoma" pitchFamily="34" charset="0"/>
            </a:endParaRPr>
          </a:p>
        </p:txBody>
      </p:sp>
      <p:sp>
        <p:nvSpPr>
          <p:cNvPr id="30757" name="Text Box 41"/>
          <p:cNvSpPr txBox="1">
            <a:spLocks noChangeArrowheads="1"/>
          </p:cNvSpPr>
          <p:nvPr/>
        </p:nvSpPr>
        <p:spPr bwMode="auto">
          <a:xfrm>
            <a:off x="1481138" y="1447800"/>
            <a:ext cx="330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3333FF"/>
                </a:solidFill>
                <a:latin typeface="Tahoma" pitchFamily="34" charset="0"/>
              </a:rPr>
              <a:t>3</a:t>
            </a:r>
            <a:endParaRPr lang="ru-RU" b="1">
              <a:solidFill>
                <a:srgbClr val="3333FF"/>
              </a:solidFill>
              <a:latin typeface="Tahoma" pitchFamily="34" charset="0"/>
            </a:endParaRPr>
          </a:p>
        </p:txBody>
      </p:sp>
      <p:sp>
        <p:nvSpPr>
          <p:cNvPr id="30758" name="Text Box 42"/>
          <p:cNvSpPr txBox="1">
            <a:spLocks noChangeArrowheads="1"/>
          </p:cNvSpPr>
          <p:nvPr/>
        </p:nvSpPr>
        <p:spPr bwMode="auto">
          <a:xfrm>
            <a:off x="1841500" y="1447800"/>
            <a:ext cx="330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3333FF"/>
                </a:solidFill>
                <a:latin typeface="Tahoma" pitchFamily="34" charset="0"/>
              </a:rPr>
              <a:t>4</a:t>
            </a:r>
            <a:endParaRPr lang="ru-RU" b="1">
              <a:solidFill>
                <a:srgbClr val="3333FF"/>
              </a:solidFill>
              <a:latin typeface="Tahoma" pitchFamily="34" charset="0"/>
            </a:endParaRPr>
          </a:p>
        </p:txBody>
      </p:sp>
      <p:sp>
        <p:nvSpPr>
          <p:cNvPr id="30759" name="Text Box 43"/>
          <p:cNvSpPr txBox="1">
            <a:spLocks noChangeArrowheads="1"/>
          </p:cNvSpPr>
          <p:nvPr/>
        </p:nvSpPr>
        <p:spPr bwMode="auto">
          <a:xfrm>
            <a:off x="2200275" y="1447800"/>
            <a:ext cx="330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3333FF"/>
                </a:solidFill>
                <a:latin typeface="Tahoma" pitchFamily="34" charset="0"/>
              </a:rPr>
              <a:t>5</a:t>
            </a:r>
            <a:endParaRPr lang="ru-RU" b="1">
              <a:solidFill>
                <a:srgbClr val="3333FF"/>
              </a:solidFill>
              <a:latin typeface="Tahoma" pitchFamily="34" charset="0"/>
            </a:endParaRPr>
          </a:p>
        </p:txBody>
      </p:sp>
      <p:sp>
        <p:nvSpPr>
          <p:cNvPr id="30760" name="Text Box 44"/>
          <p:cNvSpPr txBox="1">
            <a:spLocks noChangeArrowheads="1"/>
          </p:cNvSpPr>
          <p:nvPr/>
        </p:nvSpPr>
        <p:spPr bwMode="auto">
          <a:xfrm>
            <a:off x="2560638" y="1447800"/>
            <a:ext cx="330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3333FF"/>
                </a:solidFill>
                <a:latin typeface="Tahoma" pitchFamily="34" charset="0"/>
              </a:rPr>
              <a:t>6</a:t>
            </a:r>
            <a:endParaRPr lang="ru-RU" b="1">
              <a:solidFill>
                <a:srgbClr val="3333FF"/>
              </a:solidFill>
              <a:latin typeface="Tahoma" pitchFamily="34" charset="0"/>
            </a:endParaRPr>
          </a:p>
        </p:txBody>
      </p:sp>
      <p:sp>
        <p:nvSpPr>
          <p:cNvPr id="30761" name="Text Box 45"/>
          <p:cNvSpPr txBox="1">
            <a:spLocks noChangeArrowheads="1"/>
          </p:cNvSpPr>
          <p:nvPr/>
        </p:nvSpPr>
        <p:spPr bwMode="auto">
          <a:xfrm>
            <a:off x="3282950" y="1433513"/>
            <a:ext cx="3079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3333FF"/>
                </a:solidFill>
                <a:latin typeface="Tahoma" pitchFamily="34" charset="0"/>
              </a:rPr>
              <a:t>8</a:t>
            </a:r>
            <a:endParaRPr lang="ru-RU" b="1">
              <a:solidFill>
                <a:srgbClr val="3333FF"/>
              </a:solidFill>
              <a:latin typeface="Tahoma" pitchFamily="34" charset="0"/>
            </a:endParaRPr>
          </a:p>
        </p:txBody>
      </p:sp>
      <p:sp>
        <p:nvSpPr>
          <p:cNvPr id="30762" name="Text Box 46"/>
          <p:cNvSpPr txBox="1">
            <a:spLocks noChangeArrowheads="1"/>
          </p:cNvSpPr>
          <p:nvPr/>
        </p:nvSpPr>
        <p:spPr bwMode="auto">
          <a:xfrm>
            <a:off x="2940050" y="1433513"/>
            <a:ext cx="330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3333FF"/>
                </a:solidFill>
                <a:latin typeface="Tahoma" pitchFamily="34" charset="0"/>
              </a:rPr>
              <a:t>7</a:t>
            </a:r>
            <a:endParaRPr lang="ru-RU" b="1">
              <a:solidFill>
                <a:srgbClr val="3333FF"/>
              </a:solidFill>
              <a:latin typeface="Tahoma" pitchFamily="34" charset="0"/>
            </a:endParaRPr>
          </a:p>
        </p:txBody>
      </p:sp>
      <p:sp>
        <p:nvSpPr>
          <p:cNvPr id="30763" name="Text Box 47"/>
          <p:cNvSpPr txBox="1">
            <a:spLocks noChangeArrowheads="1"/>
          </p:cNvSpPr>
          <p:nvPr/>
        </p:nvSpPr>
        <p:spPr bwMode="auto">
          <a:xfrm>
            <a:off x="3660775" y="1433513"/>
            <a:ext cx="330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3333FF"/>
                </a:solidFill>
                <a:latin typeface="Tahoma" pitchFamily="34" charset="0"/>
              </a:rPr>
              <a:t>9</a:t>
            </a:r>
            <a:endParaRPr lang="ru-RU" b="1">
              <a:solidFill>
                <a:srgbClr val="3333FF"/>
              </a:solidFill>
              <a:latin typeface="Tahoma" pitchFamily="34" charset="0"/>
            </a:endParaRPr>
          </a:p>
        </p:txBody>
      </p:sp>
      <p:sp>
        <p:nvSpPr>
          <p:cNvPr id="30764" name="Rectangle 48"/>
          <p:cNvSpPr>
            <a:spLocks noChangeArrowheads="1"/>
          </p:cNvSpPr>
          <p:nvPr/>
        </p:nvSpPr>
        <p:spPr bwMode="auto">
          <a:xfrm>
            <a:off x="1500188" y="4745038"/>
            <a:ext cx="576262" cy="215900"/>
          </a:xfrm>
          <a:prstGeom prst="rect">
            <a:avLst/>
          </a:prstGeom>
          <a:solidFill>
            <a:srgbClr val="3B29BD">
              <a:alpha val="98038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30765" name="Rectangle 49"/>
          <p:cNvSpPr>
            <a:spLocks noChangeArrowheads="1"/>
          </p:cNvSpPr>
          <p:nvPr/>
        </p:nvSpPr>
        <p:spPr bwMode="auto">
          <a:xfrm>
            <a:off x="2581275" y="2586038"/>
            <a:ext cx="574675" cy="215900"/>
          </a:xfrm>
          <a:prstGeom prst="rect">
            <a:avLst/>
          </a:prstGeom>
          <a:solidFill>
            <a:srgbClr val="3B29BD">
              <a:alpha val="98038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30766" name="Rectangle 50"/>
          <p:cNvSpPr>
            <a:spLocks noChangeArrowheads="1"/>
          </p:cNvSpPr>
          <p:nvPr/>
        </p:nvSpPr>
        <p:spPr bwMode="auto">
          <a:xfrm>
            <a:off x="3660775" y="3665538"/>
            <a:ext cx="215900" cy="576262"/>
          </a:xfrm>
          <a:prstGeom prst="rect">
            <a:avLst/>
          </a:prstGeom>
          <a:solidFill>
            <a:srgbClr val="3B29BD">
              <a:alpha val="98038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30767" name="Rectangle 51"/>
          <p:cNvSpPr>
            <a:spLocks noChangeArrowheads="1"/>
          </p:cNvSpPr>
          <p:nvPr/>
        </p:nvSpPr>
        <p:spPr bwMode="auto">
          <a:xfrm>
            <a:off x="781050" y="1865313"/>
            <a:ext cx="215900" cy="1295400"/>
          </a:xfrm>
          <a:prstGeom prst="rect">
            <a:avLst/>
          </a:prstGeom>
          <a:solidFill>
            <a:srgbClr val="3B29BD">
              <a:alpha val="98038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30768" name="Rectangle 52"/>
          <p:cNvSpPr>
            <a:spLocks noChangeArrowheads="1"/>
          </p:cNvSpPr>
          <p:nvPr/>
        </p:nvSpPr>
        <p:spPr bwMode="auto">
          <a:xfrm>
            <a:off x="708025" y="5105400"/>
            <a:ext cx="288925" cy="215900"/>
          </a:xfrm>
          <a:prstGeom prst="rect">
            <a:avLst/>
          </a:prstGeom>
          <a:solidFill>
            <a:srgbClr val="3B29BD">
              <a:alpha val="98038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30769" name="Rectangle 53"/>
          <p:cNvSpPr>
            <a:spLocks noChangeArrowheads="1"/>
          </p:cNvSpPr>
          <p:nvPr/>
        </p:nvSpPr>
        <p:spPr bwMode="auto">
          <a:xfrm>
            <a:off x="3589338" y="4745038"/>
            <a:ext cx="290512" cy="215900"/>
          </a:xfrm>
          <a:prstGeom prst="rect">
            <a:avLst/>
          </a:prstGeom>
          <a:solidFill>
            <a:srgbClr val="3B29BD">
              <a:alpha val="98038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30770" name="Rectangle 54"/>
          <p:cNvSpPr>
            <a:spLocks noChangeArrowheads="1"/>
          </p:cNvSpPr>
          <p:nvPr/>
        </p:nvSpPr>
        <p:spPr bwMode="auto">
          <a:xfrm>
            <a:off x="781050" y="4025900"/>
            <a:ext cx="288925" cy="2159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30771" name="Rectangle 55"/>
          <p:cNvSpPr>
            <a:spLocks noChangeArrowheads="1"/>
          </p:cNvSpPr>
          <p:nvPr/>
        </p:nvSpPr>
        <p:spPr bwMode="auto">
          <a:xfrm>
            <a:off x="781050" y="4025900"/>
            <a:ext cx="288925" cy="215900"/>
          </a:xfrm>
          <a:prstGeom prst="rect">
            <a:avLst/>
          </a:prstGeom>
          <a:solidFill>
            <a:srgbClr val="3B29BD">
              <a:alpha val="98038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30772" name="Rectangle 56"/>
          <p:cNvSpPr>
            <a:spLocks noChangeArrowheads="1"/>
          </p:cNvSpPr>
          <p:nvPr/>
        </p:nvSpPr>
        <p:spPr bwMode="auto">
          <a:xfrm>
            <a:off x="1500188" y="1865313"/>
            <a:ext cx="290512" cy="215900"/>
          </a:xfrm>
          <a:prstGeom prst="rect">
            <a:avLst/>
          </a:prstGeom>
          <a:solidFill>
            <a:srgbClr val="3B29BD">
              <a:alpha val="98038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30773" name="Rectangle 57"/>
          <p:cNvSpPr>
            <a:spLocks noChangeArrowheads="1"/>
          </p:cNvSpPr>
          <p:nvPr/>
        </p:nvSpPr>
        <p:spPr bwMode="auto">
          <a:xfrm>
            <a:off x="2581275" y="3305175"/>
            <a:ext cx="215900" cy="936625"/>
          </a:xfrm>
          <a:prstGeom prst="rect">
            <a:avLst/>
          </a:prstGeom>
          <a:solidFill>
            <a:srgbClr val="3B29BD">
              <a:alpha val="98038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30774" name="Rectangle 58"/>
          <p:cNvSpPr>
            <a:spLocks noChangeArrowheads="1"/>
          </p:cNvSpPr>
          <p:nvPr/>
        </p:nvSpPr>
        <p:spPr bwMode="auto">
          <a:xfrm>
            <a:off x="4021138" y="1865313"/>
            <a:ext cx="215900" cy="936625"/>
          </a:xfrm>
          <a:prstGeom prst="rect">
            <a:avLst/>
          </a:prstGeom>
          <a:solidFill>
            <a:srgbClr val="3B29BD">
              <a:alpha val="98038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30775" name="Rectangle 59"/>
          <p:cNvSpPr>
            <a:spLocks noChangeArrowheads="1"/>
          </p:cNvSpPr>
          <p:nvPr/>
        </p:nvSpPr>
        <p:spPr bwMode="auto">
          <a:xfrm>
            <a:off x="1500188" y="3665538"/>
            <a:ext cx="576262" cy="215900"/>
          </a:xfrm>
          <a:prstGeom prst="rect">
            <a:avLst/>
          </a:prstGeom>
          <a:solidFill>
            <a:srgbClr val="3B29BD">
              <a:alpha val="98038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30776" name="Text Box 60"/>
          <p:cNvSpPr txBox="1">
            <a:spLocks noChangeArrowheads="1"/>
          </p:cNvSpPr>
          <p:nvPr/>
        </p:nvSpPr>
        <p:spPr bwMode="auto">
          <a:xfrm>
            <a:off x="3581400" y="1447800"/>
            <a:ext cx="838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rgbClr val="9966FF"/>
                </a:solidFill>
                <a:latin typeface="Tahoma" pitchFamily="34" charset="0"/>
              </a:rPr>
              <a:t>    </a:t>
            </a:r>
            <a:r>
              <a:rPr lang="ru-RU" b="1">
                <a:solidFill>
                  <a:srgbClr val="0066FF"/>
                </a:solidFill>
                <a:latin typeface="Tahoma" pitchFamily="34" charset="0"/>
              </a:rPr>
              <a:t>10</a:t>
            </a:r>
          </a:p>
        </p:txBody>
      </p:sp>
      <p:sp>
        <p:nvSpPr>
          <p:cNvPr id="30777" name="Rectangle 61"/>
          <p:cNvSpPr>
            <a:spLocks noChangeArrowheads="1"/>
          </p:cNvSpPr>
          <p:nvPr/>
        </p:nvSpPr>
        <p:spPr bwMode="auto">
          <a:xfrm>
            <a:off x="4787900" y="5734050"/>
            <a:ext cx="35734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FF0000"/>
                </a:solidFill>
                <a:latin typeface="Constantia" pitchFamily="18" charset="0"/>
              </a:rPr>
              <a:t>аналогично  в шахматах</a:t>
            </a: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38108" y="188028"/>
            <a:ext cx="8305800" cy="666266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900" b="1" dirty="0" smtClean="0"/>
              <a:t>Практическая работа</a:t>
            </a:r>
            <a:r>
              <a:rPr lang="ru-RU" sz="4900" dirty="0" smtClean="0"/>
              <a:t>. </a:t>
            </a:r>
            <a:r>
              <a:rPr lang="ru-RU" sz="3100" dirty="0" smtClean="0"/>
              <a:t>1) Постройте координатную плоскость, взяв за единичный отрезок две клетки в тетради.  Отметьте на плоскости точки, согласно их координатам: А(3; 0), В(7;0), С(0; 2), </a:t>
            </a:r>
            <a:r>
              <a:rPr lang="en-US" sz="3100" dirty="0" smtClean="0"/>
              <a:t>D</a:t>
            </a:r>
            <a:r>
              <a:rPr lang="ru-RU" sz="3100" dirty="0" smtClean="0"/>
              <a:t>(0; 6), </a:t>
            </a:r>
            <a:r>
              <a:rPr lang="en-US" sz="3100" dirty="0" smtClean="0"/>
              <a:t>F</a:t>
            </a:r>
            <a:r>
              <a:rPr lang="ru-RU" sz="3100" dirty="0" smtClean="0"/>
              <a:t>( - 4; 0), </a:t>
            </a:r>
            <a:r>
              <a:rPr lang="en-US" sz="3100" dirty="0" smtClean="0"/>
              <a:t>G</a:t>
            </a:r>
            <a:r>
              <a:rPr lang="ru-RU" sz="3100" dirty="0" smtClean="0"/>
              <a:t>( - 2; - 7), </a:t>
            </a:r>
            <a:r>
              <a:rPr lang="en-US" sz="3100" dirty="0" smtClean="0"/>
              <a:t>O</a:t>
            </a:r>
            <a:r>
              <a:rPr lang="ru-RU" sz="3100" dirty="0" smtClean="0"/>
              <a:t> (0; 0), </a:t>
            </a:r>
            <a:r>
              <a:rPr lang="en-US" sz="3100" dirty="0" smtClean="0"/>
              <a:t>N</a:t>
            </a:r>
            <a:r>
              <a:rPr lang="ru-RU" sz="3100" dirty="0" smtClean="0"/>
              <a:t>( - 2; 0). </a:t>
            </a:r>
            <a:br>
              <a:rPr lang="ru-RU" sz="3100" dirty="0" smtClean="0"/>
            </a:br>
            <a:r>
              <a:rPr lang="ru-RU" sz="3100" dirty="0" smtClean="0"/>
              <a:t>2) С помощью линейки найдите середины отрезков, обозначьте их и запишите координаты: Х(?; ?)- середина отрезка АВ, Е(?; ?) – середина отрезка С</a:t>
            </a:r>
            <a:r>
              <a:rPr lang="en-US" sz="3100" dirty="0" smtClean="0"/>
              <a:t>D</a:t>
            </a:r>
            <a:r>
              <a:rPr lang="ru-RU" sz="3100" dirty="0" smtClean="0"/>
              <a:t>, Н(?; ?) – середина </a:t>
            </a:r>
            <a:r>
              <a:rPr lang="en-US" sz="3100" dirty="0" smtClean="0"/>
              <a:t>DF</a:t>
            </a:r>
            <a:r>
              <a:rPr lang="ru-RU" sz="3100" dirty="0" smtClean="0"/>
              <a:t>, М(?; ?) – середина </a:t>
            </a:r>
            <a:r>
              <a:rPr lang="en-US" sz="3100" dirty="0" smtClean="0"/>
              <a:t>FG</a:t>
            </a:r>
            <a:r>
              <a:rPr lang="ru-RU" sz="3100" dirty="0" smtClean="0"/>
              <a:t> и К(?; ?) – середина А</a:t>
            </a:r>
            <a:r>
              <a:rPr lang="en-US" sz="3100" dirty="0" smtClean="0"/>
              <a:t>G</a:t>
            </a:r>
            <a:r>
              <a:rPr lang="ru-RU" sz="3100" dirty="0" smtClean="0"/>
              <a:t>,</a:t>
            </a:r>
            <a:br>
              <a:rPr lang="ru-RU" sz="3100" dirty="0" smtClean="0"/>
            </a:br>
            <a:r>
              <a:rPr lang="ru-RU" sz="3100" dirty="0" smtClean="0"/>
              <a:t>3) Найдите длину отрезков: АВ, С</a:t>
            </a:r>
            <a:r>
              <a:rPr lang="en-US" sz="3100" dirty="0" smtClean="0"/>
              <a:t>D</a:t>
            </a:r>
            <a:r>
              <a:rPr lang="ru-RU" sz="3100" dirty="0" smtClean="0"/>
              <a:t>, МК, </a:t>
            </a:r>
            <a:r>
              <a:rPr lang="en-US" sz="3100" dirty="0" smtClean="0"/>
              <a:t>FN</a:t>
            </a:r>
            <a:r>
              <a:rPr lang="ru-RU" sz="3100" dirty="0" smtClean="0"/>
              <a:t>.  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6" descr="IM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2275" y="260350"/>
            <a:ext cx="6335713" cy="630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WordArt 5"/>
          <p:cNvSpPr>
            <a:spLocks noChangeArrowheads="1" noChangeShapeType="1" noTextEdit="1"/>
          </p:cNvSpPr>
          <p:nvPr/>
        </p:nvSpPr>
        <p:spPr bwMode="auto">
          <a:xfrm>
            <a:off x="1104900" y="293688"/>
            <a:ext cx="5867400" cy="1447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D60093"/>
                </a:solidFill>
                <a:latin typeface="Arial"/>
                <a:cs typeface="Arial"/>
              </a:rPr>
              <a:t>Итог урока</a:t>
            </a:r>
          </a:p>
          <a:p>
            <a:r>
              <a:rPr lang="ru-RU" sz="3600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D60093"/>
                </a:solidFill>
                <a:latin typeface="Arial"/>
                <a:cs typeface="Arial"/>
              </a:rPr>
              <a:t>Выбор за вами</a:t>
            </a:r>
          </a:p>
        </p:txBody>
      </p:sp>
      <p:grpSp>
        <p:nvGrpSpPr>
          <p:cNvPr id="34818" name="Group 27"/>
          <p:cNvGrpSpPr>
            <a:grpSpLocks/>
          </p:cNvGrpSpPr>
          <p:nvPr/>
        </p:nvGrpSpPr>
        <p:grpSpPr bwMode="auto">
          <a:xfrm>
            <a:off x="4038600" y="2743200"/>
            <a:ext cx="4953000" cy="1219200"/>
            <a:chOff x="2544" y="1728"/>
            <a:chExt cx="3120" cy="768"/>
          </a:xfrm>
        </p:grpSpPr>
        <p:sp>
          <p:nvSpPr>
            <p:cNvPr id="34838" name="Text Box 15"/>
            <p:cNvSpPr txBox="1">
              <a:spLocks noChangeArrowheads="1"/>
            </p:cNvSpPr>
            <p:nvPr/>
          </p:nvSpPr>
          <p:spPr bwMode="auto">
            <a:xfrm>
              <a:off x="4224" y="1728"/>
              <a:ext cx="1440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b="1">
                  <a:solidFill>
                    <a:srgbClr val="FF9900"/>
                  </a:solidFill>
                </a:rPr>
                <a:t>Довольна оценкой</a:t>
              </a:r>
            </a:p>
          </p:txBody>
        </p:sp>
        <p:sp>
          <p:nvSpPr>
            <p:cNvPr id="34839" name="Text Box 16"/>
            <p:cNvSpPr txBox="1">
              <a:spLocks noChangeArrowheads="1"/>
            </p:cNvSpPr>
            <p:nvPr/>
          </p:nvSpPr>
          <p:spPr bwMode="auto">
            <a:xfrm>
              <a:off x="2544" y="2208"/>
              <a:ext cx="144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b="1">
                  <a:solidFill>
                    <a:srgbClr val="996633"/>
                  </a:solidFill>
                </a:rPr>
                <a:t>Было скучно</a:t>
              </a:r>
            </a:p>
          </p:txBody>
        </p:sp>
      </p:grpSp>
      <p:grpSp>
        <p:nvGrpSpPr>
          <p:cNvPr id="34819" name="Group 26"/>
          <p:cNvGrpSpPr>
            <a:grpSpLocks/>
          </p:cNvGrpSpPr>
          <p:nvPr/>
        </p:nvGrpSpPr>
        <p:grpSpPr bwMode="auto">
          <a:xfrm>
            <a:off x="0" y="2057400"/>
            <a:ext cx="8458200" cy="4479925"/>
            <a:chOff x="0" y="1296"/>
            <a:chExt cx="5328" cy="2822"/>
          </a:xfrm>
        </p:grpSpPr>
        <p:sp>
          <p:nvSpPr>
            <p:cNvPr id="34834" name="Text Box 9"/>
            <p:cNvSpPr txBox="1">
              <a:spLocks noChangeArrowheads="1"/>
            </p:cNvSpPr>
            <p:nvPr/>
          </p:nvSpPr>
          <p:spPr bwMode="auto">
            <a:xfrm>
              <a:off x="0" y="2832"/>
              <a:ext cx="1440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b="1">
                  <a:solidFill>
                    <a:srgbClr val="0000FF"/>
                  </a:solidFill>
                </a:rPr>
                <a:t>Мне было интересно</a:t>
              </a:r>
            </a:p>
          </p:txBody>
        </p:sp>
        <p:sp>
          <p:nvSpPr>
            <p:cNvPr id="34835" name="Text Box 12"/>
            <p:cNvSpPr txBox="1">
              <a:spLocks noChangeArrowheads="1"/>
            </p:cNvSpPr>
            <p:nvPr/>
          </p:nvSpPr>
          <p:spPr bwMode="auto">
            <a:xfrm>
              <a:off x="2544" y="2688"/>
              <a:ext cx="1440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b="1">
                  <a:solidFill>
                    <a:srgbClr val="0066FF"/>
                  </a:solidFill>
                </a:rPr>
                <a:t>Доволен оценкой</a:t>
              </a:r>
            </a:p>
          </p:txBody>
        </p:sp>
        <p:sp>
          <p:nvSpPr>
            <p:cNvPr id="34836" name="Text Box 14"/>
            <p:cNvSpPr txBox="1">
              <a:spLocks noChangeArrowheads="1"/>
            </p:cNvSpPr>
            <p:nvPr/>
          </p:nvSpPr>
          <p:spPr bwMode="auto">
            <a:xfrm>
              <a:off x="2496" y="1296"/>
              <a:ext cx="144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b="1">
                  <a:solidFill>
                    <a:srgbClr val="0066FF"/>
                  </a:solidFill>
                </a:rPr>
                <a:t>Здорово</a:t>
              </a:r>
            </a:p>
          </p:txBody>
        </p:sp>
        <p:sp>
          <p:nvSpPr>
            <p:cNvPr id="34837" name="Text Box 18"/>
            <p:cNvSpPr txBox="1">
              <a:spLocks noChangeArrowheads="1"/>
            </p:cNvSpPr>
            <p:nvPr/>
          </p:nvSpPr>
          <p:spPr bwMode="auto">
            <a:xfrm>
              <a:off x="3888" y="3600"/>
              <a:ext cx="1440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b="1">
                  <a:solidFill>
                    <a:srgbClr val="3399FF"/>
                  </a:solidFill>
                </a:rPr>
                <a:t>Оценка урока - отлично</a:t>
              </a:r>
            </a:p>
          </p:txBody>
        </p:sp>
      </p:grpSp>
      <p:grpSp>
        <p:nvGrpSpPr>
          <p:cNvPr id="34820" name="Group 25"/>
          <p:cNvGrpSpPr>
            <a:grpSpLocks/>
          </p:cNvGrpSpPr>
          <p:nvPr/>
        </p:nvGrpSpPr>
        <p:grpSpPr bwMode="auto">
          <a:xfrm>
            <a:off x="304800" y="2895600"/>
            <a:ext cx="5181600" cy="3200400"/>
            <a:chOff x="192" y="1824"/>
            <a:chExt cx="3264" cy="2016"/>
          </a:xfrm>
        </p:grpSpPr>
        <p:sp>
          <p:nvSpPr>
            <p:cNvPr id="34830" name="Text Box 7"/>
            <p:cNvSpPr txBox="1">
              <a:spLocks noChangeArrowheads="1"/>
            </p:cNvSpPr>
            <p:nvPr/>
          </p:nvSpPr>
          <p:spPr bwMode="auto">
            <a:xfrm>
              <a:off x="192" y="1824"/>
              <a:ext cx="1440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b="1">
                  <a:solidFill>
                    <a:srgbClr val="FF00FF"/>
                  </a:solidFill>
                </a:rPr>
                <a:t>Урок понравился</a:t>
              </a:r>
            </a:p>
          </p:txBody>
        </p:sp>
        <p:sp>
          <p:nvSpPr>
            <p:cNvPr id="34831" name="Text Box 8"/>
            <p:cNvSpPr txBox="1">
              <a:spLocks noChangeArrowheads="1"/>
            </p:cNvSpPr>
            <p:nvPr/>
          </p:nvSpPr>
          <p:spPr bwMode="auto">
            <a:xfrm>
              <a:off x="1248" y="2304"/>
              <a:ext cx="1440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b="1">
                  <a:solidFill>
                    <a:srgbClr val="CC99FF"/>
                  </a:solidFill>
                </a:rPr>
                <a:t>Есть вопросы</a:t>
              </a:r>
            </a:p>
          </p:txBody>
        </p:sp>
        <p:sp>
          <p:nvSpPr>
            <p:cNvPr id="34832" name="Text Box 11"/>
            <p:cNvSpPr txBox="1">
              <a:spLocks noChangeArrowheads="1"/>
            </p:cNvSpPr>
            <p:nvPr/>
          </p:nvSpPr>
          <p:spPr bwMode="auto">
            <a:xfrm>
              <a:off x="1536" y="3168"/>
              <a:ext cx="144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b="1">
                  <a:solidFill>
                    <a:srgbClr val="FF66FF"/>
                  </a:solidFill>
                </a:rPr>
                <a:t>Я молодец!</a:t>
              </a:r>
            </a:p>
          </p:txBody>
        </p:sp>
        <p:sp>
          <p:nvSpPr>
            <p:cNvPr id="34833" name="Text Box 20"/>
            <p:cNvSpPr txBox="1">
              <a:spLocks noChangeArrowheads="1"/>
            </p:cNvSpPr>
            <p:nvPr/>
          </p:nvSpPr>
          <p:spPr bwMode="auto">
            <a:xfrm>
              <a:off x="2016" y="3552"/>
              <a:ext cx="144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b="1">
                  <a:solidFill>
                    <a:srgbClr val="9966FF"/>
                  </a:solidFill>
                </a:rPr>
                <a:t>Легкая тема</a:t>
              </a:r>
            </a:p>
          </p:txBody>
        </p:sp>
      </p:grpSp>
      <p:grpSp>
        <p:nvGrpSpPr>
          <p:cNvPr id="34821" name="Group 23"/>
          <p:cNvGrpSpPr>
            <a:grpSpLocks/>
          </p:cNvGrpSpPr>
          <p:nvPr/>
        </p:nvGrpSpPr>
        <p:grpSpPr bwMode="auto">
          <a:xfrm>
            <a:off x="838200" y="1752600"/>
            <a:ext cx="8153400" cy="2727325"/>
            <a:chOff x="528" y="1104"/>
            <a:chExt cx="5136" cy="1718"/>
          </a:xfrm>
        </p:grpSpPr>
        <p:sp>
          <p:nvSpPr>
            <p:cNvPr id="34827" name="Text Box 6"/>
            <p:cNvSpPr txBox="1">
              <a:spLocks noChangeArrowheads="1"/>
            </p:cNvSpPr>
            <p:nvPr/>
          </p:nvSpPr>
          <p:spPr bwMode="auto">
            <a:xfrm>
              <a:off x="528" y="1296"/>
              <a:ext cx="144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b="1">
                  <a:solidFill>
                    <a:srgbClr val="FF0000"/>
                  </a:solidFill>
                </a:rPr>
                <a:t>Важная тема</a:t>
              </a:r>
            </a:p>
          </p:txBody>
        </p:sp>
        <p:sp>
          <p:nvSpPr>
            <p:cNvPr id="34828" name="Text Box 19"/>
            <p:cNvSpPr txBox="1">
              <a:spLocks noChangeArrowheads="1"/>
            </p:cNvSpPr>
            <p:nvPr/>
          </p:nvSpPr>
          <p:spPr bwMode="auto">
            <a:xfrm>
              <a:off x="3792" y="1104"/>
              <a:ext cx="1440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b="1">
                  <a:solidFill>
                    <a:srgbClr val="FF0066"/>
                  </a:solidFill>
                </a:rPr>
                <a:t>Оценка урока - хорошо</a:t>
              </a:r>
            </a:p>
          </p:txBody>
        </p:sp>
        <p:sp>
          <p:nvSpPr>
            <p:cNvPr id="34829" name="Text Box 21"/>
            <p:cNvSpPr txBox="1">
              <a:spLocks noChangeArrowheads="1"/>
            </p:cNvSpPr>
            <p:nvPr/>
          </p:nvSpPr>
          <p:spPr bwMode="auto">
            <a:xfrm>
              <a:off x="3792" y="2304"/>
              <a:ext cx="1872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b="1">
                  <a:solidFill>
                    <a:srgbClr val="FF0066"/>
                  </a:solidFill>
                </a:rPr>
                <a:t>Ничего особенного</a:t>
              </a:r>
            </a:p>
          </p:txBody>
        </p:sp>
      </p:grpSp>
      <p:grpSp>
        <p:nvGrpSpPr>
          <p:cNvPr id="34822" name="Group 24"/>
          <p:cNvGrpSpPr>
            <a:grpSpLocks/>
          </p:cNvGrpSpPr>
          <p:nvPr/>
        </p:nvGrpSpPr>
        <p:grpSpPr bwMode="auto">
          <a:xfrm>
            <a:off x="304800" y="2667000"/>
            <a:ext cx="8458200" cy="3641725"/>
            <a:chOff x="192" y="1680"/>
            <a:chExt cx="5328" cy="2294"/>
          </a:xfrm>
        </p:grpSpPr>
        <p:sp>
          <p:nvSpPr>
            <p:cNvPr id="34823" name="Text Box 10"/>
            <p:cNvSpPr txBox="1">
              <a:spLocks noChangeArrowheads="1"/>
            </p:cNvSpPr>
            <p:nvPr/>
          </p:nvSpPr>
          <p:spPr bwMode="auto">
            <a:xfrm>
              <a:off x="192" y="3456"/>
              <a:ext cx="1440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b="1">
                  <a:solidFill>
                    <a:srgbClr val="009900"/>
                  </a:solidFill>
                </a:rPr>
                <a:t>Ничего не понятно</a:t>
              </a:r>
            </a:p>
          </p:txBody>
        </p:sp>
        <p:sp>
          <p:nvSpPr>
            <p:cNvPr id="34824" name="Text Box 13"/>
            <p:cNvSpPr txBox="1">
              <a:spLocks noChangeArrowheads="1"/>
            </p:cNvSpPr>
            <p:nvPr/>
          </p:nvSpPr>
          <p:spPr bwMode="auto">
            <a:xfrm>
              <a:off x="2880" y="1680"/>
              <a:ext cx="1440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b="1">
                  <a:solidFill>
                    <a:srgbClr val="009900"/>
                  </a:solidFill>
                </a:rPr>
                <a:t>Спасибо Декарту</a:t>
              </a:r>
            </a:p>
          </p:txBody>
        </p:sp>
        <p:sp>
          <p:nvSpPr>
            <p:cNvPr id="34825" name="Text Box 17"/>
            <p:cNvSpPr txBox="1">
              <a:spLocks noChangeArrowheads="1"/>
            </p:cNvSpPr>
            <p:nvPr/>
          </p:nvSpPr>
          <p:spPr bwMode="auto">
            <a:xfrm>
              <a:off x="4080" y="2976"/>
              <a:ext cx="1440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b="1">
                  <a:solidFill>
                    <a:srgbClr val="33CC33"/>
                  </a:solidFill>
                </a:rPr>
                <a:t>Узнал(а) много нового</a:t>
              </a:r>
            </a:p>
          </p:txBody>
        </p:sp>
        <p:sp>
          <p:nvSpPr>
            <p:cNvPr id="34826" name="Text Box 22"/>
            <p:cNvSpPr txBox="1">
              <a:spLocks noChangeArrowheads="1"/>
            </p:cNvSpPr>
            <p:nvPr/>
          </p:nvSpPr>
          <p:spPr bwMode="auto">
            <a:xfrm>
              <a:off x="1488" y="1680"/>
              <a:ext cx="144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b="1">
                  <a:solidFill>
                    <a:srgbClr val="009900"/>
                  </a:solidFill>
                </a:rPr>
                <a:t>Свой вариант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71500" y="571500"/>
            <a:ext cx="8572500" cy="557212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Цели и задачи на уроке:</a:t>
            </a:r>
            <a:br>
              <a:rPr lang="ru-RU" dirty="0" smtClean="0"/>
            </a:br>
            <a:r>
              <a:rPr lang="ru-RU" sz="3100" dirty="0" smtClean="0"/>
              <a:t>Образовательные: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000" dirty="0" smtClean="0"/>
              <a:t>- </a:t>
            </a:r>
            <a:r>
              <a:rPr lang="ru-RU" sz="2200" i="1" dirty="0" smtClean="0"/>
              <a:t>Дать определение   декартовых координат</a:t>
            </a:r>
            <a:br>
              <a:rPr lang="ru-RU" sz="2200" i="1" dirty="0" smtClean="0"/>
            </a:br>
            <a:r>
              <a:rPr lang="ru-RU" sz="2200" i="1" dirty="0" smtClean="0"/>
              <a:t>- Отработать  навыки  нахождения  точки  по её координатам и определения координат точки на плоскости</a:t>
            </a:r>
            <a:br>
              <a:rPr lang="ru-RU" sz="2200" i="1" dirty="0" smtClean="0"/>
            </a:br>
            <a:r>
              <a:rPr lang="ru-RU" sz="2200" i="1" dirty="0" smtClean="0"/>
              <a:t>- сформировать навыки нахождения координат середины отрезка.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3100" dirty="0" smtClean="0"/>
              <a:t>Воспитательные : 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2200" i="1" dirty="0" smtClean="0"/>
              <a:t>-воспитывать у обучающихся интерес к математике и её познанию.</a:t>
            </a:r>
            <a:br>
              <a:rPr lang="ru-RU" sz="2200" i="1" dirty="0" smtClean="0"/>
            </a:br>
            <a:r>
              <a:rPr lang="ru-RU" sz="2200" i="1" dirty="0" smtClean="0"/>
              <a:t>- воспитывать аккуратность и культуру графических построений</a:t>
            </a:r>
            <a:r>
              <a:rPr lang="ru-RU" sz="2000" i="1" dirty="0" smtClean="0"/>
              <a:t>.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2700" dirty="0" smtClean="0"/>
              <a:t>Развивающие</a:t>
            </a:r>
            <a:r>
              <a:rPr lang="ru-RU" sz="2400" dirty="0" smtClean="0"/>
              <a:t>: 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2200" i="1" dirty="0" smtClean="0"/>
              <a:t>- Активизировать познавательную активность и любознательность обучающихся</a:t>
            </a:r>
            <a:br>
              <a:rPr lang="ru-RU" sz="2200" i="1" dirty="0" smtClean="0"/>
            </a:br>
            <a:r>
              <a:rPr lang="ru-RU" sz="2200" i="1" dirty="0" smtClean="0"/>
              <a:t>- Развивать логическое мышление, умение анализировать, сравнивать, делать выводы</a:t>
            </a:r>
            <a:endParaRPr lang="ru-RU" sz="2200" i="1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333375"/>
            <a:ext cx="7772400" cy="1166813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800" b="1" dirty="0" smtClean="0">
                <a:solidFill>
                  <a:srgbClr val="000099"/>
                </a:solidFill>
              </a:rPr>
              <a:t>Домашнее задание</a:t>
            </a:r>
            <a:r>
              <a:rPr lang="ru-RU" sz="3600" b="1" dirty="0" smtClean="0">
                <a:solidFill>
                  <a:srgbClr val="000099"/>
                </a:solidFill>
              </a:rPr>
              <a:t/>
            </a:r>
            <a:br>
              <a:rPr lang="ru-RU" sz="3600" b="1" dirty="0" smtClean="0">
                <a:solidFill>
                  <a:srgbClr val="000099"/>
                </a:solidFill>
              </a:rPr>
            </a:br>
            <a:r>
              <a:rPr lang="ru-RU" sz="3200" b="1" dirty="0" smtClean="0">
                <a:solidFill>
                  <a:srgbClr val="000099"/>
                </a:solidFill>
              </a:rPr>
              <a:t>П71,72  №14, задание на карточке</a:t>
            </a:r>
          </a:p>
        </p:txBody>
      </p:sp>
      <p:pic>
        <p:nvPicPr>
          <p:cNvPr id="35842" name="Picture 4" descr="21M2"/>
          <p:cNvPicPr>
            <a:picLocks noChangeAspect="1" noChangeArrowheads="1" noCro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6948488" y="2708275"/>
            <a:ext cx="2052637" cy="2160588"/>
          </a:xfrm>
        </p:spPr>
      </p:pic>
      <p:sp>
        <p:nvSpPr>
          <p:cNvPr id="35843" name="Rectangle 1"/>
          <p:cNvSpPr>
            <a:spLocks noGrp="1" noChangeArrowheads="1"/>
          </p:cNvSpPr>
          <p:nvPr>
            <p:ph type="body" sz="half" idx="1"/>
          </p:nvPr>
        </p:nvSpPr>
        <p:spPr>
          <a:xfrm>
            <a:off x="500063" y="1901825"/>
            <a:ext cx="5357812" cy="3416300"/>
          </a:xfrm>
        </p:spPr>
        <p:txBody>
          <a:bodyPr anchor="ctr">
            <a:spAutoFit/>
          </a:bodyPr>
          <a:lstStyle/>
          <a:p>
            <a:pPr mar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sz="2400" smtClean="0">
                <a:latin typeface="Arial" charset="0"/>
                <a:cs typeface="Times New Roman" pitchFamily="18" charset="0"/>
              </a:rPr>
              <a:t>Постройте фигурку «Рыбка» по точкам с координатами: </a:t>
            </a:r>
            <a:endParaRPr lang="ru-RU" sz="2400" smtClean="0">
              <a:latin typeface="Arial" charset="0"/>
            </a:endParaRPr>
          </a:p>
          <a:p>
            <a:pPr marL="0" indent="0">
              <a:spcBef>
                <a:spcPct val="0"/>
              </a:spcBef>
              <a:buClrTx/>
              <a:buSzTx/>
              <a:buFontTx/>
              <a:buNone/>
            </a:pPr>
            <a:r>
              <a:rPr lang="ru-RU" sz="2400" smtClean="0">
                <a:latin typeface="Arial" charset="0"/>
                <a:cs typeface="Times New Roman" pitchFamily="18" charset="0"/>
              </a:rPr>
              <a:t>(3; 3),  (0; 3), ( - 2; 2),  ( - 5; 2),  ( - 7; 4),  ( - 8; 3),  ( - 7; 1),  ( - 8;  - 1), </a:t>
            </a:r>
            <a:endParaRPr lang="ru-RU" sz="2400" smtClean="0">
              <a:latin typeface="Arial" charset="0"/>
            </a:endParaRPr>
          </a:p>
          <a:p>
            <a:pPr marL="0" indent="0">
              <a:spcBef>
                <a:spcPct val="0"/>
              </a:spcBef>
              <a:buClrTx/>
              <a:buSzTx/>
              <a:buFontTx/>
              <a:buNone/>
            </a:pPr>
            <a:r>
              <a:rPr lang="ru-RU" sz="2400" smtClean="0">
                <a:latin typeface="Arial" charset="0"/>
                <a:cs typeface="Times New Roman" pitchFamily="18" charset="0"/>
              </a:rPr>
              <a:t>( - 7; - 2),  ( - 5; 0),  ( - 1; - 2),  (0; - 4),  (2; - 4),  (3; - 2),  (5; - 2),  (7; 0), </a:t>
            </a:r>
            <a:endParaRPr lang="ru-RU" sz="2400" smtClean="0">
              <a:latin typeface="Arial" charset="0"/>
            </a:endParaRPr>
          </a:p>
          <a:p>
            <a:pPr marL="0" indent="0">
              <a:spcBef>
                <a:spcPct val="0"/>
              </a:spcBef>
              <a:buClrTx/>
              <a:buSzTx/>
              <a:buFontTx/>
              <a:buNone/>
            </a:pPr>
            <a:r>
              <a:rPr lang="ru-RU" sz="2400" smtClean="0">
                <a:latin typeface="Arial" charset="0"/>
                <a:cs typeface="Times New Roman" pitchFamily="18" charset="0"/>
              </a:rPr>
              <a:t>(5; 2),  (3; 3),  (2; 4),  ( -3; 4),  ( - 4; 2)   и   (5; 0) – глаз  </a:t>
            </a:r>
            <a:endParaRPr lang="ru-RU" sz="2400" smtClean="0">
              <a:latin typeface="Arial" charset="0"/>
            </a:endParaRPr>
          </a:p>
          <a:p>
            <a:pPr marL="0" indent="0">
              <a:spcBef>
                <a:spcPct val="0"/>
              </a:spcBef>
              <a:buClrTx/>
              <a:buSzTx/>
              <a:buFontTx/>
              <a:buNone/>
            </a:pPr>
            <a:r>
              <a:rPr lang="ru-RU" sz="2400" smtClean="0">
                <a:latin typeface="Arial" charset="0"/>
                <a:cs typeface="Times New Roman" pitchFamily="18" charset="0"/>
              </a:rPr>
              <a:t>                              </a:t>
            </a:r>
            <a:endParaRPr lang="ru-RU" sz="2400" smtClean="0">
              <a:latin typeface="Arial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Прямоугольник 1"/>
          <p:cNvSpPr>
            <a:spLocks noChangeArrowheads="1"/>
          </p:cNvSpPr>
          <p:nvPr/>
        </p:nvSpPr>
        <p:spPr bwMode="auto">
          <a:xfrm>
            <a:off x="714375" y="285750"/>
            <a:ext cx="7786688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0070C0"/>
                </a:solidFill>
                <a:latin typeface="Constantia" pitchFamily="18" charset="0"/>
              </a:rPr>
              <a:t>Первое из чисел, заданием которого определяется положение точки на плоскости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85750" y="1571625"/>
          <a:ext cx="8643938" cy="1949450"/>
        </p:xfrm>
        <a:graphic>
          <a:graphicData uri="http://schemas.openxmlformats.org/drawingml/2006/table">
            <a:tbl>
              <a:tblPr/>
              <a:tblGrid>
                <a:gridCol w="1080100"/>
                <a:gridCol w="1080100"/>
                <a:gridCol w="1080100"/>
                <a:gridCol w="1080100"/>
                <a:gridCol w="1080884"/>
                <a:gridCol w="1080884"/>
                <a:gridCol w="1080884"/>
                <a:gridCol w="1080884"/>
              </a:tblGrid>
              <a:tr h="9747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 dirty="0">
                          <a:latin typeface="Times New Roman"/>
                          <a:ea typeface="Times New Roman"/>
                          <a:cs typeface="Times New Roman"/>
                        </a:rPr>
                        <a:t>9,8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917" marR="599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>
                          <a:latin typeface="Times New Roman"/>
                          <a:ea typeface="Times New Roman"/>
                          <a:cs typeface="Times New Roman"/>
                        </a:rPr>
                        <a:t>87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917" marR="599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 dirty="0">
                          <a:latin typeface="Times New Roman"/>
                          <a:ea typeface="Times New Roman"/>
                          <a:cs typeface="Times New Roman"/>
                        </a:rPr>
                        <a:t>40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917" marR="599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 dirty="0">
                          <a:latin typeface="Times New Roman"/>
                          <a:ea typeface="Times New Roman"/>
                          <a:cs typeface="Times New Roman"/>
                        </a:rPr>
                        <a:t>81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917" marR="599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>
                          <a:latin typeface="Times New Roman"/>
                          <a:ea typeface="Times New Roman"/>
                          <a:cs typeface="Times New Roman"/>
                        </a:rPr>
                        <a:t>23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917" marR="599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>
                          <a:latin typeface="Times New Roman"/>
                          <a:ea typeface="Times New Roman"/>
                          <a:cs typeface="Times New Roman"/>
                        </a:rPr>
                        <a:t>40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917" marR="599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>
                          <a:latin typeface="Times New Roman"/>
                          <a:ea typeface="Times New Roman"/>
                          <a:cs typeface="Times New Roman"/>
                        </a:rPr>
                        <a:t>40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917" marR="599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>
                          <a:latin typeface="Times New Roman"/>
                          <a:ea typeface="Times New Roman"/>
                          <a:cs typeface="Times New Roman"/>
                        </a:rPr>
                        <a:t>9,8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917" marR="599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47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917" marR="599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917" marR="599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917" marR="599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917" marR="599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917" marR="599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917" marR="599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917" marR="599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917" marR="599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743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5363" y="3857625"/>
            <a:ext cx="6791325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214438" y="4143375"/>
            <a:ext cx="395287" cy="6477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FF0000"/>
                </a:solidFill>
              </a:rPr>
              <a:t>Ц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214438" y="5214938"/>
            <a:ext cx="395287" cy="6477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FF0000"/>
                </a:solidFill>
              </a:rPr>
              <a:t>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357563" y="4143375"/>
            <a:ext cx="395287" cy="6477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FF0000"/>
                </a:solidFill>
              </a:rPr>
              <a:t>С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357563" y="5214938"/>
            <a:ext cx="395287" cy="6477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FF0000"/>
                </a:solidFill>
              </a:rPr>
              <a:t>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605463" y="4138613"/>
            <a:ext cx="395287" cy="6477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FF0000"/>
                </a:solidFill>
              </a:rPr>
              <a:t>Б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072188" y="2714625"/>
            <a:ext cx="395287" cy="6477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FF0000"/>
                </a:solidFill>
              </a:rPr>
              <a:t>С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7105650" y="2714625"/>
            <a:ext cx="395288" cy="6477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FF0000"/>
                </a:solidFill>
              </a:rPr>
              <a:t>С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8215313" y="2714625"/>
            <a:ext cx="395287" cy="6477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FF0000"/>
                </a:solidFill>
              </a:rPr>
              <a:t>А</a:t>
            </a:r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11111E-6 L 0.28264 -0.2143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" y="-1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11111E-6 L 0.40087 -0.370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1.11111E-6 L -0.05417 -0.2039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" y="-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1.11111E-6 L -0.30608 -0.370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4.44444E-6 L -0.42587 -0.21365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3" y="-1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Прямоугольник 11"/>
          <p:cNvSpPr>
            <a:spLocks noChangeArrowheads="1"/>
          </p:cNvSpPr>
          <p:nvPr/>
        </p:nvSpPr>
        <p:spPr bwMode="auto">
          <a:xfrm>
            <a:off x="714375" y="285750"/>
            <a:ext cx="7786688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0070C0"/>
                </a:solidFill>
                <a:latin typeface="Constantia" pitchFamily="18" charset="0"/>
              </a:rPr>
              <a:t>Второе из чисел, заданием которого определяется положение точки на плоскости</a:t>
            </a:r>
          </a:p>
        </p:txBody>
      </p:sp>
      <p:pic>
        <p:nvPicPr>
          <p:cNvPr id="18434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1357313"/>
            <a:ext cx="8572500" cy="221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3300" y="3714750"/>
            <a:ext cx="6716713" cy="264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Прямоугольник 15"/>
          <p:cNvSpPr/>
          <p:nvPr/>
        </p:nvSpPr>
        <p:spPr>
          <a:xfrm>
            <a:off x="1176338" y="3929063"/>
            <a:ext cx="395287" cy="6477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FF0000"/>
                </a:solidFill>
              </a:rPr>
              <a:t>Р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1176338" y="4714875"/>
            <a:ext cx="395287" cy="6477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FF0000"/>
                </a:solidFill>
              </a:rPr>
              <a:t>Н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1143000" y="5567363"/>
            <a:ext cx="395288" cy="6477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FF0000"/>
                </a:solidFill>
              </a:rPr>
              <a:t>И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3357563" y="3929063"/>
            <a:ext cx="395287" cy="6477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FF0000"/>
                </a:solidFill>
              </a:rPr>
              <a:t>Д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3357563" y="4781550"/>
            <a:ext cx="395287" cy="6477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FF0000"/>
                </a:solidFill>
              </a:rPr>
              <a:t>Т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3357563" y="5567363"/>
            <a:ext cx="395287" cy="6477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FF0000"/>
                </a:solidFill>
              </a:rPr>
              <a:t>А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5572125" y="3857625"/>
            <a:ext cx="395288" cy="6477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FF0000"/>
                </a:solidFill>
              </a:rPr>
              <a:t>О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8072438" y="2643188"/>
            <a:ext cx="395287" cy="6477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FF0000"/>
                </a:solidFill>
              </a:rPr>
              <a:t>А</a:t>
            </a:r>
          </a:p>
        </p:txBody>
      </p:sp>
    </p:spTree>
  </p:cSld>
  <p:clrMapOvr>
    <a:masterClrMapping/>
  </p:clrMapOvr>
  <p:transition spd="slow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1.11111E-6 L 0.05052 -0.1937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" y="-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2.22222E-6 L 0.38924 -0.2976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" y="-1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2.22222E-6 L 0.27465 -0.4219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" y="-2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1.11111E-6 L -0.06198 -0.183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" y="-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4.44444E-6 L 0.37899 -0.3074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9" y="-1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2.22222E-6 L 0.27673 -0.42199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" y="-2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2.22222E-6 L -0.54826 -0.17268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4" y="-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>
          <a:xfrm>
            <a:off x="250825" y="333375"/>
            <a:ext cx="8497888" cy="2016125"/>
          </a:xfrm>
        </p:spPr>
        <p:txBody>
          <a:bodyPr/>
          <a:lstStyle/>
          <a:p>
            <a:pPr eaLnBrk="1" hangingPunct="1"/>
            <a:r>
              <a:rPr lang="ru-RU" sz="2800" smtClean="0"/>
              <a:t>Две взаимно перпендикулярные оси (прямые), имеющие общее начало и общую единицу масштаба, образуют </a:t>
            </a:r>
            <a:r>
              <a:rPr lang="ru-RU" sz="2800" smtClean="0">
                <a:solidFill>
                  <a:srgbClr val="990099"/>
                </a:solidFill>
              </a:rPr>
              <a:t>прямоугольную систему координат </a:t>
            </a:r>
            <a:r>
              <a:rPr lang="ru-RU" sz="2800" smtClean="0"/>
              <a:t>или координатную  плоскость.</a:t>
            </a:r>
            <a:r>
              <a:rPr lang="ru-RU" sz="4000" smtClean="0"/>
              <a:t> </a:t>
            </a:r>
          </a:p>
        </p:txBody>
      </p:sp>
      <p:sp>
        <p:nvSpPr>
          <p:cNvPr id="6150" name="Line 6"/>
          <p:cNvSpPr>
            <a:spLocks noChangeShapeType="1"/>
          </p:cNvSpPr>
          <p:nvPr/>
        </p:nvSpPr>
        <p:spPr bwMode="auto">
          <a:xfrm flipV="1">
            <a:off x="4427538" y="2492375"/>
            <a:ext cx="0" cy="30956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6151" name="Line 7"/>
          <p:cNvSpPr>
            <a:spLocks noChangeShapeType="1"/>
          </p:cNvSpPr>
          <p:nvPr/>
        </p:nvSpPr>
        <p:spPr bwMode="auto">
          <a:xfrm>
            <a:off x="2555875" y="3933825"/>
            <a:ext cx="410368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6424613" y="3998913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>
                <a:latin typeface="Constantia" pitchFamily="18" charset="0"/>
              </a:rPr>
              <a:t>х</a:t>
            </a:r>
          </a:p>
        </p:txBody>
      </p:sp>
      <p:sp>
        <p:nvSpPr>
          <p:cNvPr id="6153" name="Text Box 9"/>
          <p:cNvSpPr txBox="1">
            <a:spLocks noChangeArrowheads="1"/>
          </p:cNvSpPr>
          <p:nvPr/>
        </p:nvSpPr>
        <p:spPr bwMode="auto">
          <a:xfrm>
            <a:off x="4479925" y="2559050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>
                <a:latin typeface="Constantia" pitchFamily="18" charset="0"/>
              </a:rPr>
              <a:t>у</a:t>
            </a:r>
          </a:p>
        </p:txBody>
      </p:sp>
      <p:sp>
        <p:nvSpPr>
          <p:cNvPr id="6154" name="Text Box 10"/>
          <p:cNvSpPr txBox="1">
            <a:spLocks noChangeArrowheads="1"/>
          </p:cNvSpPr>
          <p:nvPr/>
        </p:nvSpPr>
        <p:spPr bwMode="auto">
          <a:xfrm>
            <a:off x="4048125" y="3952875"/>
            <a:ext cx="387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onstantia" pitchFamily="18" charset="0"/>
              </a:rPr>
              <a:t>-1</a:t>
            </a:r>
          </a:p>
        </p:txBody>
      </p:sp>
      <p:sp>
        <p:nvSpPr>
          <p:cNvPr id="6155" name="Line 11"/>
          <p:cNvSpPr>
            <a:spLocks noChangeShapeType="1"/>
          </p:cNvSpPr>
          <p:nvPr/>
        </p:nvSpPr>
        <p:spPr bwMode="auto">
          <a:xfrm>
            <a:off x="4716463" y="3860800"/>
            <a:ext cx="0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56" name="Line 12"/>
          <p:cNvSpPr>
            <a:spLocks noChangeShapeType="1"/>
          </p:cNvSpPr>
          <p:nvPr/>
        </p:nvSpPr>
        <p:spPr bwMode="auto">
          <a:xfrm>
            <a:off x="4140200" y="3860800"/>
            <a:ext cx="0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57" name="Line 13"/>
          <p:cNvSpPr>
            <a:spLocks noChangeShapeType="1"/>
          </p:cNvSpPr>
          <p:nvPr/>
        </p:nvSpPr>
        <p:spPr bwMode="auto">
          <a:xfrm>
            <a:off x="4305300" y="3603625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58" name="Line 14"/>
          <p:cNvSpPr>
            <a:spLocks noChangeShapeType="1"/>
          </p:cNvSpPr>
          <p:nvPr/>
        </p:nvSpPr>
        <p:spPr bwMode="auto">
          <a:xfrm>
            <a:off x="4314825" y="4221163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59" name="Text Box 15"/>
          <p:cNvSpPr txBox="1">
            <a:spLocks noChangeArrowheads="1"/>
          </p:cNvSpPr>
          <p:nvPr/>
        </p:nvSpPr>
        <p:spPr bwMode="auto">
          <a:xfrm>
            <a:off x="4551363" y="3448050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onstantia" pitchFamily="18" charset="0"/>
              </a:rPr>
              <a:t>1</a:t>
            </a: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6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/>
      <p:bldP spid="6150" grpId="0" animBg="1"/>
      <p:bldP spid="6151" grpId="0" animBg="1"/>
      <p:bldP spid="6152" grpId="0"/>
      <p:bldP spid="6153" grpId="0"/>
      <p:bldP spid="6154" grpId="0"/>
      <p:bldP spid="6155" grpId="0" animBg="1"/>
      <p:bldP spid="6156" grpId="0" animBg="1"/>
      <p:bldP spid="6157" grpId="0" animBg="1"/>
      <p:bldP spid="6158" grpId="0" animBg="1"/>
      <p:bldP spid="615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27088" y="620713"/>
            <a:ext cx="7329487" cy="115252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/>
              <a:t>Если на плоскости дается точка М, то в данной координатной системе можно найти пару чисел </a:t>
            </a:r>
            <a:r>
              <a:rPr lang="ru-RU" sz="2800" i="1"/>
              <a:t>х</a:t>
            </a:r>
            <a:r>
              <a:rPr lang="ru-RU" sz="2800"/>
              <a:t> и </a:t>
            </a:r>
            <a:r>
              <a:rPr lang="ru-RU" sz="2800" i="1"/>
              <a:t>у, </a:t>
            </a:r>
            <a:r>
              <a:rPr lang="ru-RU" sz="2800"/>
              <a:t>соответствующей этой точке.</a:t>
            </a:r>
            <a:endParaRPr lang="ru-RU" sz="2800" i="1"/>
          </a:p>
        </p:txBody>
      </p:sp>
      <p:sp>
        <p:nvSpPr>
          <p:cNvPr id="11269" name="Line 5"/>
          <p:cNvSpPr>
            <a:spLocks noChangeShapeType="1"/>
          </p:cNvSpPr>
          <p:nvPr/>
        </p:nvSpPr>
        <p:spPr bwMode="auto">
          <a:xfrm flipV="1">
            <a:off x="4284663" y="2565400"/>
            <a:ext cx="0" cy="3241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1270" name="Line 6"/>
          <p:cNvSpPr>
            <a:spLocks noChangeShapeType="1"/>
          </p:cNvSpPr>
          <p:nvPr/>
        </p:nvSpPr>
        <p:spPr bwMode="auto">
          <a:xfrm>
            <a:off x="1692275" y="4508500"/>
            <a:ext cx="57594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5580063" y="2492375"/>
            <a:ext cx="48101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>
                <a:latin typeface="Constantia" pitchFamily="18" charset="0"/>
              </a:rPr>
              <a:t>М</a:t>
            </a:r>
          </a:p>
        </p:txBody>
      </p:sp>
      <p:sp>
        <p:nvSpPr>
          <p:cNvPr id="11272" name="Line 8"/>
          <p:cNvSpPr>
            <a:spLocks noChangeShapeType="1"/>
          </p:cNvSpPr>
          <p:nvPr/>
        </p:nvSpPr>
        <p:spPr bwMode="auto">
          <a:xfrm flipH="1">
            <a:off x="4211638" y="2997200"/>
            <a:ext cx="15843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73" name="Line 9"/>
          <p:cNvSpPr>
            <a:spLocks noChangeShapeType="1"/>
          </p:cNvSpPr>
          <p:nvPr/>
        </p:nvSpPr>
        <p:spPr bwMode="auto">
          <a:xfrm>
            <a:off x="5795963" y="2997200"/>
            <a:ext cx="0" cy="15113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74" name="Text Box 10"/>
          <p:cNvSpPr txBox="1">
            <a:spLocks noChangeArrowheads="1"/>
          </p:cNvSpPr>
          <p:nvPr/>
        </p:nvSpPr>
        <p:spPr bwMode="auto">
          <a:xfrm>
            <a:off x="5848350" y="4652963"/>
            <a:ext cx="5953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latin typeface="Constantia" pitchFamily="18" charset="0"/>
              </a:rPr>
              <a:t>М </a:t>
            </a:r>
          </a:p>
        </p:txBody>
      </p:sp>
      <p:sp>
        <p:nvSpPr>
          <p:cNvPr id="11275" name="Text Box 11"/>
          <p:cNvSpPr txBox="1">
            <a:spLocks noChangeArrowheads="1"/>
          </p:cNvSpPr>
          <p:nvPr/>
        </p:nvSpPr>
        <p:spPr bwMode="auto">
          <a:xfrm>
            <a:off x="6064250" y="4745038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onstantia" pitchFamily="18" charset="0"/>
              </a:rPr>
              <a:t>1</a:t>
            </a:r>
          </a:p>
        </p:txBody>
      </p:sp>
      <p:sp>
        <p:nvSpPr>
          <p:cNvPr id="11276" name="Text Box 12"/>
          <p:cNvSpPr txBox="1">
            <a:spLocks noChangeArrowheads="1"/>
          </p:cNvSpPr>
          <p:nvPr/>
        </p:nvSpPr>
        <p:spPr bwMode="auto">
          <a:xfrm>
            <a:off x="3832225" y="2774950"/>
            <a:ext cx="3952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>
                <a:latin typeface="Constantia" pitchFamily="18" charset="0"/>
              </a:rPr>
              <a:t>М</a:t>
            </a:r>
          </a:p>
        </p:txBody>
      </p:sp>
      <p:sp>
        <p:nvSpPr>
          <p:cNvPr id="11277" name="Text Box 13"/>
          <p:cNvSpPr txBox="1">
            <a:spLocks noChangeArrowheads="1"/>
          </p:cNvSpPr>
          <p:nvPr/>
        </p:nvSpPr>
        <p:spPr bwMode="auto">
          <a:xfrm>
            <a:off x="4044950" y="2852738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onstantia" pitchFamily="18" charset="0"/>
              </a:rPr>
              <a:t>2</a:t>
            </a:r>
          </a:p>
        </p:txBody>
      </p:sp>
      <p:sp>
        <p:nvSpPr>
          <p:cNvPr id="11278" name="Text Box 14"/>
          <p:cNvSpPr txBox="1">
            <a:spLocks noChangeArrowheads="1"/>
          </p:cNvSpPr>
          <p:nvPr/>
        </p:nvSpPr>
        <p:spPr bwMode="auto">
          <a:xfrm>
            <a:off x="7288213" y="4529138"/>
            <a:ext cx="298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onstantia" pitchFamily="18" charset="0"/>
              </a:rPr>
              <a:t>х</a:t>
            </a:r>
          </a:p>
        </p:txBody>
      </p:sp>
      <p:sp>
        <p:nvSpPr>
          <p:cNvPr id="11279" name="Text Box 15"/>
          <p:cNvSpPr txBox="1">
            <a:spLocks noChangeArrowheads="1"/>
          </p:cNvSpPr>
          <p:nvPr/>
        </p:nvSpPr>
        <p:spPr bwMode="auto">
          <a:xfrm>
            <a:off x="4264025" y="2368550"/>
            <a:ext cx="298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onstantia" pitchFamily="18" charset="0"/>
              </a:rPr>
              <a:t>у</a:t>
            </a:r>
          </a:p>
        </p:txBody>
      </p:sp>
      <p:sp>
        <p:nvSpPr>
          <p:cNvPr id="11280" name="Text Box 16"/>
          <p:cNvSpPr txBox="1">
            <a:spLocks noChangeArrowheads="1"/>
          </p:cNvSpPr>
          <p:nvPr/>
        </p:nvSpPr>
        <p:spPr bwMode="auto">
          <a:xfrm>
            <a:off x="3995738" y="4519613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onstantia" pitchFamily="18" charset="0"/>
              </a:rPr>
              <a:t>0</a:t>
            </a:r>
          </a:p>
        </p:txBody>
      </p:sp>
      <p:sp>
        <p:nvSpPr>
          <p:cNvPr id="11281" name="Text Box 17"/>
          <p:cNvSpPr txBox="1">
            <a:spLocks noChangeArrowheads="1"/>
          </p:cNvSpPr>
          <p:nvPr/>
        </p:nvSpPr>
        <p:spPr bwMode="auto">
          <a:xfrm>
            <a:off x="6011863" y="2565400"/>
            <a:ext cx="628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onstantia" pitchFamily="18" charset="0"/>
              </a:rPr>
              <a:t>(х,у)</a:t>
            </a:r>
          </a:p>
        </p:txBody>
      </p:sp>
      <p:sp>
        <p:nvSpPr>
          <p:cNvPr id="11282" name="Text Box 18"/>
          <p:cNvSpPr txBox="1">
            <a:spLocks noChangeArrowheads="1"/>
          </p:cNvSpPr>
          <p:nvPr/>
        </p:nvSpPr>
        <p:spPr bwMode="auto">
          <a:xfrm>
            <a:off x="1187450" y="1844675"/>
            <a:ext cx="7488238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latin typeface="Constantia" pitchFamily="18" charset="0"/>
              </a:rPr>
              <a:t>Число х - называется </a:t>
            </a:r>
            <a:r>
              <a:rPr lang="ru-RU" sz="2000" i="1">
                <a:solidFill>
                  <a:srgbClr val="990099"/>
                </a:solidFill>
                <a:latin typeface="Constantia" pitchFamily="18" charset="0"/>
              </a:rPr>
              <a:t>абсциссой </a:t>
            </a:r>
            <a:r>
              <a:rPr lang="ru-RU" sz="2000">
                <a:latin typeface="Constantia" pitchFamily="18" charset="0"/>
              </a:rPr>
              <a:t>точки М, а число у- </a:t>
            </a:r>
            <a:r>
              <a:rPr lang="ru-RU" sz="2000" i="1">
                <a:latin typeface="Constantia" pitchFamily="18" charset="0"/>
              </a:rPr>
              <a:t>ее </a:t>
            </a:r>
            <a:r>
              <a:rPr lang="ru-RU" sz="2000" i="1">
                <a:solidFill>
                  <a:srgbClr val="990099"/>
                </a:solidFill>
                <a:latin typeface="Constantia" pitchFamily="18" charset="0"/>
              </a:rPr>
              <a:t>ординатой</a:t>
            </a:r>
            <a:r>
              <a:rPr lang="ru-RU" sz="2000" i="1">
                <a:latin typeface="Constantia" pitchFamily="18" charset="0"/>
              </a:rPr>
              <a:t>, </a:t>
            </a:r>
            <a:r>
              <a:rPr lang="ru-RU" sz="2000">
                <a:latin typeface="Constantia" pitchFamily="18" charset="0"/>
              </a:rPr>
              <a:t> </a:t>
            </a:r>
            <a:r>
              <a:rPr lang="ru-RU" sz="2000">
                <a:solidFill>
                  <a:srgbClr val="3333CC"/>
                </a:solidFill>
                <a:latin typeface="Constantia" pitchFamily="18" charset="0"/>
              </a:rPr>
              <a:t>х и у – координаты точки М</a:t>
            </a:r>
          </a:p>
          <a:p>
            <a:endParaRPr lang="ru-RU" sz="2000">
              <a:solidFill>
                <a:srgbClr val="3333CC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1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1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0" fill="hold"/>
                                        <p:tgtEl>
                                          <p:spTgt spid="11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0" fill="hold"/>
                                        <p:tgtEl>
                                          <p:spTgt spid="11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  <p:bldP spid="11269" grpId="0" animBg="1"/>
      <p:bldP spid="11270" grpId="0" animBg="1"/>
      <p:bldP spid="11271" grpId="0"/>
      <p:bldP spid="11272" grpId="0" animBg="1"/>
      <p:bldP spid="11273" grpId="0" animBg="1"/>
      <p:bldP spid="11274" grpId="0"/>
      <p:bldP spid="11275" grpId="0"/>
      <p:bldP spid="11276" grpId="0"/>
      <p:bldP spid="11277" grpId="0"/>
      <p:bldP spid="11278" grpId="0"/>
      <p:bldP spid="11279" grpId="0"/>
      <p:bldP spid="11280" grpId="0"/>
      <p:bldP spid="11281" grpId="0"/>
      <p:bldP spid="1128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/>
              <a:t>Координатные оси разбивают плоскость на четыре части-четверти </a:t>
            </a:r>
            <a:r>
              <a:rPr lang="en-US" sz="3200"/>
              <a:t>I, II, III, IV</a:t>
            </a:r>
            <a:r>
              <a:rPr lang="en-US" sz="4000"/>
              <a:t> </a:t>
            </a:r>
            <a:endParaRPr lang="ru-RU" sz="4000"/>
          </a:p>
        </p:txBody>
      </p:sp>
      <p:sp>
        <p:nvSpPr>
          <p:cNvPr id="12292" name="Line 4"/>
          <p:cNvSpPr>
            <a:spLocks noChangeShapeType="1"/>
          </p:cNvSpPr>
          <p:nvPr/>
        </p:nvSpPr>
        <p:spPr bwMode="auto">
          <a:xfrm flipV="1">
            <a:off x="4427538" y="2492375"/>
            <a:ext cx="0" cy="30956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2293" name="Line 5"/>
          <p:cNvSpPr>
            <a:spLocks noChangeShapeType="1"/>
          </p:cNvSpPr>
          <p:nvPr/>
        </p:nvSpPr>
        <p:spPr bwMode="auto">
          <a:xfrm>
            <a:off x="2555875" y="3933825"/>
            <a:ext cx="410368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6424613" y="3998913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>
                <a:latin typeface="Constantia" pitchFamily="18" charset="0"/>
              </a:rPr>
              <a:t>х</a:t>
            </a:r>
          </a:p>
        </p:txBody>
      </p:sp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4479925" y="2559050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>
                <a:latin typeface="Constantia" pitchFamily="18" charset="0"/>
              </a:rPr>
              <a:t>у</a:t>
            </a:r>
          </a:p>
        </p:txBody>
      </p:sp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5395913" y="2644775"/>
            <a:ext cx="936625" cy="125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4800">
                <a:latin typeface="Constantia" pitchFamily="18" charset="0"/>
              </a:rPr>
              <a:t>I</a:t>
            </a:r>
            <a:endParaRPr lang="ru-RU" sz="4800">
              <a:latin typeface="Constantia" pitchFamily="18" charset="0"/>
            </a:endParaRPr>
          </a:p>
          <a:p>
            <a:pPr algn="ctr"/>
            <a:r>
              <a:rPr lang="ru-RU" sz="2800">
                <a:latin typeface="Constantia" pitchFamily="18" charset="0"/>
              </a:rPr>
              <a:t>(+;+)</a:t>
            </a:r>
          </a:p>
        </p:txBody>
      </p:sp>
      <p:sp>
        <p:nvSpPr>
          <p:cNvPr id="21511" name="Text Box 11"/>
          <p:cNvSpPr txBox="1">
            <a:spLocks noChangeArrowheads="1"/>
          </p:cNvSpPr>
          <p:nvPr/>
        </p:nvSpPr>
        <p:spPr bwMode="auto">
          <a:xfrm>
            <a:off x="3543300" y="308927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12300" name="Text Box 12"/>
          <p:cNvSpPr txBox="1">
            <a:spLocks noChangeArrowheads="1"/>
          </p:cNvSpPr>
          <p:nvPr/>
        </p:nvSpPr>
        <p:spPr bwMode="auto">
          <a:xfrm>
            <a:off x="3492500" y="2636838"/>
            <a:ext cx="847725" cy="125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4800">
                <a:latin typeface="Constantia" pitchFamily="18" charset="0"/>
              </a:rPr>
              <a:t>II</a:t>
            </a:r>
            <a:endParaRPr lang="ru-RU" sz="4800">
              <a:latin typeface="Constantia" pitchFamily="18" charset="0"/>
            </a:endParaRPr>
          </a:p>
          <a:p>
            <a:pPr algn="ctr"/>
            <a:r>
              <a:rPr lang="ru-RU" sz="2800">
                <a:latin typeface="Constantia" pitchFamily="18" charset="0"/>
              </a:rPr>
              <a:t>(-;+)</a:t>
            </a:r>
          </a:p>
        </p:txBody>
      </p:sp>
      <p:sp>
        <p:nvSpPr>
          <p:cNvPr id="12302" name="Text Box 14"/>
          <p:cNvSpPr txBox="1">
            <a:spLocks noChangeArrowheads="1"/>
          </p:cNvSpPr>
          <p:nvPr/>
        </p:nvSpPr>
        <p:spPr bwMode="auto">
          <a:xfrm>
            <a:off x="3348038" y="4221163"/>
            <a:ext cx="758825" cy="125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4800">
                <a:latin typeface="Constantia" pitchFamily="18" charset="0"/>
              </a:rPr>
              <a:t>III</a:t>
            </a:r>
            <a:endParaRPr lang="ru-RU" sz="4800">
              <a:latin typeface="Constantia" pitchFamily="18" charset="0"/>
            </a:endParaRPr>
          </a:p>
          <a:p>
            <a:pPr algn="ctr"/>
            <a:r>
              <a:rPr lang="ru-RU" sz="2800">
                <a:latin typeface="Constantia" pitchFamily="18" charset="0"/>
              </a:rPr>
              <a:t>(-;-)</a:t>
            </a:r>
          </a:p>
        </p:txBody>
      </p:sp>
      <p:sp>
        <p:nvSpPr>
          <p:cNvPr id="12303" name="Text Box 15"/>
          <p:cNvSpPr txBox="1">
            <a:spLocks noChangeArrowheads="1"/>
          </p:cNvSpPr>
          <p:nvPr/>
        </p:nvSpPr>
        <p:spPr bwMode="auto">
          <a:xfrm>
            <a:off x="5076825" y="4292600"/>
            <a:ext cx="847725" cy="125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4800">
                <a:latin typeface="Constantia" pitchFamily="18" charset="0"/>
              </a:rPr>
              <a:t>IV</a:t>
            </a:r>
            <a:endParaRPr lang="ru-RU" sz="4800">
              <a:latin typeface="Constantia" pitchFamily="18" charset="0"/>
            </a:endParaRPr>
          </a:p>
          <a:p>
            <a:pPr algn="ctr"/>
            <a:r>
              <a:rPr lang="ru-RU" sz="2800">
                <a:latin typeface="Constantia" pitchFamily="18" charset="0"/>
              </a:rPr>
              <a:t>(+;-)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2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2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 animBg="1"/>
      <p:bldP spid="12293" grpId="0" animBg="1"/>
      <p:bldP spid="12294" grpId="0"/>
      <p:bldP spid="12295" grpId="0"/>
      <p:bldP spid="12296" grpId="0"/>
      <p:bldP spid="12300" grpId="0"/>
      <p:bldP spid="12302" grpId="0"/>
      <p:bldP spid="1230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95288" y="1773238"/>
            <a:ext cx="7993062" cy="4679950"/>
            <a:chOff x="476" y="1117"/>
            <a:chExt cx="5035" cy="2948"/>
          </a:xfrm>
          <a:solidFill>
            <a:schemeClr val="bg1">
              <a:lumMod val="50000"/>
            </a:schemeClr>
          </a:solidFill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476" y="1162"/>
              <a:ext cx="5035" cy="2903"/>
              <a:chOff x="476" y="1162"/>
              <a:chExt cx="5035" cy="2903"/>
            </a:xfrm>
            <a:grpFill/>
          </p:grpSpPr>
          <p:sp>
            <p:nvSpPr>
              <p:cNvPr id="7188" name="Rectangle 4"/>
              <p:cNvSpPr>
                <a:spLocks noChangeArrowheads="1"/>
              </p:cNvSpPr>
              <p:nvPr/>
            </p:nvSpPr>
            <p:spPr bwMode="auto">
              <a:xfrm>
                <a:off x="521" y="1162"/>
                <a:ext cx="4990" cy="2903"/>
              </a:xfrm>
              <a:prstGeom prst="rect">
                <a:avLst/>
              </a:prstGeom>
              <a:grpFill/>
              <a:ln w="9525">
                <a:solidFill>
                  <a:srgbClr val="FFEEBD"/>
                </a:solidFill>
                <a:miter lim="800000"/>
                <a:headEnd/>
                <a:tailEnd/>
              </a:ln>
              <a:effectLst/>
              <a:extLst>
                <a:ext uri="{AF507438-7753-43E0-B8FC-AC1667EBCBE1}"/>
              </a:extLst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grpSp>
            <p:nvGrpSpPr>
              <p:cNvPr id="4" name="Group 5"/>
              <p:cNvGrpSpPr>
                <a:grpSpLocks/>
              </p:cNvGrpSpPr>
              <p:nvPr/>
            </p:nvGrpSpPr>
            <p:grpSpPr bwMode="auto">
              <a:xfrm>
                <a:off x="476" y="1162"/>
                <a:ext cx="5035" cy="2903"/>
                <a:chOff x="476" y="1162"/>
                <a:chExt cx="5035" cy="2903"/>
              </a:xfrm>
              <a:grpFill/>
            </p:grpSpPr>
            <p:grpSp>
              <p:nvGrpSpPr>
                <p:cNvPr id="5" name="Group 6"/>
                <p:cNvGrpSpPr>
                  <a:grpSpLocks/>
                </p:cNvGrpSpPr>
                <p:nvPr/>
              </p:nvGrpSpPr>
              <p:grpSpPr bwMode="auto">
                <a:xfrm>
                  <a:off x="521" y="1162"/>
                  <a:ext cx="4990" cy="2903"/>
                  <a:chOff x="612" y="1071"/>
                  <a:chExt cx="4990" cy="2903"/>
                </a:xfrm>
                <a:grpFill/>
              </p:grpSpPr>
              <p:sp>
                <p:nvSpPr>
                  <p:cNvPr id="7200" name="Line 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80" y="1071"/>
                    <a:ext cx="0" cy="2903"/>
                  </a:xfrm>
                  <a:prstGeom prst="line">
                    <a:avLst/>
                  </a:prstGeom>
                  <a:grpFill/>
                  <a:ln w="3810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/>
                    <a:ext uri="{AF507438-7753-43E0-B8FC-AC1667EBCBE1}"/>
                  </a:extLst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</a:endParaRPr>
                  </a:p>
                </p:txBody>
              </p:sp>
              <p:sp>
                <p:nvSpPr>
                  <p:cNvPr id="7201" name="Line 8"/>
                  <p:cNvSpPr>
                    <a:spLocks noChangeShapeType="1"/>
                  </p:cNvSpPr>
                  <p:nvPr/>
                </p:nvSpPr>
                <p:spPr bwMode="auto">
                  <a:xfrm>
                    <a:off x="612" y="2614"/>
                    <a:ext cx="4990" cy="0"/>
                  </a:xfrm>
                  <a:prstGeom prst="line">
                    <a:avLst/>
                  </a:prstGeom>
                  <a:grpFill/>
                  <a:ln w="3810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/>
                    <a:ext uri="{AF507438-7753-43E0-B8FC-AC1667EBCBE1}"/>
                  </a:extLst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</a:endParaRPr>
                  </a:p>
                </p:txBody>
              </p:sp>
              <p:grpSp>
                <p:nvGrpSpPr>
                  <p:cNvPr id="6" name="Group 9"/>
                  <p:cNvGrpSpPr>
                    <a:grpSpLocks/>
                  </p:cNvGrpSpPr>
                  <p:nvPr/>
                </p:nvGrpSpPr>
                <p:grpSpPr bwMode="auto">
                  <a:xfrm>
                    <a:off x="612" y="1071"/>
                    <a:ext cx="4990" cy="2903"/>
                    <a:chOff x="612" y="1071"/>
                    <a:chExt cx="4990" cy="2903"/>
                  </a:xfrm>
                  <a:grpFill/>
                </p:grpSpPr>
                <p:grpSp>
                  <p:nvGrpSpPr>
                    <p:cNvPr id="7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12" y="2886"/>
                      <a:ext cx="4990" cy="1088"/>
                      <a:chOff x="612" y="2886"/>
                      <a:chExt cx="4990" cy="1088"/>
                    </a:xfrm>
                    <a:grpFill/>
                  </p:grpSpPr>
                  <p:sp>
                    <p:nvSpPr>
                      <p:cNvPr id="7229" name="Line 11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612" y="2886"/>
                        <a:ext cx="4990" cy="0"/>
                      </a:xfrm>
                      <a:prstGeom prst="line">
                        <a:avLst/>
                      </a:prstGeom>
                      <a:grp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/>
                        <a:ext uri="{AF507438-7753-43E0-B8FC-AC1667EBCBE1}"/>
                      </a:extLst>
                    </p:spPr>
                    <p:txBody>
                      <a:bodyPr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>
                          <a:latin typeface="+mn-lt"/>
                        </a:endParaRPr>
                      </a:p>
                    </p:txBody>
                  </p:sp>
                  <p:sp>
                    <p:nvSpPr>
                      <p:cNvPr id="7230" name="Line 12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612" y="3158"/>
                        <a:ext cx="4990" cy="0"/>
                      </a:xfrm>
                      <a:prstGeom prst="line">
                        <a:avLst/>
                      </a:prstGeom>
                      <a:grp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/>
                        <a:ext uri="{AF507438-7753-43E0-B8FC-AC1667EBCBE1}"/>
                      </a:extLst>
                    </p:spPr>
                    <p:txBody>
                      <a:bodyPr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>
                          <a:latin typeface="+mn-lt"/>
                        </a:endParaRPr>
                      </a:p>
                    </p:txBody>
                  </p:sp>
                  <p:sp>
                    <p:nvSpPr>
                      <p:cNvPr id="7231" name="Line 13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612" y="3430"/>
                        <a:ext cx="4990" cy="0"/>
                      </a:xfrm>
                      <a:prstGeom prst="line">
                        <a:avLst/>
                      </a:prstGeom>
                      <a:grp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/>
                        <a:ext uri="{AF507438-7753-43E0-B8FC-AC1667EBCBE1}"/>
                      </a:extLst>
                    </p:spPr>
                    <p:txBody>
                      <a:bodyPr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>
                          <a:latin typeface="+mn-lt"/>
                        </a:endParaRPr>
                      </a:p>
                    </p:txBody>
                  </p:sp>
                  <p:sp>
                    <p:nvSpPr>
                      <p:cNvPr id="7232" name="Line 14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612" y="3702"/>
                        <a:ext cx="4990" cy="0"/>
                      </a:xfrm>
                      <a:prstGeom prst="line">
                        <a:avLst/>
                      </a:prstGeom>
                      <a:grp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/>
                        <a:ext uri="{AF507438-7753-43E0-B8FC-AC1667EBCBE1}"/>
                      </a:extLst>
                    </p:spPr>
                    <p:txBody>
                      <a:bodyPr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>
                          <a:latin typeface="+mn-lt"/>
                        </a:endParaRPr>
                      </a:p>
                    </p:txBody>
                  </p:sp>
                  <p:sp>
                    <p:nvSpPr>
                      <p:cNvPr id="7233" name="Line 15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612" y="3974"/>
                        <a:ext cx="4990" cy="0"/>
                      </a:xfrm>
                      <a:prstGeom prst="line">
                        <a:avLst/>
                      </a:prstGeom>
                      <a:grp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/>
                        <a:ext uri="{AF507438-7753-43E0-B8FC-AC1667EBCBE1}"/>
                      </a:extLst>
                    </p:spPr>
                    <p:txBody>
                      <a:bodyPr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>
                          <a:latin typeface="+mn-lt"/>
                        </a:endParaRPr>
                      </a:p>
                    </p:txBody>
                  </p:sp>
                </p:grpSp>
                <p:grpSp>
                  <p:nvGrpSpPr>
                    <p:cNvPr id="8" name="Group 1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12" y="1253"/>
                      <a:ext cx="4990" cy="1088"/>
                      <a:chOff x="612" y="2886"/>
                      <a:chExt cx="4990" cy="1088"/>
                    </a:xfrm>
                    <a:grpFill/>
                  </p:grpSpPr>
                  <p:sp>
                    <p:nvSpPr>
                      <p:cNvPr id="7224" name="Line 17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612" y="2886"/>
                        <a:ext cx="4990" cy="0"/>
                      </a:xfrm>
                      <a:prstGeom prst="line">
                        <a:avLst/>
                      </a:prstGeom>
                      <a:grp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/>
                        <a:ext uri="{AF507438-7753-43E0-B8FC-AC1667EBCBE1}"/>
                      </a:extLst>
                    </p:spPr>
                    <p:txBody>
                      <a:bodyPr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>
                          <a:latin typeface="+mn-lt"/>
                        </a:endParaRPr>
                      </a:p>
                    </p:txBody>
                  </p:sp>
                  <p:sp>
                    <p:nvSpPr>
                      <p:cNvPr id="7225" name="Line 18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612" y="3158"/>
                        <a:ext cx="4990" cy="0"/>
                      </a:xfrm>
                      <a:prstGeom prst="line">
                        <a:avLst/>
                      </a:prstGeom>
                      <a:grp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/>
                        <a:ext uri="{AF507438-7753-43E0-B8FC-AC1667EBCBE1}"/>
                      </a:extLst>
                    </p:spPr>
                    <p:txBody>
                      <a:bodyPr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>
                          <a:latin typeface="+mn-lt"/>
                        </a:endParaRPr>
                      </a:p>
                    </p:txBody>
                  </p:sp>
                  <p:sp>
                    <p:nvSpPr>
                      <p:cNvPr id="7226" name="Line 19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612" y="3430"/>
                        <a:ext cx="4990" cy="0"/>
                      </a:xfrm>
                      <a:prstGeom prst="line">
                        <a:avLst/>
                      </a:prstGeom>
                      <a:grp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/>
                        <a:ext uri="{AF507438-7753-43E0-B8FC-AC1667EBCBE1}"/>
                      </a:extLst>
                    </p:spPr>
                    <p:txBody>
                      <a:bodyPr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>
                          <a:latin typeface="+mn-lt"/>
                        </a:endParaRPr>
                      </a:p>
                    </p:txBody>
                  </p:sp>
                  <p:sp>
                    <p:nvSpPr>
                      <p:cNvPr id="7227" name="Line 20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612" y="3702"/>
                        <a:ext cx="4990" cy="0"/>
                      </a:xfrm>
                      <a:prstGeom prst="line">
                        <a:avLst/>
                      </a:prstGeom>
                      <a:grp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/>
                        <a:ext uri="{AF507438-7753-43E0-B8FC-AC1667EBCBE1}"/>
                      </a:extLst>
                    </p:spPr>
                    <p:txBody>
                      <a:bodyPr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>
                          <a:latin typeface="+mn-lt"/>
                        </a:endParaRPr>
                      </a:p>
                    </p:txBody>
                  </p:sp>
                  <p:sp>
                    <p:nvSpPr>
                      <p:cNvPr id="7228" name="Line 21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612" y="3974"/>
                        <a:ext cx="4990" cy="0"/>
                      </a:xfrm>
                      <a:prstGeom prst="line">
                        <a:avLst/>
                      </a:prstGeom>
                      <a:grp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/>
                        <a:ext uri="{AF507438-7753-43E0-B8FC-AC1667EBCBE1}"/>
                      </a:extLst>
                    </p:spPr>
                    <p:txBody>
                      <a:bodyPr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>
                          <a:latin typeface="+mn-lt"/>
                        </a:endParaRPr>
                      </a:p>
                    </p:txBody>
                  </p:sp>
                </p:grpSp>
                <p:grpSp>
                  <p:nvGrpSpPr>
                    <p:cNvPr id="9" name="Group 2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703" y="1071"/>
                      <a:ext cx="1905" cy="2903"/>
                      <a:chOff x="703" y="1071"/>
                      <a:chExt cx="1905" cy="2903"/>
                    </a:xfrm>
                    <a:grpFill/>
                  </p:grpSpPr>
                  <p:sp>
                    <p:nvSpPr>
                      <p:cNvPr id="7216" name="Line 23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2608" y="1071"/>
                        <a:ext cx="0" cy="2903"/>
                      </a:xfrm>
                      <a:prstGeom prst="line">
                        <a:avLst/>
                      </a:prstGeom>
                      <a:grp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/>
                        <a:ext uri="{AF507438-7753-43E0-B8FC-AC1667EBCBE1}"/>
                      </a:extLst>
                    </p:spPr>
                    <p:txBody>
                      <a:bodyPr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>
                          <a:latin typeface="+mn-lt"/>
                        </a:endParaRPr>
                      </a:p>
                    </p:txBody>
                  </p:sp>
                  <p:sp>
                    <p:nvSpPr>
                      <p:cNvPr id="7217" name="Line 24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2336" y="1071"/>
                        <a:ext cx="0" cy="2903"/>
                      </a:xfrm>
                      <a:prstGeom prst="line">
                        <a:avLst/>
                      </a:prstGeom>
                      <a:grp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/>
                        <a:ext uri="{AF507438-7753-43E0-B8FC-AC1667EBCBE1}"/>
                      </a:extLst>
                    </p:spPr>
                    <p:txBody>
                      <a:bodyPr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>
                          <a:latin typeface="+mn-lt"/>
                        </a:endParaRPr>
                      </a:p>
                    </p:txBody>
                  </p:sp>
                  <p:sp>
                    <p:nvSpPr>
                      <p:cNvPr id="7218" name="Line 25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2064" y="1071"/>
                        <a:ext cx="0" cy="2903"/>
                      </a:xfrm>
                      <a:prstGeom prst="line">
                        <a:avLst/>
                      </a:prstGeom>
                      <a:grp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/>
                        <a:ext uri="{AF507438-7753-43E0-B8FC-AC1667EBCBE1}"/>
                      </a:extLst>
                    </p:spPr>
                    <p:txBody>
                      <a:bodyPr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>
                          <a:latin typeface="+mn-lt"/>
                        </a:endParaRPr>
                      </a:p>
                    </p:txBody>
                  </p:sp>
                  <p:sp>
                    <p:nvSpPr>
                      <p:cNvPr id="7219" name="Line 26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1791" y="1071"/>
                        <a:ext cx="0" cy="2903"/>
                      </a:xfrm>
                      <a:prstGeom prst="line">
                        <a:avLst/>
                      </a:prstGeom>
                      <a:grp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/>
                        <a:ext uri="{AF507438-7753-43E0-B8FC-AC1667EBCBE1}"/>
                      </a:extLst>
                    </p:spPr>
                    <p:txBody>
                      <a:bodyPr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>
                          <a:latin typeface="+mn-lt"/>
                        </a:endParaRPr>
                      </a:p>
                    </p:txBody>
                  </p:sp>
                  <p:sp>
                    <p:nvSpPr>
                      <p:cNvPr id="7220" name="Line 27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1519" y="1071"/>
                        <a:ext cx="0" cy="2903"/>
                      </a:xfrm>
                      <a:prstGeom prst="line">
                        <a:avLst/>
                      </a:prstGeom>
                      <a:grp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/>
                        <a:ext uri="{AF507438-7753-43E0-B8FC-AC1667EBCBE1}"/>
                      </a:extLst>
                    </p:spPr>
                    <p:txBody>
                      <a:bodyPr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>
                          <a:latin typeface="+mn-lt"/>
                        </a:endParaRPr>
                      </a:p>
                    </p:txBody>
                  </p:sp>
                  <p:sp>
                    <p:nvSpPr>
                      <p:cNvPr id="7221" name="Line 28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1247" y="1071"/>
                        <a:ext cx="0" cy="2903"/>
                      </a:xfrm>
                      <a:prstGeom prst="line">
                        <a:avLst/>
                      </a:prstGeom>
                      <a:grp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/>
                        <a:ext uri="{AF507438-7753-43E0-B8FC-AC1667EBCBE1}"/>
                      </a:extLst>
                    </p:spPr>
                    <p:txBody>
                      <a:bodyPr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>
                          <a:latin typeface="+mn-lt"/>
                        </a:endParaRPr>
                      </a:p>
                    </p:txBody>
                  </p:sp>
                  <p:sp>
                    <p:nvSpPr>
                      <p:cNvPr id="7222" name="Line 29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975" y="1071"/>
                        <a:ext cx="0" cy="2903"/>
                      </a:xfrm>
                      <a:prstGeom prst="line">
                        <a:avLst/>
                      </a:prstGeom>
                      <a:grp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/>
                        <a:ext uri="{AF507438-7753-43E0-B8FC-AC1667EBCBE1}"/>
                      </a:extLst>
                    </p:spPr>
                    <p:txBody>
                      <a:bodyPr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>
                          <a:latin typeface="+mn-lt"/>
                        </a:endParaRPr>
                      </a:p>
                    </p:txBody>
                  </p:sp>
                  <p:sp>
                    <p:nvSpPr>
                      <p:cNvPr id="7223" name="Line 30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703" y="1071"/>
                        <a:ext cx="0" cy="2903"/>
                      </a:xfrm>
                      <a:prstGeom prst="line">
                        <a:avLst/>
                      </a:prstGeom>
                      <a:grp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/>
                        <a:ext uri="{AF507438-7753-43E0-B8FC-AC1667EBCBE1}"/>
                      </a:extLst>
                    </p:spPr>
                    <p:txBody>
                      <a:bodyPr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>
                          <a:latin typeface="+mn-lt"/>
                        </a:endParaRPr>
                      </a:p>
                    </p:txBody>
                  </p:sp>
                </p:grpSp>
                <p:grpSp>
                  <p:nvGrpSpPr>
                    <p:cNvPr id="10" name="Group 3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152" y="1071"/>
                      <a:ext cx="1905" cy="2903"/>
                      <a:chOff x="703" y="1071"/>
                      <a:chExt cx="1905" cy="2903"/>
                    </a:xfrm>
                    <a:grpFill/>
                  </p:grpSpPr>
                  <p:sp>
                    <p:nvSpPr>
                      <p:cNvPr id="7208" name="Line 32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2608" y="1071"/>
                        <a:ext cx="0" cy="2903"/>
                      </a:xfrm>
                      <a:prstGeom prst="line">
                        <a:avLst/>
                      </a:prstGeom>
                      <a:grp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/>
                        <a:ext uri="{AF507438-7753-43E0-B8FC-AC1667EBCBE1}"/>
                      </a:extLst>
                    </p:spPr>
                    <p:txBody>
                      <a:bodyPr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>
                          <a:latin typeface="+mn-lt"/>
                        </a:endParaRPr>
                      </a:p>
                    </p:txBody>
                  </p:sp>
                  <p:sp>
                    <p:nvSpPr>
                      <p:cNvPr id="7209" name="Line 33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2336" y="1071"/>
                        <a:ext cx="0" cy="2903"/>
                      </a:xfrm>
                      <a:prstGeom prst="line">
                        <a:avLst/>
                      </a:prstGeom>
                      <a:grp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/>
                        <a:ext uri="{AF507438-7753-43E0-B8FC-AC1667EBCBE1}"/>
                      </a:extLst>
                    </p:spPr>
                    <p:txBody>
                      <a:bodyPr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>
                          <a:latin typeface="+mn-lt"/>
                        </a:endParaRPr>
                      </a:p>
                    </p:txBody>
                  </p:sp>
                  <p:sp>
                    <p:nvSpPr>
                      <p:cNvPr id="7210" name="Line 34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2064" y="1071"/>
                        <a:ext cx="0" cy="2903"/>
                      </a:xfrm>
                      <a:prstGeom prst="line">
                        <a:avLst/>
                      </a:prstGeom>
                      <a:grp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/>
                        <a:ext uri="{AF507438-7753-43E0-B8FC-AC1667EBCBE1}"/>
                      </a:extLst>
                    </p:spPr>
                    <p:txBody>
                      <a:bodyPr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>
                          <a:latin typeface="+mn-lt"/>
                        </a:endParaRPr>
                      </a:p>
                    </p:txBody>
                  </p:sp>
                  <p:sp>
                    <p:nvSpPr>
                      <p:cNvPr id="7211" name="Line 35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1791" y="1071"/>
                        <a:ext cx="0" cy="2903"/>
                      </a:xfrm>
                      <a:prstGeom prst="line">
                        <a:avLst/>
                      </a:prstGeom>
                      <a:grp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/>
                        <a:ext uri="{AF507438-7753-43E0-B8FC-AC1667EBCBE1}"/>
                      </a:extLst>
                    </p:spPr>
                    <p:txBody>
                      <a:bodyPr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>
                          <a:latin typeface="+mn-lt"/>
                        </a:endParaRPr>
                      </a:p>
                    </p:txBody>
                  </p:sp>
                  <p:sp>
                    <p:nvSpPr>
                      <p:cNvPr id="7212" name="Line 36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1519" y="1071"/>
                        <a:ext cx="0" cy="2903"/>
                      </a:xfrm>
                      <a:prstGeom prst="line">
                        <a:avLst/>
                      </a:prstGeom>
                      <a:grp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/>
                        <a:ext uri="{AF507438-7753-43E0-B8FC-AC1667EBCBE1}"/>
                      </a:extLst>
                    </p:spPr>
                    <p:txBody>
                      <a:bodyPr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>
                          <a:latin typeface="+mn-lt"/>
                        </a:endParaRPr>
                      </a:p>
                    </p:txBody>
                  </p:sp>
                  <p:sp>
                    <p:nvSpPr>
                      <p:cNvPr id="7213" name="Line 37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1247" y="1071"/>
                        <a:ext cx="0" cy="2903"/>
                      </a:xfrm>
                      <a:prstGeom prst="line">
                        <a:avLst/>
                      </a:prstGeom>
                      <a:grp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/>
                        <a:ext uri="{AF507438-7753-43E0-B8FC-AC1667EBCBE1}"/>
                      </a:extLst>
                    </p:spPr>
                    <p:txBody>
                      <a:bodyPr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>
                          <a:latin typeface="+mn-lt"/>
                        </a:endParaRPr>
                      </a:p>
                    </p:txBody>
                  </p:sp>
                  <p:sp>
                    <p:nvSpPr>
                      <p:cNvPr id="7214" name="Line 38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975" y="1071"/>
                        <a:ext cx="0" cy="2903"/>
                      </a:xfrm>
                      <a:prstGeom prst="line">
                        <a:avLst/>
                      </a:prstGeom>
                      <a:grp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/>
                        <a:ext uri="{AF507438-7753-43E0-B8FC-AC1667EBCBE1}"/>
                      </a:extLst>
                    </p:spPr>
                    <p:txBody>
                      <a:bodyPr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>
                          <a:latin typeface="+mn-lt"/>
                        </a:endParaRPr>
                      </a:p>
                    </p:txBody>
                  </p:sp>
                  <p:sp>
                    <p:nvSpPr>
                      <p:cNvPr id="7215" name="Line 39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703" y="1071"/>
                        <a:ext cx="0" cy="2903"/>
                      </a:xfrm>
                      <a:prstGeom prst="line">
                        <a:avLst/>
                      </a:prstGeom>
                      <a:grp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/>
                        <a:ext uri="{AF507438-7753-43E0-B8FC-AC1667EBCBE1}"/>
                      </a:extLst>
                    </p:spPr>
                    <p:txBody>
                      <a:bodyPr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>
                          <a:latin typeface="+mn-lt"/>
                        </a:endParaRPr>
                      </a:p>
                    </p:txBody>
                  </p:sp>
                </p:grpSp>
                <p:sp>
                  <p:nvSpPr>
                    <p:cNvPr id="7207" name="Line 40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5329" y="1071"/>
                      <a:ext cx="0" cy="2903"/>
                    </a:xfrm>
                    <a:prstGeom prst="line">
                      <a:avLst/>
                    </a:prstGeom>
                    <a:grp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/>
                      <a:ext uri="{AF507438-7753-43E0-B8FC-AC1667EBCBE1}"/>
                    </a:extLst>
                  </p:spPr>
                  <p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>
                        <a:latin typeface="+mn-lt"/>
                      </a:endParaRPr>
                    </a:p>
                  </p:txBody>
                </p:sp>
              </p:grpSp>
            </p:grpSp>
            <p:sp>
              <p:nvSpPr>
                <p:cNvPr id="7191" name="Text Box 41"/>
                <p:cNvSpPr txBox="1">
                  <a:spLocks noChangeArrowheads="1"/>
                </p:cNvSpPr>
                <p:nvPr/>
              </p:nvSpPr>
              <p:spPr bwMode="auto">
                <a:xfrm>
                  <a:off x="476" y="2704"/>
                  <a:ext cx="4914" cy="250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09E8E84-426E-40DD-AFC4-6F175D3DCCD1}"/>
                  <a:ext uri="{91240B29-F687-4F45-9708-019B960494DF}"/>
                  <a:ext uri="{AF507438-7753-43E0-B8FC-AC1667EBCBE1}"/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ru-RU" sz="2000" smtClean="0">
                      <a:latin typeface="Arial" charset="0"/>
                    </a:rPr>
                    <a:t>-8   -7    -6   -5   -4  -3   -2   -1     0   1    2    3    4    5    6     7    8    9 </a:t>
                  </a:r>
                </a:p>
              </p:txBody>
            </p:sp>
            <p:sp>
              <p:nvSpPr>
                <p:cNvPr id="7192" name="Text Box 42"/>
                <p:cNvSpPr txBox="1">
                  <a:spLocks noChangeArrowheads="1"/>
                </p:cNvSpPr>
                <p:nvPr/>
              </p:nvSpPr>
              <p:spPr bwMode="auto">
                <a:xfrm>
                  <a:off x="2562" y="1207"/>
                  <a:ext cx="205" cy="250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09E8E84-426E-40DD-AFC4-6F175D3DCCD1}"/>
                  <a:ext uri="{91240B29-F687-4F45-9708-019B960494DF}"/>
                  <a:ext uri="{AF507438-7753-43E0-B8FC-AC1667EBCBE1}"/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ru-RU" sz="2000" smtClean="0">
                      <a:latin typeface="Arial" charset="0"/>
                    </a:rPr>
                    <a:t>5</a:t>
                  </a:r>
                </a:p>
              </p:txBody>
            </p:sp>
            <p:sp>
              <p:nvSpPr>
                <p:cNvPr id="7193" name="Text Box 43"/>
                <p:cNvSpPr txBox="1">
                  <a:spLocks noChangeArrowheads="1"/>
                </p:cNvSpPr>
                <p:nvPr/>
              </p:nvSpPr>
              <p:spPr bwMode="auto">
                <a:xfrm>
                  <a:off x="2562" y="1480"/>
                  <a:ext cx="205" cy="250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09E8E84-426E-40DD-AFC4-6F175D3DCCD1}"/>
                  <a:ext uri="{91240B29-F687-4F45-9708-019B960494DF}"/>
                  <a:ext uri="{AF507438-7753-43E0-B8FC-AC1667EBCBE1}"/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ru-RU" sz="2000" smtClean="0">
                      <a:latin typeface="Arial" charset="0"/>
                    </a:rPr>
                    <a:t>4</a:t>
                  </a:r>
                </a:p>
              </p:txBody>
            </p:sp>
            <p:sp>
              <p:nvSpPr>
                <p:cNvPr id="7194" name="Text Box 44"/>
                <p:cNvSpPr txBox="1">
                  <a:spLocks noChangeArrowheads="1"/>
                </p:cNvSpPr>
                <p:nvPr/>
              </p:nvSpPr>
              <p:spPr bwMode="auto">
                <a:xfrm>
                  <a:off x="2562" y="1797"/>
                  <a:ext cx="205" cy="250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09E8E84-426E-40DD-AFC4-6F175D3DCCD1}"/>
                  <a:ext uri="{91240B29-F687-4F45-9708-019B960494DF}"/>
                  <a:ext uri="{AF507438-7753-43E0-B8FC-AC1667EBCBE1}"/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ru-RU" sz="2000" smtClean="0">
                      <a:latin typeface="Arial" charset="0"/>
                    </a:rPr>
                    <a:t>3</a:t>
                  </a:r>
                </a:p>
              </p:txBody>
            </p:sp>
            <p:sp>
              <p:nvSpPr>
                <p:cNvPr id="7195" name="Text Box 45"/>
                <p:cNvSpPr txBox="1">
                  <a:spLocks noChangeArrowheads="1"/>
                </p:cNvSpPr>
                <p:nvPr/>
              </p:nvSpPr>
              <p:spPr bwMode="auto">
                <a:xfrm>
                  <a:off x="2562" y="2024"/>
                  <a:ext cx="205" cy="250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09E8E84-426E-40DD-AFC4-6F175D3DCCD1}"/>
                  <a:ext uri="{91240B29-F687-4F45-9708-019B960494DF}"/>
                  <a:ext uri="{AF507438-7753-43E0-B8FC-AC1667EBCBE1}"/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ru-RU" sz="2000" smtClean="0">
                      <a:latin typeface="Arial" charset="0"/>
                    </a:rPr>
                    <a:t>2</a:t>
                  </a:r>
                </a:p>
              </p:txBody>
            </p:sp>
            <p:sp>
              <p:nvSpPr>
                <p:cNvPr id="7196" name="Text Box 46"/>
                <p:cNvSpPr txBox="1">
                  <a:spLocks noChangeArrowheads="1"/>
                </p:cNvSpPr>
                <p:nvPr/>
              </p:nvSpPr>
              <p:spPr bwMode="auto">
                <a:xfrm>
                  <a:off x="2562" y="2296"/>
                  <a:ext cx="205" cy="250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09E8E84-426E-40DD-AFC4-6F175D3DCCD1}"/>
                  <a:ext uri="{91240B29-F687-4F45-9708-019B960494DF}"/>
                  <a:ext uri="{AF507438-7753-43E0-B8FC-AC1667EBCBE1}"/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ru-RU" sz="2000" smtClean="0">
                      <a:latin typeface="Arial" charset="0"/>
                    </a:rPr>
                    <a:t>1</a:t>
                  </a:r>
                </a:p>
              </p:txBody>
            </p:sp>
            <p:sp>
              <p:nvSpPr>
                <p:cNvPr id="7197" name="Text Box 47"/>
                <p:cNvSpPr txBox="1">
                  <a:spLocks noChangeArrowheads="1"/>
                </p:cNvSpPr>
                <p:nvPr/>
              </p:nvSpPr>
              <p:spPr bwMode="auto">
                <a:xfrm>
                  <a:off x="2562" y="3113"/>
                  <a:ext cx="258" cy="250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09E8E84-426E-40DD-AFC4-6F175D3DCCD1}"/>
                  <a:ext uri="{91240B29-F687-4F45-9708-019B960494DF}"/>
                  <a:ext uri="{AF507438-7753-43E0-B8FC-AC1667EBCBE1}"/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ru-RU" sz="2000" smtClean="0">
                      <a:latin typeface="Arial" charset="0"/>
                    </a:rPr>
                    <a:t>-2</a:t>
                  </a:r>
                </a:p>
              </p:txBody>
            </p:sp>
            <p:sp>
              <p:nvSpPr>
                <p:cNvPr id="7198" name="Text Box 48"/>
                <p:cNvSpPr txBox="1">
                  <a:spLocks noChangeArrowheads="1"/>
                </p:cNvSpPr>
                <p:nvPr/>
              </p:nvSpPr>
              <p:spPr bwMode="auto">
                <a:xfrm>
                  <a:off x="2562" y="3385"/>
                  <a:ext cx="258" cy="250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09E8E84-426E-40DD-AFC4-6F175D3DCCD1}"/>
                  <a:ext uri="{91240B29-F687-4F45-9708-019B960494DF}"/>
                  <a:ext uri="{AF507438-7753-43E0-B8FC-AC1667EBCBE1}"/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ru-RU" sz="2000" smtClean="0">
                      <a:latin typeface="Arial" charset="0"/>
                    </a:rPr>
                    <a:t>-3</a:t>
                  </a:r>
                </a:p>
              </p:txBody>
            </p:sp>
            <p:sp>
              <p:nvSpPr>
                <p:cNvPr id="7199" name="Text Box 49"/>
                <p:cNvSpPr txBox="1">
                  <a:spLocks noChangeArrowheads="1"/>
                </p:cNvSpPr>
                <p:nvPr/>
              </p:nvSpPr>
              <p:spPr bwMode="auto">
                <a:xfrm>
                  <a:off x="2562" y="3657"/>
                  <a:ext cx="258" cy="250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09E8E84-426E-40DD-AFC4-6F175D3DCCD1}"/>
                  <a:ext uri="{91240B29-F687-4F45-9708-019B960494DF}"/>
                  <a:ext uri="{AF507438-7753-43E0-B8FC-AC1667EBCBE1}"/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ru-RU" sz="2000" smtClean="0">
                      <a:latin typeface="Arial" charset="0"/>
                    </a:rPr>
                    <a:t>-4</a:t>
                  </a:r>
                </a:p>
              </p:txBody>
            </p:sp>
          </p:grpSp>
        </p:grpSp>
        <p:sp>
          <p:nvSpPr>
            <p:cNvPr id="7185" name="Text Box 50"/>
            <p:cNvSpPr txBox="1">
              <a:spLocks noChangeArrowheads="1"/>
            </p:cNvSpPr>
            <p:nvPr/>
          </p:nvSpPr>
          <p:spPr bwMode="auto">
            <a:xfrm>
              <a:off x="5284" y="2478"/>
              <a:ext cx="196" cy="25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09E8E84-426E-40DD-AFC4-6F175D3DCCD1}"/>
              <a:ext uri="{91240B29-F687-4F45-9708-019B960494DF}"/>
              <a:ext uri="{AF507438-7753-43E0-B8FC-AC1667EBCBE1}"/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smtClean="0">
                  <a:latin typeface="Arial" charset="0"/>
                </a:rPr>
                <a:t>х</a:t>
              </a:r>
            </a:p>
          </p:txBody>
        </p:sp>
        <p:sp>
          <p:nvSpPr>
            <p:cNvPr id="7186" name="Text Box 51"/>
            <p:cNvSpPr txBox="1">
              <a:spLocks noChangeArrowheads="1"/>
            </p:cNvSpPr>
            <p:nvPr/>
          </p:nvSpPr>
          <p:spPr bwMode="auto">
            <a:xfrm>
              <a:off x="2835" y="1117"/>
              <a:ext cx="196" cy="25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09E8E84-426E-40DD-AFC4-6F175D3DCCD1}"/>
              <a:ext uri="{91240B29-F687-4F45-9708-019B960494DF}"/>
              <a:ext uri="{AF507438-7753-43E0-B8FC-AC1667EBCBE1}"/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smtClean="0">
                  <a:latin typeface="Arial" charset="0"/>
                </a:rPr>
                <a:t>у</a:t>
              </a:r>
            </a:p>
          </p:txBody>
        </p:sp>
        <p:sp>
          <p:nvSpPr>
            <p:cNvPr id="7187" name="Text Box 52"/>
            <p:cNvSpPr txBox="1">
              <a:spLocks noChangeArrowheads="1"/>
            </p:cNvSpPr>
            <p:nvPr/>
          </p:nvSpPr>
          <p:spPr bwMode="auto">
            <a:xfrm>
              <a:off x="2562" y="2840"/>
              <a:ext cx="258" cy="25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09E8E84-426E-40DD-AFC4-6F175D3DCCD1}"/>
              <a:ext uri="{91240B29-F687-4F45-9708-019B960494DF}"/>
              <a:ext uri="{AF507438-7753-43E0-B8FC-AC1667EBCBE1}"/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smtClean="0">
                  <a:latin typeface="Arial" charset="0"/>
                </a:rPr>
                <a:t>-1</a:t>
              </a:r>
            </a:p>
          </p:txBody>
        </p:sp>
      </p:grpSp>
      <p:sp>
        <p:nvSpPr>
          <p:cNvPr id="7171" name="Rectangle 53"/>
          <p:cNvSpPr>
            <a:spLocks noGrp="1" noChangeArrowheads="1"/>
          </p:cNvSpPr>
          <p:nvPr>
            <p:ph type="title"/>
          </p:nvPr>
        </p:nvSpPr>
        <p:spPr>
          <a:xfrm>
            <a:off x="1000125" y="841375"/>
            <a:ext cx="7158038" cy="64928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b="1" smtClean="0">
                <a:solidFill>
                  <a:srgbClr val="0070C0"/>
                </a:solidFill>
              </a:rPr>
              <a:t>Назовите координаты вершин треугольника</a:t>
            </a:r>
          </a:p>
        </p:txBody>
      </p:sp>
      <p:grpSp>
        <p:nvGrpSpPr>
          <p:cNvPr id="11" name="Group 75"/>
          <p:cNvGrpSpPr>
            <a:grpSpLocks/>
          </p:cNvGrpSpPr>
          <p:nvPr/>
        </p:nvGrpSpPr>
        <p:grpSpPr bwMode="auto">
          <a:xfrm>
            <a:off x="1887538" y="2554288"/>
            <a:ext cx="3917950" cy="3503612"/>
            <a:chOff x="1189" y="1609"/>
            <a:chExt cx="2468" cy="2207"/>
          </a:xfrm>
          <a:solidFill>
            <a:schemeClr val="bg1">
              <a:lumMod val="10000"/>
            </a:schemeClr>
          </a:solidFill>
        </p:grpSpPr>
        <p:sp>
          <p:nvSpPr>
            <p:cNvPr id="7179" name="Freeform 74"/>
            <p:cNvSpPr>
              <a:spLocks/>
            </p:cNvSpPr>
            <p:nvPr/>
          </p:nvSpPr>
          <p:spPr bwMode="auto">
            <a:xfrm>
              <a:off x="1194" y="1614"/>
              <a:ext cx="2460" cy="2202"/>
            </a:xfrm>
            <a:custGeom>
              <a:avLst/>
              <a:gdLst>
                <a:gd name="T0" fmla="*/ 0 w 2460"/>
                <a:gd name="T1" fmla="*/ 1632 h 2202"/>
                <a:gd name="T2" fmla="*/ 1902 w 2460"/>
                <a:gd name="T3" fmla="*/ 0 h 2202"/>
                <a:gd name="T4" fmla="*/ 2460 w 2460"/>
                <a:gd name="T5" fmla="*/ 2202 h 2202"/>
                <a:gd name="T6" fmla="*/ 0 w 2460"/>
                <a:gd name="T7" fmla="*/ 1632 h 220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460" h="2202">
                  <a:moveTo>
                    <a:pt x="0" y="1632"/>
                  </a:moveTo>
                  <a:lnTo>
                    <a:pt x="1902" y="0"/>
                  </a:lnTo>
                  <a:lnTo>
                    <a:pt x="2460" y="2202"/>
                  </a:lnTo>
                  <a:lnTo>
                    <a:pt x="0" y="1632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grpSp>
          <p:nvGrpSpPr>
            <p:cNvPr id="12" name="Group 73"/>
            <p:cNvGrpSpPr>
              <a:grpSpLocks/>
            </p:cNvGrpSpPr>
            <p:nvPr/>
          </p:nvGrpSpPr>
          <p:grpSpPr bwMode="auto">
            <a:xfrm>
              <a:off x="1189" y="1609"/>
              <a:ext cx="2468" cy="2194"/>
              <a:chOff x="1189" y="1609"/>
              <a:chExt cx="2468" cy="2194"/>
            </a:xfrm>
            <a:grpFill/>
          </p:grpSpPr>
          <p:sp>
            <p:nvSpPr>
              <p:cNvPr id="7181" name="Line 70"/>
              <p:cNvSpPr>
                <a:spLocks noChangeShapeType="1"/>
              </p:cNvSpPr>
              <p:nvPr/>
            </p:nvSpPr>
            <p:spPr bwMode="auto">
              <a:xfrm flipV="1">
                <a:off x="1189" y="1609"/>
                <a:ext cx="1910" cy="1637"/>
              </a:xfrm>
              <a:prstGeom prst="line">
                <a:avLst/>
              </a:prstGeom>
              <a:grpFill/>
              <a:ln w="38100">
                <a:solidFill>
                  <a:srgbClr val="009900"/>
                </a:solidFill>
                <a:round/>
                <a:headEnd/>
                <a:tailEnd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7182" name="Line 71"/>
              <p:cNvSpPr>
                <a:spLocks noChangeShapeType="1"/>
              </p:cNvSpPr>
              <p:nvPr/>
            </p:nvSpPr>
            <p:spPr bwMode="auto">
              <a:xfrm>
                <a:off x="3109" y="1618"/>
                <a:ext cx="539" cy="2176"/>
              </a:xfrm>
              <a:prstGeom prst="line">
                <a:avLst/>
              </a:prstGeom>
              <a:grpFill/>
              <a:ln w="38100">
                <a:solidFill>
                  <a:srgbClr val="009900"/>
                </a:solidFill>
                <a:round/>
                <a:headEnd/>
                <a:tailEnd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7183" name="Line 72"/>
              <p:cNvSpPr>
                <a:spLocks noChangeShapeType="1"/>
              </p:cNvSpPr>
              <p:nvPr/>
            </p:nvSpPr>
            <p:spPr bwMode="auto">
              <a:xfrm flipH="1" flipV="1">
                <a:off x="1189" y="3246"/>
                <a:ext cx="2468" cy="557"/>
              </a:xfrm>
              <a:prstGeom prst="line">
                <a:avLst/>
              </a:prstGeom>
              <a:grpFill/>
              <a:ln w="38100">
                <a:solidFill>
                  <a:srgbClr val="009900"/>
                </a:solidFill>
                <a:round/>
                <a:headEnd/>
                <a:tailEnd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</p:grpSp>
      </p:grpSp>
      <p:sp>
        <p:nvSpPr>
          <p:cNvPr id="8268" name="Oval 76"/>
          <p:cNvSpPr>
            <a:spLocks noChangeArrowheads="1"/>
          </p:cNvSpPr>
          <p:nvPr/>
        </p:nvSpPr>
        <p:spPr bwMode="auto">
          <a:xfrm>
            <a:off x="4851400" y="2500313"/>
            <a:ext cx="142875" cy="144462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8269" name="Text Box 77"/>
          <p:cNvSpPr txBox="1">
            <a:spLocks noChangeArrowheads="1"/>
          </p:cNvSpPr>
          <p:nvPr/>
        </p:nvSpPr>
        <p:spPr bwMode="auto">
          <a:xfrm rot="525135">
            <a:off x="4965700" y="2192338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8270" name="Oval 78"/>
          <p:cNvSpPr>
            <a:spLocks noChangeArrowheads="1"/>
          </p:cNvSpPr>
          <p:nvPr/>
        </p:nvSpPr>
        <p:spPr bwMode="auto">
          <a:xfrm>
            <a:off x="5715000" y="5954713"/>
            <a:ext cx="142875" cy="144462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8271" name="Text Box 79"/>
          <p:cNvSpPr txBox="1">
            <a:spLocks noChangeArrowheads="1"/>
          </p:cNvSpPr>
          <p:nvPr/>
        </p:nvSpPr>
        <p:spPr bwMode="auto">
          <a:xfrm rot="525135">
            <a:off x="5781675" y="5684838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8272" name="Oval 80"/>
          <p:cNvSpPr>
            <a:spLocks noChangeArrowheads="1"/>
          </p:cNvSpPr>
          <p:nvPr/>
        </p:nvSpPr>
        <p:spPr bwMode="auto">
          <a:xfrm>
            <a:off x="1835150" y="5084763"/>
            <a:ext cx="142875" cy="144462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8273" name="Text Box 81"/>
          <p:cNvSpPr txBox="1">
            <a:spLocks noChangeArrowheads="1"/>
          </p:cNvSpPr>
          <p:nvPr/>
        </p:nvSpPr>
        <p:spPr bwMode="auto">
          <a:xfrm rot="525135">
            <a:off x="1625600" y="4700588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0000"/>
                </a:solidFill>
              </a:rPr>
              <a:t>?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8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82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8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500"/>
                                        <p:tgtEl>
                                          <p:spTgt spid="82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2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2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8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68" grpId="0" animBg="1"/>
      <p:bldP spid="8269" grpId="0"/>
      <p:bldP spid="8269" grpId="1"/>
      <p:bldP spid="8270" grpId="0" animBg="1"/>
      <p:bldP spid="8271" grpId="0"/>
      <p:bldP spid="8271" grpId="1"/>
      <p:bldP spid="8272" grpId="0" animBg="1"/>
      <p:bldP spid="827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95288" y="1773238"/>
            <a:ext cx="7993062" cy="4679950"/>
            <a:chOff x="476" y="1117"/>
            <a:chExt cx="5035" cy="2948"/>
          </a:xfrm>
          <a:solidFill>
            <a:schemeClr val="bg1">
              <a:lumMod val="50000"/>
            </a:schemeClr>
          </a:solidFill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476" y="1162"/>
              <a:ext cx="5035" cy="2903"/>
              <a:chOff x="476" y="1162"/>
              <a:chExt cx="5035" cy="2903"/>
            </a:xfrm>
            <a:grpFill/>
          </p:grpSpPr>
          <p:sp>
            <p:nvSpPr>
              <p:cNvPr id="8209" name="Rectangle 4"/>
              <p:cNvSpPr>
                <a:spLocks noChangeArrowheads="1"/>
              </p:cNvSpPr>
              <p:nvPr/>
            </p:nvSpPr>
            <p:spPr bwMode="auto">
              <a:xfrm>
                <a:off x="521" y="1162"/>
                <a:ext cx="4990" cy="2903"/>
              </a:xfrm>
              <a:prstGeom prst="rect">
                <a:avLst/>
              </a:prstGeom>
              <a:grpFill/>
              <a:ln w="9525">
                <a:solidFill>
                  <a:srgbClr val="FFEEBD"/>
                </a:solidFill>
                <a:miter lim="800000"/>
                <a:headEnd/>
                <a:tailEnd/>
              </a:ln>
              <a:effectLst/>
              <a:extLst>
                <a:ext uri="{AF507438-7753-43E0-B8FC-AC1667EBCBE1}"/>
              </a:extLst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grpSp>
            <p:nvGrpSpPr>
              <p:cNvPr id="4" name="Group 5"/>
              <p:cNvGrpSpPr>
                <a:grpSpLocks/>
              </p:cNvGrpSpPr>
              <p:nvPr/>
            </p:nvGrpSpPr>
            <p:grpSpPr bwMode="auto">
              <a:xfrm>
                <a:off x="476" y="1162"/>
                <a:ext cx="5035" cy="2903"/>
                <a:chOff x="476" y="1162"/>
                <a:chExt cx="5035" cy="2903"/>
              </a:xfrm>
              <a:grpFill/>
            </p:grpSpPr>
            <p:grpSp>
              <p:nvGrpSpPr>
                <p:cNvPr id="5" name="Group 6"/>
                <p:cNvGrpSpPr>
                  <a:grpSpLocks/>
                </p:cNvGrpSpPr>
                <p:nvPr/>
              </p:nvGrpSpPr>
              <p:grpSpPr bwMode="auto">
                <a:xfrm>
                  <a:off x="521" y="1162"/>
                  <a:ext cx="4990" cy="2903"/>
                  <a:chOff x="612" y="1071"/>
                  <a:chExt cx="4990" cy="2903"/>
                </a:xfrm>
                <a:grpFill/>
              </p:grpSpPr>
              <p:sp>
                <p:nvSpPr>
                  <p:cNvPr id="8221" name="Line 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80" y="1071"/>
                    <a:ext cx="0" cy="2903"/>
                  </a:xfrm>
                  <a:prstGeom prst="line">
                    <a:avLst/>
                  </a:prstGeom>
                  <a:grpFill/>
                  <a:ln w="3810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/>
                    <a:ext uri="{AF507438-7753-43E0-B8FC-AC1667EBCBE1}"/>
                  </a:extLst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</a:endParaRPr>
                  </a:p>
                </p:txBody>
              </p:sp>
              <p:sp>
                <p:nvSpPr>
                  <p:cNvPr id="8222" name="Line 8"/>
                  <p:cNvSpPr>
                    <a:spLocks noChangeShapeType="1"/>
                  </p:cNvSpPr>
                  <p:nvPr/>
                </p:nvSpPr>
                <p:spPr bwMode="auto">
                  <a:xfrm>
                    <a:off x="612" y="2614"/>
                    <a:ext cx="4990" cy="0"/>
                  </a:xfrm>
                  <a:prstGeom prst="line">
                    <a:avLst/>
                  </a:prstGeom>
                  <a:grpFill/>
                  <a:ln w="3810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/>
                    <a:ext uri="{AF507438-7753-43E0-B8FC-AC1667EBCBE1}"/>
                  </a:extLst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</a:endParaRPr>
                  </a:p>
                </p:txBody>
              </p:sp>
              <p:grpSp>
                <p:nvGrpSpPr>
                  <p:cNvPr id="6" name="Group 9"/>
                  <p:cNvGrpSpPr>
                    <a:grpSpLocks/>
                  </p:cNvGrpSpPr>
                  <p:nvPr/>
                </p:nvGrpSpPr>
                <p:grpSpPr bwMode="auto">
                  <a:xfrm>
                    <a:off x="612" y="1071"/>
                    <a:ext cx="4990" cy="2903"/>
                    <a:chOff x="612" y="1071"/>
                    <a:chExt cx="4990" cy="2903"/>
                  </a:xfrm>
                  <a:grpFill/>
                </p:grpSpPr>
                <p:grpSp>
                  <p:nvGrpSpPr>
                    <p:cNvPr id="7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12" y="2886"/>
                      <a:ext cx="4990" cy="1088"/>
                      <a:chOff x="612" y="2886"/>
                      <a:chExt cx="4990" cy="1088"/>
                    </a:xfrm>
                    <a:grpFill/>
                  </p:grpSpPr>
                  <p:sp>
                    <p:nvSpPr>
                      <p:cNvPr id="8250" name="Line 11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612" y="2886"/>
                        <a:ext cx="4990" cy="0"/>
                      </a:xfrm>
                      <a:prstGeom prst="line">
                        <a:avLst/>
                      </a:prstGeom>
                      <a:grp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/>
                        <a:ext uri="{AF507438-7753-43E0-B8FC-AC1667EBCBE1}"/>
                      </a:extLst>
                    </p:spPr>
                    <p:txBody>
                      <a:bodyPr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>
                          <a:latin typeface="+mn-lt"/>
                        </a:endParaRPr>
                      </a:p>
                    </p:txBody>
                  </p:sp>
                  <p:sp>
                    <p:nvSpPr>
                      <p:cNvPr id="8251" name="Line 12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612" y="3158"/>
                        <a:ext cx="4990" cy="0"/>
                      </a:xfrm>
                      <a:prstGeom prst="line">
                        <a:avLst/>
                      </a:prstGeom>
                      <a:grp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/>
                        <a:ext uri="{AF507438-7753-43E0-B8FC-AC1667EBCBE1}"/>
                      </a:extLst>
                    </p:spPr>
                    <p:txBody>
                      <a:bodyPr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>
                          <a:latin typeface="+mn-lt"/>
                        </a:endParaRPr>
                      </a:p>
                    </p:txBody>
                  </p:sp>
                  <p:sp>
                    <p:nvSpPr>
                      <p:cNvPr id="8252" name="Line 13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612" y="3430"/>
                        <a:ext cx="4990" cy="0"/>
                      </a:xfrm>
                      <a:prstGeom prst="line">
                        <a:avLst/>
                      </a:prstGeom>
                      <a:grp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/>
                        <a:ext uri="{AF507438-7753-43E0-B8FC-AC1667EBCBE1}"/>
                      </a:extLst>
                    </p:spPr>
                    <p:txBody>
                      <a:bodyPr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>
                          <a:latin typeface="+mn-lt"/>
                        </a:endParaRPr>
                      </a:p>
                    </p:txBody>
                  </p:sp>
                  <p:sp>
                    <p:nvSpPr>
                      <p:cNvPr id="8253" name="Line 14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612" y="3702"/>
                        <a:ext cx="4990" cy="0"/>
                      </a:xfrm>
                      <a:prstGeom prst="line">
                        <a:avLst/>
                      </a:prstGeom>
                      <a:grp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/>
                        <a:ext uri="{AF507438-7753-43E0-B8FC-AC1667EBCBE1}"/>
                      </a:extLst>
                    </p:spPr>
                    <p:txBody>
                      <a:bodyPr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>
                          <a:latin typeface="+mn-lt"/>
                        </a:endParaRPr>
                      </a:p>
                    </p:txBody>
                  </p:sp>
                  <p:sp>
                    <p:nvSpPr>
                      <p:cNvPr id="8254" name="Line 15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612" y="3974"/>
                        <a:ext cx="4990" cy="0"/>
                      </a:xfrm>
                      <a:prstGeom prst="line">
                        <a:avLst/>
                      </a:prstGeom>
                      <a:grp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/>
                        <a:ext uri="{AF507438-7753-43E0-B8FC-AC1667EBCBE1}"/>
                      </a:extLst>
                    </p:spPr>
                    <p:txBody>
                      <a:bodyPr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>
                          <a:latin typeface="+mn-lt"/>
                        </a:endParaRPr>
                      </a:p>
                    </p:txBody>
                  </p:sp>
                </p:grpSp>
                <p:grpSp>
                  <p:nvGrpSpPr>
                    <p:cNvPr id="8" name="Group 1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12" y="1253"/>
                      <a:ext cx="4990" cy="1088"/>
                      <a:chOff x="612" y="2886"/>
                      <a:chExt cx="4990" cy="1088"/>
                    </a:xfrm>
                    <a:grpFill/>
                  </p:grpSpPr>
                  <p:sp>
                    <p:nvSpPr>
                      <p:cNvPr id="8245" name="Line 17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612" y="2886"/>
                        <a:ext cx="4990" cy="0"/>
                      </a:xfrm>
                      <a:prstGeom prst="line">
                        <a:avLst/>
                      </a:prstGeom>
                      <a:grp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/>
                        <a:ext uri="{AF507438-7753-43E0-B8FC-AC1667EBCBE1}"/>
                      </a:extLst>
                    </p:spPr>
                    <p:txBody>
                      <a:bodyPr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>
                          <a:latin typeface="+mn-lt"/>
                        </a:endParaRPr>
                      </a:p>
                    </p:txBody>
                  </p:sp>
                  <p:sp>
                    <p:nvSpPr>
                      <p:cNvPr id="8246" name="Line 18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612" y="3158"/>
                        <a:ext cx="4990" cy="0"/>
                      </a:xfrm>
                      <a:prstGeom prst="line">
                        <a:avLst/>
                      </a:prstGeom>
                      <a:grp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/>
                        <a:ext uri="{AF507438-7753-43E0-B8FC-AC1667EBCBE1}"/>
                      </a:extLst>
                    </p:spPr>
                    <p:txBody>
                      <a:bodyPr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>
                          <a:latin typeface="+mn-lt"/>
                        </a:endParaRPr>
                      </a:p>
                    </p:txBody>
                  </p:sp>
                  <p:sp>
                    <p:nvSpPr>
                      <p:cNvPr id="8247" name="Line 19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612" y="3430"/>
                        <a:ext cx="4990" cy="0"/>
                      </a:xfrm>
                      <a:prstGeom prst="line">
                        <a:avLst/>
                      </a:prstGeom>
                      <a:grp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/>
                        <a:ext uri="{AF507438-7753-43E0-B8FC-AC1667EBCBE1}"/>
                      </a:extLst>
                    </p:spPr>
                    <p:txBody>
                      <a:bodyPr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>
                          <a:latin typeface="+mn-lt"/>
                        </a:endParaRPr>
                      </a:p>
                    </p:txBody>
                  </p:sp>
                  <p:sp>
                    <p:nvSpPr>
                      <p:cNvPr id="8248" name="Line 20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612" y="3702"/>
                        <a:ext cx="4990" cy="0"/>
                      </a:xfrm>
                      <a:prstGeom prst="line">
                        <a:avLst/>
                      </a:prstGeom>
                      <a:grp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/>
                        <a:ext uri="{AF507438-7753-43E0-B8FC-AC1667EBCBE1}"/>
                      </a:extLst>
                    </p:spPr>
                    <p:txBody>
                      <a:bodyPr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>
                          <a:latin typeface="+mn-lt"/>
                        </a:endParaRPr>
                      </a:p>
                    </p:txBody>
                  </p:sp>
                  <p:sp>
                    <p:nvSpPr>
                      <p:cNvPr id="8249" name="Line 21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612" y="3974"/>
                        <a:ext cx="4990" cy="0"/>
                      </a:xfrm>
                      <a:prstGeom prst="line">
                        <a:avLst/>
                      </a:prstGeom>
                      <a:grp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/>
                        <a:ext uri="{AF507438-7753-43E0-B8FC-AC1667EBCBE1}"/>
                      </a:extLst>
                    </p:spPr>
                    <p:txBody>
                      <a:bodyPr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>
                          <a:latin typeface="+mn-lt"/>
                        </a:endParaRPr>
                      </a:p>
                    </p:txBody>
                  </p:sp>
                </p:grpSp>
                <p:grpSp>
                  <p:nvGrpSpPr>
                    <p:cNvPr id="9" name="Group 2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703" y="1071"/>
                      <a:ext cx="1905" cy="2903"/>
                      <a:chOff x="703" y="1071"/>
                      <a:chExt cx="1905" cy="2903"/>
                    </a:xfrm>
                    <a:grpFill/>
                  </p:grpSpPr>
                  <p:sp>
                    <p:nvSpPr>
                      <p:cNvPr id="8237" name="Line 23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2608" y="1071"/>
                        <a:ext cx="0" cy="2903"/>
                      </a:xfrm>
                      <a:prstGeom prst="line">
                        <a:avLst/>
                      </a:prstGeom>
                      <a:grp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/>
                        <a:ext uri="{AF507438-7753-43E0-B8FC-AC1667EBCBE1}"/>
                      </a:extLst>
                    </p:spPr>
                    <p:txBody>
                      <a:bodyPr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>
                          <a:latin typeface="+mn-lt"/>
                        </a:endParaRPr>
                      </a:p>
                    </p:txBody>
                  </p:sp>
                  <p:sp>
                    <p:nvSpPr>
                      <p:cNvPr id="8238" name="Line 24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2336" y="1071"/>
                        <a:ext cx="0" cy="2903"/>
                      </a:xfrm>
                      <a:prstGeom prst="line">
                        <a:avLst/>
                      </a:prstGeom>
                      <a:grp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/>
                        <a:ext uri="{AF507438-7753-43E0-B8FC-AC1667EBCBE1}"/>
                      </a:extLst>
                    </p:spPr>
                    <p:txBody>
                      <a:bodyPr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>
                          <a:latin typeface="+mn-lt"/>
                        </a:endParaRPr>
                      </a:p>
                    </p:txBody>
                  </p:sp>
                  <p:sp>
                    <p:nvSpPr>
                      <p:cNvPr id="8239" name="Line 25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2064" y="1071"/>
                        <a:ext cx="0" cy="2903"/>
                      </a:xfrm>
                      <a:prstGeom prst="line">
                        <a:avLst/>
                      </a:prstGeom>
                      <a:grp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/>
                        <a:ext uri="{AF507438-7753-43E0-B8FC-AC1667EBCBE1}"/>
                      </a:extLst>
                    </p:spPr>
                    <p:txBody>
                      <a:bodyPr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>
                          <a:latin typeface="+mn-lt"/>
                        </a:endParaRPr>
                      </a:p>
                    </p:txBody>
                  </p:sp>
                  <p:sp>
                    <p:nvSpPr>
                      <p:cNvPr id="8240" name="Line 26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1791" y="1071"/>
                        <a:ext cx="0" cy="2903"/>
                      </a:xfrm>
                      <a:prstGeom prst="line">
                        <a:avLst/>
                      </a:prstGeom>
                      <a:grp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/>
                        <a:ext uri="{AF507438-7753-43E0-B8FC-AC1667EBCBE1}"/>
                      </a:extLst>
                    </p:spPr>
                    <p:txBody>
                      <a:bodyPr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>
                          <a:latin typeface="+mn-lt"/>
                        </a:endParaRPr>
                      </a:p>
                    </p:txBody>
                  </p:sp>
                  <p:sp>
                    <p:nvSpPr>
                      <p:cNvPr id="8241" name="Line 27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1519" y="1071"/>
                        <a:ext cx="0" cy="2903"/>
                      </a:xfrm>
                      <a:prstGeom prst="line">
                        <a:avLst/>
                      </a:prstGeom>
                      <a:grp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/>
                        <a:ext uri="{AF507438-7753-43E0-B8FC-AC1667EBCBE1}"/>
                      </a:extLst>
                    </p:spPr>
                    <p:txBody>
                      <a:bodyPr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>
                          <a:latin typeface="+mn-lt"/>
                        </a:endParaRPr>
                      </a:p>
                    </p:txBody>
                  </p:sp>
                  <p:sp>
                    <p:nvSpPr>
                      <p:cNvPr id="8242" name="Line 28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1247" y="1071"/>
                        <a:ext cx="0" cy="2903"/>
                      </a:xfrm>
                      <a:prstGeom prst="line">
                        <a:avLst/>
                      </a:prstGeom>
                      <a:grp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/>
                        <a:ext uri="{AF507438-7753-43E0-B8FC-AC1667EBCBE1}"/>
                      </a:extLst>
                    </p:spPr>
                    <p:txBody>
                      <a:bodyPr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>
                          <a:latin typeface="+mn-lt"/>
                        </a:endParaRPr>
                      </a:p>
                    </p:txBody>
                  </p:sp>
                  <p:sp>
                    <p:nvSpPr>
                      <p:cNvPr id="8243" name="Line 29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975" y="1071"/>
                        <a:ext cx="0" cy="2903"/>
                      </a:xfrm>
                      <a:prstGeom prst="line">
                        <a:avLst/>
                      </a:prstGeom>
                      <a:grp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/>
                        <a:ext uri="{AF507438-7753-43E0-B8FC-AC1667EBCBE1}"/>
                      </a:extLst>
                    </p:spPr>
                    <p:txBody>
                      <a:bodyPr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>
                          <a:latin typeface="+mn-lt"/>
                        </a:endParaRPr>
                      </a:p>
                    </p:txBody>
                  </p:sp>
                  <p:sp>
                    <p:nvSpPr>
                      <p:cNvPr id="8244" name="Line 30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703" y="1071"/>
                        <a:ext cx="0" cy="2903"/>
                      </a:xfrm>
                      <a:prstGeom prst="line">
                        <a:avLst/>
                      </a:prstGeom>
                      <a:grp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/>
                        <a:ext uri="{AF507438-7753-43E0-B8FC-AC1667EBCBE1}"/>
                      </a:extLst>
                    </p:spPr>
                    <p:txBody>
                      <a:bodyPr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>
                          <a:latin typeface="+mn-lt"/>
                        </a:endParaRPr>
                      </a:p>
                    </p:txBody>
                  </p:sp>
                </p:grpSp>
                <p:grpSp>
                  <p:nvGrpSpPr>
                    <p:cNvPr id="10" name="Group 3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152" y="1071"/>
                      <a:ext cx="1905" cy="2903"/>
                      <a:chOff x="703" y="1071"/>
                      <a:chExt cx="1905" cy="2903"/>
                    </a:xfrm>
                    <a:grpFill/>
                  </p:grpSpPr>
                  <p:sp>
                    <p:nvSpPr>
                      <p:cNvPr id="8229" name="Line 32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2608" y="1071"/>
                        <a:ext cx="0" cy="2903"/>
                      </a:xfrm>
                      <a:prstGeom prst="line">
                        <a:avLst/>
                      </a:prstGeom>
                      <a:grp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/>
                        <a:ext uri="{AF507438-7753-43E0-B8FC-AC1667EBCBE1}"/>
                      </a:extLst>
                    </p:spPr>
                    <p:txBody>
                      <a:bodyPr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>
                          <a:latin typeface="+mn-lt"/>
                        </a:endParaRPr>
                      </a:p>
                    </p:txBody>
                  </p:sp>
                  <p:sp>
                    <p:nvSpPr>
                      <p:cNvPr id="8230" name="Line 33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2336" y="1071"/>
                        <a:ext cx="0" cy="2903"/>
                      </a:xfrm>
                      <a:prstGeom prst="line">
                        <a:avLst/>
                      </a:prstGeom>
                      <a:grp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/>
                        <a:ext uri="{AF507438-7753-43E0-B8FC-AC1667EBCBE1}"/>
                      </a:extLst>
                    </p:spPr>
                    <p:txBody>
                      <a:bodyPr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>
                          <a:latin typeface="+mn-lt"/>
                        </a:endParaRPr>
                      </a:p>
                    </p:txBody>
                  </p:sp>
                  <p:sp>
                    <p:nvSpPr>
                      <p:cNvPr id="8231" name="Line 34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2064" y="1071"/>
                        <a:ext cx="0" cy="2903"/>
                      </a:xfrm>
                      <a:prstGeom prst="line">
                        <a:avLst/>
                      </a:prstGeom>
                      <a:grp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/>
                        <a:ext uri="{AF507438-7753-43E0-B8FC-AC1667EBCBE1}"/>
                      </a:extLst>
                    </p:spPr>
                    <p:txBody>
                      <a:bodyPr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>
                          <a:latin typeface="+mn-lt"/>
                        </a:endParaRPr>
                      </a:p>
                    </p:txBody>
                  </p:sp>
                  <p:sp>
                    <p:nvSpPr>
                      <p:cNvPr id="8232" name="Line 35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1791" y="1071"/>
                        <a:ext cx="0" cy="2903"/>
                      </a:xfrm>
                      <a:prstGeom prst="line">
                        <a:avLst/>
                      </a:prstGeom>
                      <a:grp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/>
                        <a:ext uri="{AF507438-7753-43E0-B8FC-AC1667EBCBE1}"/>
                      </a:extLst>
                    </p:spPr>
                    <p:txBody>
                      <a:bodyPr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>
                          <a:latin typeface="+mn-lt"/>
                        </a:endParaRPr>
                      </a:p>
                    </p:txBody>
                  </p:sp>
                  <p:sp>
                    <p:nvSpPr>
                      <p:cNvPr id="8233" name="Line 36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1519" y="1071"/>
                        <a:ext cx="0" cy="2903"/>
                      </a:xfrm>
                      <a:prstGeom prst="line">
                        <a:avLst/>
                      </a:prstGeom>
                      <a:grp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/>
                        <a:ext uri="{AF507438-7753-43E0-B8FC-AC1667EBCBE1}"/>
                      </a:extLst>
                    </p:spPr>
                    <p:txBody>
                      <a:bodyPr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>
                          <a:latin typeface="+mn-lt"/>
                        </a:endParaRPr>
                      </a:p>
                    </p:txBody>
                  </p:sp>
                  <p:sp>
                    <p:nvSpPr>
                      <p:cNvPr id="8234" name="Line 37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1247" y="1071"/>
                        <a:ext cx="0" cy="2903"/>
                      </a:xfrm>
                      <a:prstGeom prst="line">
                        <a:avLst/>
                      </a:prstGeom>
                      <a:grp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/>
                        <a:ext uri="{AF507438-7753-43E0-B8FC-AC1667EBCBE1}"/>
                      </a:extLst>
                    </p:spPr>
                    <p:txBody>
                      <a:bodyPr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>
                          <a:latin typeface="+mn-lt"/>
                        </a:endParaRPr>
                      </a:p>
                    </p:txBody>
                  </p:sp>
                  <p:sp>
                    <p:nvSpPr>
                      <p:cNvPr id="8235" name="Line 38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975" y="1071"/>
                        <a:ext cx="0" cy="2903"/>
                      </a:xfrm>
                      <a:prstGeom prst="line">
                        <a:avLst/>
                      </a:prstGeom>
                      <a:grp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/>
                        <a:ext uri="{AF507438-7753-43E0-B8FC-AC1667EBCBE1}"/>
                      </a:extLst>
                    </p:spPr>
                    <p:txBody>
                      <a:bodyPr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>
                          <a:latin typeface="+mn-lt"/>
                        </a:endParaRPr>
                      </a:p>
                    </p:txBody>
                  </p:sp>
                  <p:sp>
                    <p:nvSpPr>
                      <p:cNvPr id="8236" name="Line 39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703" y="1071"/>
                        <a:ext cx="0" cy="2903"/>
                      </a:xfrm>
                      <a:prstGeom prst="line">
                        <a:avLst/>
                      </a:prstGeom>
                      <a:grp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/>
                        <a:ext uri="{AF507438-7753-43E0-B8FC-AC1667EBCBE1}"/>
                      </a:extLst>
                    </p:spPr>
                    <p:txBody>
                      <a:bodyPr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>
                          <a:latin typeface="+mn-lt"/>
                        </a:endParaRPr>
                      </a:p>
                    </p:txBody>
                  </p:sp>
                </p:grpSp>
                <p:sp>
                  <p:nvSpPr>
                    <p:cNvPr id="8228" name="Line 40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5329" y="1071"/>
                      <a:ext cx="0" cy="2903"/>
                    </a:xfrm>
                    <a:prstGeom prst="line">
                      <a:avLst/>
                    </a:prstGeom>
                    <a:grp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/>
                      <a:ext uri="{AF507438-7753-43E0-B8FC-AC1667EBCBE1}"/>
                    </a:extLst>
                  </p:spPr>
                  <p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>
                        <a:latin typeface="+mn-lt"/>
                      </a:endParaRPr>
                    </a:p>
                  </p:txBody>
                </p:sp>
              </p:grpSp>
            </p:grpSp>
            <p:sp>
              <p:nvSpPr>
                <p:cNvPr id="8212" name="Text Box 41"/>
                <p:cNvSpPr txBox="1">
                  <a:spLocks noChangeArrowheads="1"/>
                </p:cNvSpPr>
                <p:nvPr/>
              </p:nvSpPr>
              <p:spPr bwMode="auto">
                <a:xfrm>
                  <a:off x="476" y="2704"/>
                  <a:ext cx="4914" cy="250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09E8E84-426E-40DD-AFC4-6F175D3DCCD1}"/>
                  <a:ext uri="{91240B29-F687-4F45-9708-019B960494DF}"/>
                  <a:ext uri="{AF507438-7753-43E0-B8FC-AC1667EBCBE1}"/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ru-RU" sz="2000" smtClean="0">
                      <a:latin typeface="Arial" charset="0"/>
                    </a:rPr>
                    <a:t>-8   -7    -6   -5   -4  -3   -2   -1     0   1    2    3    4    5    6     7    8    9 </a:t>
                  </a:r>
                </a:p>
              </p:txBody>
            </p:sp>
            <p:sp>
              <p:nvSpPr>
                <p:cNvPr id="8213" name="Text Box 42"/>
                <p:cNvSpPr txBox="1">
                  <a:spLocks noChangeArrowheads="1"/>
                </p:cNvSpPr>
                <p:nvPr/>
              </p:nvSpPr>
              <p:spPr bwMode="auto">
                <a:xfrm>
                  <a:off x="2562" y="1207"/>
                  <a:ext cx="205" cy="250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09E8E84-426E-40DD-AFC4-6F175D3DCCD1}"/>
                  <a:ext uri="{91240B29-F687-4F45-9708-019B960494DF}"/>
                  <a:ext uri="{AF507438-7753-43E0-B8FC-AC1667EBCBE1}"/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ru-RU" sz="2000" smtClean="0">
                      <a:latin typeface="Arial" charset="0"/>
                    </a:rPr>
                    <a:t>5</a:t>
                  </a:r>
                </a:p>
              </p:txBody>
            </p:sp>
            <p:sp>
              <p:nvSpPr>
                <p:cNvPr id="8214" name="Text Box 43"/>
                <p:cNvSpPr txBox="1">
                  <a:spLocks noChangeArrowheads="1"/>
                </p:cNvSpPr>
                <p:nvPr/>
              </p:nvSpPr>
              <p:spPr bwMode="auto">
                <a:xfrm>
                  <a:off x="2562" y="1480"/>
                  <a:ext cx="205" cy="250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09E8E84-426E-40DD-AFC4-6F175D3DCCD1}"/>
                  <a:ext uri="{91240B29-F687-4F45-9708-019B960494DF}"/>
                  <a:ext uri="{AF507438-7753-43E0-B8FC-AC1667EBCBE1}"/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ru-RU" sz="2000" smtClean="0">
                      <a:latin typeface="Arial" charset="0"/>
                    </a:rPr>
                    <a:t>4</a:t>
                  </a:r>
                </a:p>
              </p:txBody>
            </p:sp>
            <p:sp>
              <p:nvSpPr>
                <p:cNvPr id="8215" name="Text Box 44"/>
                <p:cNvSpPr txBox="1">
                  <a:spLocks noChangeArrowheads="1"/>
                </p:cNvSpPr>
                <p:nvPr/>
              </p:nvSpPr>
              <p:spPr bwMode="auto">
                <a:xfrm>
                  <a:off x="2562" y="1797"/>
                  <a:ext cx="205" cy="250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09E8E84-426E-40DD-AFC4-6F175D3DCCD1}"/>
                  <a:ext uri="{91240B29-F687-4F45-9708-019B960494DF}"/>
                  <a:ext uri="{AF507438-7753-43E0-B8FC-AC1667EBCBE1}"/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ru-RU" sz="2000" smtClean="0">
                      <a:latin typeface="Arial" charset="0"/>
                    </a:rPr>
                    <a:t>3</a:t>
                  </a:r>
                </a:p>
              </p:txBody>
            </p:sp>
            <p:sp>
              <p:nvSpPr>
                <p:cNvPr id="8216" name="Text Box 45"/>
                <p:cNvSpPr txBox="1">
                  <a:spLocks noChangeArrowheads="1"/>
                </p:cNvSpPr>
                <p:nvPr/>
              </p:nvSpPr>
              <p:spPr bwMode="auto">
                <a:xfrm>
                  <a:off x="2562" y="2024"/>
                  <a:ext cx="205" cy="250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09E8E84-426E-40DD-AFC4-6F175D3DCCD1}"/>
                  <a:ext uri="{91240B29-F687-4F45-9708-019B960494DF}"/>
                  <a:ext uri="{AF507438-7753-43E0-B8FC-AC1667EBCBE1}"/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ru-RU" sz="2000" smtClean="0">
                      <a:latin typeface="Arial" charset="0"/>
                    </a:rPr>
                    <a:t>2</a:t>
                  </a:r>
                </a:p>
              </p:txBody>
            </p:sp>
            <p:sp>
              <p:nvSpPr>
                <p:cNvPr id="8217" name="Text Box 46"/>
                <p:cNvSpPr txBox="1">
                  <a:spLocks noChangeArrowheads="1"/>
                </p:cNvSpPr>
                <p:nvPr/>
              </p:nvSpPr>
              <p:spPr bwMode="auto">
                <a:xfrm>
                  <a:off x="2562" y="2296"/>
                  <a:ext cx="205" cy="250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09E8E84-426E-40DD-AFC4-6F175D3DCCD1}"/>
                  <a:ext uri="{91240B29-F687-4F45-9708-019B960494DF}"/>
                  <a:ext uri="{AF507438-7753-43E0-B8FC-AC1667EBCBE1}"/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ru-RU" sz="2000" smtClean="0">
                      <a:latin typeface="Arial" charset="0"/>
                    </a:rPr>
                    <a:t>1</a:t>
                  </a:r>
                </a:p>
              </p:txBody>
            </p:sp>
            <p:sp>
              <p:nvSpPr>
                <p:cNvPr id="8218" name="Text Box 47"/>
                <p:cNvSpPr txBox="1">
                  <a:spLocks noChangeArrowheads="1"/>
                </p:cNvSpPr>
                <p:nvPr/>
              </p:nvSpPr>
              <p:spPr bwMode="auto">
                <a:xfrm>
                  <a:off x="2562" y="3113"/>
                  <a:ext cx="258" cy="250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09E8E84-426E-40DD-AFC4-6F175D3DCCD1}"/>
                  <a:ext uri="{91240B29-F687-4F45-9708-019B960494DF}"/>
                  <a:ext uri="{AF507438-7753-43E0-B8FC-AC1667EBCBE1}"/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ru-RU" sz="2000" smtClean="0">
                      <a:latin typeface="Arial" charset="0"/>
                    </a:rPr>
                    <a:t>-2</a:t>
                  </a:r>
                </a:p>
              </p:txBody>
            </p:sp>
            <p:sp>
              <p:nvSpPr>
                <p:cNvPr id="8219" name="Text Box 48"/>
                <p:cNvSpPr txBox="1">
                  <a:spLocks noChangeArrowheads="1"/>
                </p:cNvSpPr>
                <p:nvPr/>
              </p:nvSpPr>
              <p:spPr bwMode="auto">
                <a:xfrm>
                  <a:off x="2562" y="3385"/>
                  <a:ext cx="258" cy="250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09E8E84-426E-40DD-AFC4-6F175D3DCCD1}"/>
                  <a:ext uri="{91240B29-F687-4F45-9708-019B960494DF}"/>
                  <a:ext uri="{AF507438-7753-43E0-B8FC-AC1667EBCBE1}"/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ru-RU" sz="2000" smtClean="0">
                      <a:latin typeface="Arial" charset="0"/>
                    </a:rPr>
                    <a:t>-3</a:t>
                  </a:r>
                </a:p>
              </p:txBody>
            </p:sp>
            <p:sp>
              <p:nvSpPr>
                <p:cNvPr id="8220" name="Text Box 49"/>
                <p:cNvSpPr txBox="1">
                  <a:spLocks noChangeArrowheads="1"/>
                </p:cNvSpPr>
                <p:nvPr/>
              </p:nvSpPr>
              <p:spPr bwMode="auto">
                <a:xfrm>
                  <a:off x="2562" y="3657"/>
                  <a:ext cx="258" cy="250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09E8E84-426E-40DD-AFC4-6F175D3DCCD1}"/>
                  <a:ext uri="{91240B29-F687-4F45-9708-019B960494DF}"/>
                  <a:ext uri="{AF507438-7753-43E0-B8FC-AC1667EBCBE1}"/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ru-RU" sz="2000" smtClean="0">
                      <a:latin typeface="Arial" charset="0"/>
                    </a:rPr>
                    <a:t>-4</a:t>
                  </a:r>
                </a:p>
              </p:txBody>
            </p:sp>
          </p:grpSp>
        </p:grpSp>
        <p:sp>
          <p:nvSpPr>
            <p:cNvPr id="8206" name="Text Box 50"/>
            <p:cNvSpPr txBox="1">
              <a:spLocks noChangeArrowheads="1"/>
            </p:cNvSpPr>
            <p:nvPr/>
          </p:nvSpPr>
          <p:spPr bwMode="auto">
            <a:xfrm>
              <a:off x="5284" y="2478"/>
              <a:ext cx="196" cy="25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09E8E84-426E-40DD-AFC4-6F175D3DCCD1}"/>
              <a:ext uri="{91240B29-F687-4F45-9708-019B960494DF}"/>
              <a:ext uri="{AF507438-7753-43E0-B8FC-AC1667EBCBE1}"/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smtClean="0">
                  <a:latin typeface="Arial" charset="0"/>
                </a:rPr>
                <a:t>х</a:t>
              </a:r>
            </a:p>
          </p:txBody>
        </p:sp>
        <p:sp>
          <p:nvSpPr>
            <p:cNvPr id="8207" name="Text Box 51"/>
            <p:cNvSpPr txBox="1">
              <a:spLocks noChangeArrowheads="1"/>
            </p:cNvSpPr>
            <p:nvPr/>
          </p:nvSpPr>
          <p:spPr bwMode="auto">
            <a:xfrm>
              <a:off x="2835" y="1117"/>
              <a:ext cx="196" cy="25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09E8E84-426E-40DD-AFC4-6F175D3DCCD1}"/>
              <a:ext uri="{91240B29-F687-4F45-9708-019B960494DF}"/>
              <a:ext uri="{AF507438-7753-43E0-B8FC-AC1667EBCBE1}"/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smtClean="0">
                  <a:latin typeface="Arial" charset="0"/>
                </a:rPr>
                <a:t>у</a:t>
              </a:r>
            </a:p>
          </p:txBody>
        </p:sp>
        <p:sp>
          <p:nvSpPr>
            <p:cNvPr id="8208" name="Text Box 52"/>
            <p:cNvSpPr txBox="1">
              <a:spLocks noChangeArrowheads="1"/>
            </p:cNvSpPr>
            <p:nvPr/>
          </p:nvSpPr>
          <p:spPr bwMode="auto">
            <a:xfrm>
              <a:off x="2562" y="2840"/>
              <a:ext cx="258" cy="25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09E8E84-426E-40DD-AFC4-6F175D3DCCD1}"/>
              <a:ext uri="{91240B29-F687-4F45-9708-019B960494DF}"/>
              <a:ext uri="{AF507438-7753-43E0-B8FC-AC1667EBCBE1}"/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smtClean="0">
                  <a:latin typeface="Arial" charset="0"/>
                </a:rPr>
                <a:t>-1</a:t>
              </a:r>
            </a:p>
          </p:txBody>
        </p:sp>
      </p:grpSp>
      <p:sp>
        <p:nvSpPr>
          <p:cNvPr id="8195" name="Rectangle 53"/>
          <p:cNvSpPr>
            <a:spLocks noGrp="1" noChangeArrowheads="1"/>
          </p:cNvSpPr>
          <p:nvPr>
            <p:ph type="title"/>
          </p:nvPr>
        </p:nvSpPr>
        <p:spPr>
          <a:xfrm>
            <a:off x="1042988" y="620713"/>
            <a:ext cx="7158037" cy="649287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smtClean="0">
                <a:solidFill>
                  <a:srgbClr val="0070C0"/>
                </a:solidFill>
              </a:rPr>
              <a:t>Назовите координаты точек пересечения сторон прямоугольника с осями координат</a:t>
            </a:r>
          </a:p>
        </p:txBody>
      </p:sp>
      <p:sp>
        <p:nvSpPr>
          <p:cNvPr id="10295" name="Text Box 55"/>
          <p:cNvSpPr txBox="1">
            <a:spLocks noChangeArrowheads="1"/>
          </p:cNvSpPr>
          <p:nvPr/>
        </p:nvSpPr>
        <p:spPr bwMode="auto">
          <a:xfrm rot="525135">
            <a:off x="4051300" y="2555875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0297" name="Text Box 57"/>
          <p:cNvSpPr txBox="1">
            <a:spLocks noChangeArrowheads="1"/>
          </p:cNvSpPr>
          <p:nvPr/>
        </p:nvSpPr>
        <p:spPr bwMode="auto">
          <a:xfrm rot="525135">
            <a:off x="6665913" y="3781425"/>
            <a:ext cx="3540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8198" name="Rectangle 59"/>
          <p:cNvSpPr>
            <a:spLocks noChangeArrowheads="1"/>
          </p:cNvSpPr>
          <p:nvPr/>
        </p:nvSpPr>
        <p:spPr bwMode="auto">
          <a:xfrm>
            <a:off x="2336800" y="2989263"/>
            <a:ext cx="4310063" cy="2163762"/>
          </a:xfrm>
          <a:prstGeom prst="rect">
            <a:avLst/>
          </a:prstGeom>
          <a:solidFill>
            <a:schemeClr val="accent2">
              <a:lumMod val="75000"/>
              <a:alpha val="24000"/>
            </a:schemeClr>
          </a:solidFill>
          <a:ln w="38100">
            <a:solidFill>
              <a:srgbClr val="00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10300" name="Text Box 60"/>
          <p:cNvSpPr txBox="1">
            <a:spLocks noChangeArrowheads="1"/>
          </p:cNvSpPr>
          <p:nvPr/>
        </p:nvSpPr>
        <p:spPr bwMode="auto">
          <a:xfrm rot="525135">
            <a:off x="4121150" y="5110163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0301" name="Oval 61"/>
          <p:cNvSpPr>
            <a:spLocks noChangeArrowheads="1"/>
          </p:cNvSpPr>
          <p:nvPr/>
        </p:nvSpPr>
        <p:spPr bwMode="auto">
          <a:xfrm>
            <a:off x="2239963" y="4227513"/>
            <a:ext cx="142875" cy="144462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10302" name="Text Box 62"/>
          <p:cNvSpPr txBox="1">
            <a:spLocks noChangeArrowheads="1"/>
          </p:cNvSpPr>
          <p:nvPr/>
        </p:nvSpPr>
        <p:spPr bwMode="auto">
          <a:xfrm rot="525135">
            <a:off x="1943100" y="3816350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0294" name="Oval 54"/>
          <p:cNvSpPr>
            <a:spLocks noChangeArrowheads="1"/>
          </p:cNvSpPr>
          <p:nvPr/>
        </p:nvSpPr>
        <p:spPr bwMode="auto">
          <a:xfrm>
            <a:off x="3981450" y="2919413"/>
            <a:ext cx="142875" cy="144462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10296" name="Oval 56"/>
          <p:cNvSpPr>
            <a:spLocks noChangeArrowheads="1"/>
          </p:cNvSpPr>
          <p:nvPr/>
        </p:nvSpPr>
        <p:spPr bwMode="auto">
          <a:xfrm>
            <a:off x="6584950" y="4198938"/>
            <a:ext cx="142875" cy="144462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10298" name="Oval 58"/>
          <p:cNvSpPr>
            <a:spLocks noChangeArrowheads="1"/>
          </p:cNvSpPr>
          <p:nvPr/>
        </p:nvSpPr>
        <p:spPr bwMode="auto">
          <a:xfrm>
            <a:off x="3997325" y="5086350"/>
            <a:ext cx="142875" cy="144463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onstantia" pitchFamily="18" charset="0"/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102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0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102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0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500"/>
                                        <p:tgtEl>
                                          <p:spTgt spid="103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3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3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10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95" grpId="0"/>
      <p:bldP spid="10295" grpId="1"/>
      <p:bldP spid="10297" grpId="0"/>
      <p:bldP spid="10297" grpId="1"/>
      <p:bldP spid="10300" grpId="0"/>
      <p:bldP spid="10300" grpId="1"/>
      <p:bldP spid="10301" grpId="0" animBg="1"/>
      <p:bldP spid="10302" grpId="0"/>
      <p:bldP spid="10294" grpId="0" animBg="1"/>
      <p:bldP spid="10296" grpId="0" animBg="1"/>
      <p:bldP spid="10298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Метро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</a:themeOverride>
</file>

<file path=ppt/theme/themeOverride2.xml><?xml version="1.0" encoding="utf-8"?>
<a:themeOverride xmlns:a="http://schemas.openxmlformats.org/drawingml/2006/main">
  <a:clrScheme name="Метро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112</TotalTime>
  <Words>465</Words>
  <Application>Microsoft Office PowerPoint</Application>
  <PresentationFormat>Экран (4:3)</PresentationFormat>
  <Paragraphs>158</Paragraphs>
  <Slides>20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Шаблон оформления</vt:lpstr>
      </vt:variant>
      <vt:variant>
        <vt:i4>5</vt:i4>
      </vt:variant>
      <vt:variant>
        <vt:lpstr>Заголовки слайдов</vt:lpstr>
      </vt:variant>
      <vt:variant>
        <vt:i4>20</vt:i4>
      </vt:variant>
    </vt:vector>
  </HeadingPairs>
  <TitlesOfParts>
    <vt:vector size="31" baseType="lpstr">
      <vt:lpstr>Arial</vt:lpstr>
      <vt:lpstr>Calibri</vt:lpstr>
      <vt:lpstr>Constantia</vt:lpstr>
      <vt:lpstr>Wingdings 2</vt:lpstr>
      <vt:lpstr>Times New Roman</vt:lpstr>
      <vt:lpstr>Tahoma</vt:lpstr>
      <vt:lpstr>Поток</vt:lpstr>
      <vt:lpstr>Поток</vt:lpstr>
      <vt:lpstr>Поток</vt:lpstr>
      <vt:lpstr>Поток</vt:lpstr>
      <vt:lpstr>Поток</vt:lpstr>
      <vt:lpstr>Слайд 1</vt:lpstr>
      <vt:lpstr>   Цели и задачи на уроке: Образовательные: - Дать определение   декартовых координат - Отработать  навыки  нахождения  точки  по её координатам и определения координат точки на плоскости - сформировать навыки нахождения координат середины отрезка. Воспитательные :  -воспитывать у обучающихся интерес к математике и её познанию. - воспитывать аккуратность и культуру графических построений. Развивающие:  - Активизировать познавательную активность и любознательность обучающихся - Развивать логическое мышление, умение анализировать, сравнивать, делать выводы</vt:lpstr>
      <vt:lpstr>Слайд 3</vt:lpstr>
      <vt:lpstr>Слайд 4</vt:lpstr>
      <vt:lpstr>Две взаимно перпендикулярные оси (прямые), имеющие общее начало и общую единицу масштаба, образуют прямоугольную систему координат или координатную  плоскость. </vt:lpstr>
      <vt:lpstr>Если на плоскости дается точка М, то в данной координатной системе можно найти пару чисел х и у, соответствующей этой точке.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Домашнее задание П71,72  №14, задание на карточке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Определение декартовых  координат.  Координаты середины отрезка</dc:title>
  <dc:creator>Admin</dc:creator>
  <cp:lastModifiedBy>UserXP</cp:lastModifiedBy>
  <cp:revision>12</cp:revision>
  <dcterms:created xsi:type="dcterms:W3CDTF">2013-03-10T16:29:26Z</dcterms:created>
  <dcterms:modified xsi:type="dcterms:W3CDTF">2013-03-16T11:29:52Z</dcterms:modified>
</cp:coreProperties>
</file>