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A9D8A1-BBFB-4126-8CE1-2A94C964EC13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BA2204-F20B-49FC-B445-B05D883ECCE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Кружок «Юный медик»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400" dirty="0" smtClean="0"/>
              <a:t>     Руководитель кружка: </a:t>
            </a:r>
            <a:r>
              <a:rPr lang="ru-RU" sz="2400" dirty="0" err="1" smtClean="0"/>
              <a:t>Шурагина</a:t>
            </a:r>
            <a:r>
              <a:rPr lang="ru-RU" sz="2400" dirty="0" smtClean="0"/>
              <a:t> Светлана Васильевна</a:t>
            </a:r>
            <a:endParaRPr lang="ru-RU" sz="2400" dirty="0"/>
          </a:p>
        </p:txBody>
      </p:sp>
      <p:pic>
        <p:nvPicPr>
          <p:cNvPr id="8" name="Picture 7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2403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Program Files\Microsoft Office\MEDIA\CAGCAT10\j019637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1683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эмблема</a:t>
            </a:r>
            <a:endParaRPr lang="ru-RU" dirty="0"/>
          </a:p>
        </p:txBody>
      </p:sp>
      <p:pic>
        <p:nvPicPr>
          <p:cNvPr id="3074" name="Picture 2" descr="C:\Users\User\Desktop\эмблема 0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7773" r="13762" b="36741"/>
          <a:stretch/>
        </p:blipFill>
        <p:spPr bwMode="auto">
          <a:xfrm>
            <a:off x="467544" y="2132856"/>
            <a:ext cx="35283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Кружковцы </a:t>
            </a:r>
            <a:r>
              <a:rPr lang="ru-RU" sz="3200" dirty="0"/>
              <a:t>считает своей главной целью «Помогать всем </a:t>
            </a:r>
            <a:r>
              <a:rPr lang="ru-RU" sz="3200" dirty="0" smtClean="0"/>
              <a:t>без </a:t>
            </a:r>
            <a:r>
              <a:rPr lang="ru-RU" sz="3200" dirty="0"/>
              <a:t>какого-либо </a:t>
            </a:r>
            <a:r>
              <a:rPr lang="ru-RU" sz="3200" dirty="0" smtClean="0"/>
              <a:t>различия».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843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Члены кружка</a:t>
            </a:r>
            <a:endParaRPr lang="ru-RU" dirty="0"/>
          </a:p>
        </p:txBody>
      </p:sp>
      <p:pic>
        <p:nvPicPr>
          <p:cNvPr id="4098" name="Picture 2" descr="C:\Users\User\Desktop\грамоты санпост\анкет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" t="6938" r="2962" b="4557"/>
          <a:stretch/>
        </p:blipFill>
        <p:spPr bwMode="auto">
          <a:xfrm>
            <a:off x="277090" y="1371600"/>
            <a:ext cx="3186545" cy="22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анпост 2013\IMG_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600" dirty="0" smtClean="0"/>
              <a:t>1</a:t>
            </a:r>
            <a:r>
              <a:rPr lang="ru-RU" dirty="0" smtClean="0"/>
              <a:t>. </a:t>
            </a:r>
            <a:r>
              <a:rPr lang="ru-RU" dirty="0" err="1" smtClean="0"/>
              <a:t>Поисково</a:t>
            </a:r>
            <a:r>
              <a:rPr lang="ru-RU" dirty="0" smtClean="0"/>
              <a:t> - исследовательский метод (самостоятельная работа кружковцев  с выполнением различных заданий, выбор самостоятельной темы для оформления проекта, реферата, отчета о проделанной работе.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2. Метод самореализации, самоуправления через различные творческие дела, участие в соревнованиях санитарных постов.</a:t>
            </a:r>
          </a:p>
          <a:p>
            <a:pPr>
              <a:lnSpc>
                <a:spcPct val="80000"/>
              </a:lnSpc>
              <a:buNone/>
            </a:pPr>
            <a:r>
              <a:rPr lang="ru-RU" dirty="0"/>
              <a:t>3</a:t>
            </a:r>
            <a:r>
              <a:rPr lang="ru-RU" dirty="0" smtClean="0"/>
              <a:t>. Метод комплексного подхода к образованию и воспитанию, предполагающий единство нравственного, физического, эстетического и других форм воспитания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6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ru-RU" sz="2800" dirty="0" smtClean="0"/>
              <a:t>1.Участие в соревнованиях санитарных постов.</a:t>
            </a:r>
          </a:p>
          <a:p>
            <a:pPr marL="609600" indent="-609600">
              <a:buNone/>
            </a:pPr>
            <a:r>
              <a:rPr lang="ru-RU" sz="2800" dirty="0" smtClean="0"/>
              <a:t>2. Участие в туристических слётах.</a:t>
            </a:r>
          </a:p>
          <a:p>
            <a:pPr marL="609600" indent="-609600">
              <a:buNone/>
            </a:pPr>
            <a:r>
              <a:rPr lang="ru-RU" sz="2800" dirty="0" smtClean="0"/>
              <a:t>3. Выпуск газет и бюллетеней по здоровому образу жизни.</a:t>
            </a:r>
          </a:p>
          <a:p>
            <a:pPr marL="609600" indent="-609600">
              <a:buNone/>
            </a:pPr>
            <a:endParaRPr lang="ru-RU" dirty="0"/>
          </a:p>
        </p:txBody>
      </p:sp>
      <p:pic>
        <p:nvPicPr>
          <p:cNvPr id="5122" name="Picture 2" descr="C:\Users\User\Desktop\санпост 2013\IMG_0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санпост 2013\IMG_0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29" y="3825044"/>
            <a:ext cx="3312368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6146" name="Picture 2" descr="C:\Users\User\Desktop\грамоты санпост\грамота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 t="2084" r="2918" b="3149"/>
          <a:stretch/>
        </p:blipFill>
        <p:spPr bwMode="auto">
          <a:xfrm>
            <a:off x="471055" y="1268760"/>
            <a:ext cx="2369127" cy="327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грамоты санпост\анкета 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b="3054"/>
          <a:stretch/>
        </p:blipFill>
        <p:spPr bwMode="auto">
          <a:xfrm>
            <a:off x="3061853" y="2928675"/>
            <a:ext cx="2471223" cy="335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грамоты санпост\анкета 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304256" cy="33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8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pic>
        <p:nvPicPr>
          <p:cNvPr id="7170" name="Picture 2" descr="C:\Users\User\Desktop\грамоты санпост\анкета 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9844" r="16321" b="6053"/>
          <a:stretch/>
        </p:blipFill>
        <p:spPr bwMode="auto">
          <a:xfrm>
            <a:off x="251520" y="1124744"/>
            <a:ext cx="188421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санпост 2013\IMG_0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72" y="2060848"/>
            <a:ext cx="30641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санпост 2013\IMG_03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7"/>
            <a:ext cx="338437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опыта работы</a:t>
            </a:r>
            <a:endParaRPr lang="ru-RU" dirty="0"/>
          </a:p>
        </p:txBody>
      </p:sp>
      <p:pic>
        <p:nvPicPr>
          <p:cNvPr id="8194" name="Picture 2" descr="C:\Users\User\Desktop\санпост 2013\IMG_0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5202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санпост 2013\IMG_0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01416"/>
            <a:ext cx="3816424" cy="3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b="1" i="1" dirty="0" smtClean="0"/>
              <a:t>Формирование социального опыта школьника, осознания им необходимости уметь применять полученные знания в нестандартной ситуации.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b="1" i="1" dirty="0" smtClean="0"/>
              <a:t>Развитие ценностного отношения школьника к своему здоровью и здоровью окружающих его людей.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b="1" i="1" dirty="0" smtClean="0"/>
              <a:t>Овладение правилами, путями и средствами укрепления здоровья.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b="1" i="1" dirty="0" smtClean="0"/>
              <a:t>Приобретение умения оказывать первую медицинскую 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4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Журнал «ОБЖ» №10, 2013г. Статья «ФГОС общего образования».</a:t>
            </a:r>
          </a:p>
          <a:p>
            <a:r>
              <a:rPr lang="ru-RU" dirty="0" smtClean="0"/>
              <a:t>Журнал «ОБЖ» №10, 2013г. Статья «Оказание первой помощи»</a:t>
            </a:r>
          </a:p>
          <a:p>
            <a:r>
              <a:rPr lang="ru-RU" dirty="0" smtClean="0"/>
              <a:t>Стандарты второго поколения. Примерные программы по учебным предметам. Физика 7 – 9 классы. Естествознание 5 класс. </a:t>
            </a:r>
            <a:r>
              <a:rPr lang="ru-RU" smtClean="0"/>
              <a:t>Москва «Просвещение», 2010.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97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  Жертвы Крымска, а до этого «</a:t>
            </a:r>
            <a:r>
              <a:rPr lang="ru-RU" sz="2000" dirty="0" err="1" smtClean="0"/>
              <a:t>Булгарии</a:t>
            </a:r>
            <a:r>
              <a:rPr lang="ru-RU" sz="2000" dirty="0" smtClean="0"/>
              <a:t>» и            «Хромой лошади», десятки тысяч ежегодно гибнущих в ДТП –  закономерный результат формального отношения людей к безопасности. И только 10 – 15% - это погибшие от несовместимых с жизнью повреждений. Остальные просто не дождались своевременной помощи. Сколько бы людей осталось в живых, если бы очевидцы вовремя наложили жгут, повернули в состоянии комы на живот или приступили к реанимации. Каждый выпускник школы должен владеть этими навыками и тогда выживших в чрезвычайных ситуациях будет намного больше.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8722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кружковой работы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Всероссийский центр изучения общественного мнения россиян, сделал вывод о крайне низком уровне знаний и недостаточном ценностном отношении к здоровому образу жизни у взрослой части населения нашей страны.</a:t>
            </a:r>
          </a:p>
          <a:p>
            <a:r>
              <a:rPr lang="ru-RU" dirty="0" smtClean="0"/>
              <a:t>Поэтому сегодня особую важность и актуальность имеет задача формирования у обучающихся ценностного отношения к здоровому образу жизни, обеспечение их адекватными знаниями в данной области.</a:t>
            </a:r>
            <a:endParaRPr lang="ru-RU" dirty="0"/>
          </a:p>
        </p:txBody>
      </p:sp>
      <p:pic>
        <p:nvPicPr>
          <p:cNvPr id="2053" name="Picture 5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30963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кружковой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закрепление знаний, совершенствование медико-санитарной подготовки обучающихся,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воспитание у обучающихся сознательного отношения к охране своего здоровья и здоровья окружающих, гуманизма и милосердия,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развитие инициативы, самодеятельности, воспитание организаторских способностей, привлечение обучающихся к гуманитарной деятельности,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пропаганда здорового образа жизни, профилактика инфекционных заболеваний,</a:t>
            </a:r>
            <a:endParaRPr lang="ru-RU" dirty="0"/>
          </a:p>
          <a:p>
            <a:r>
              <a:rPr lang="ru-RU" b="1" dirty="0" smtClean="0"/>
              <a:t>стимулирование </a:t>
            </a:r>
            <a:r>
              <a:rPr lang="ru-RU" b="1" dirty="0"/>
              <a:t>у обучающихся интереса к медицине.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6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кружковой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знакомство учащихся с методом научного познания и методами исследования объектов и явлений природы;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приобретение учащимися знаний об оказании первой медицинской помощи при травмах, несчастных случаях и внезапных заболеваниях, уходе за больными на дому, личной и общественной гигиене, истории Российского общества Красного Креста, лекарственных растениях родного края. </a:t>
            </a:r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/>
              <a:t>понимание учащимися отличий научных данных от непроверенной информации, ценности науки для удовлетворения бытовых, производственных и культурных потребностей человека.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7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ценностные ориентиры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709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Ключевыми понятиями являются:</a:t>
            </a:r>
          </a:p>
          <a:p>
            <a:r>
              <a:rPr lang="ru-RU" dirty="0" smtClean="0"/>
              <a:t>Культура – великое богатство, накопленное человеком.</a:t>
            </a:r>
          </a:p>
          <a:p>
            <a:r>
              <a:rPr lang="ru-RU" dirty="0" smtClean="0"/>
              <a:t>Творчество – целенаправленная деятельность, результатом которой является создание нового.</a:t>
            </a:r>
          </a:p>
          <a:p>
            <a:r>
              <a:rPr lang="ru-RU" dirty="0" smtClean="0"/>
              <a:t>Нравственность – абсолютная ценность человеческого общества.</a:t>
            </a:r>
          </a:p>
          <a:p>
            <a:r>
              <a:rPr lang="ru-RU" dirty="0" smtClean="0"/>
              <a:t>Доброта – нравственное качество личности.</a:t>
            </a:r>
          </a:p>
          <a:p>
            <a:r>
              <a:rPr lang="ru-RU" dirty="0" smtClean="0"/>
              <a:t>Дружба – одно из «волшебных чудес» во взаимоотношениях людей.</a:t>
            </a:r>
          </a:p>
          <a:p>
            <a:r>
              <a:rPr lang="ru-RU" dirty="0" smtClean="0"/>
              <a:t>Мир – покой и согласие между людьми.</a:t>
            </a:r>
            <a:endParaRPr lang="ru-RU" dirty="0"/>
          </a:p>
        </p:txBody>
      </p:sp>
      <p:pic>
        <p:nvPicPr>
          <p:cNvPr id="1026" name="Picture 2" descr="C:\Users\User\Desktop\санпост 2014\IMG_0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8083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анпост 2014\IMG_0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20" y="3789040"/>
            <a:ext cx="28083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«Золотые правила»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709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Относись к людям так, как хочешь, чтобы они относились к тебе.</a:t>
            </a:r>
          </a:p>
          <a:p>
            <a:r>
              <a:rPr lang="ru-RU" dirty="0" smtClean="0"/>
              <a:t>Умей чувствовать рядом с собой человека, умей читать его душу, увидеть в его глазах духовный мир, радость, беду, несчастье, горе.</a:t>
            </a:r>
          </a:p>
          <a:p>
            <a:r>
              <a:rPr lang="ru-RU" dirty="0" smtClean="0"/>
              <a:t>Если ты что-нибудь делаешь, делай это хорошо. Если не хочешь делать хорошо, лучше не делай совсем.</a:t>
            </a:r>
            <a:endParaRPr lang="ru-RU" dirty="0"/>
          </a:p>
        </p:txBody>
      </p:sp>
      <p:pic>
        <p:nvPicPr>
          <p:cNvPr id="2050" name="Picture 2" descr="C:\Users\User\Desktop\санпост 2014\IMG_0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9158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анпост 2014\IMG_0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3059832" cy="222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3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Заповеди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 паникуй!</a:t>
            </a:r>
          </a:p>
          <a:p>
            <a:r>
              <a:rPr lang="ru-RU" sz="3600" dirty="0" smtClean="0"/>
              <a:t>Не навреди!</a:t>
            </a:r>
          </a:p>
          <a:p>
            <a:r>
              <a:rPr lang="ru-RU" sz="3600" dirty="0" smtClean="0"/>
              <a:t>Осложнения предотврати!</a:t>
            </a:r>
          </a:p>
          <a:p>
            <a:r>
              <a:rPr lang="ru-RU" sz="3600" dirty="0" smtClean="0"/>
              <a:t>Страдания облегчи!</a:t>
            </a:r>
          </a:p>
          <a:p>
            <a:r>
              <a:rPr lang="ru-RU" sz="3600" dirty="0" smtClean="0"/>
              <a:t>Непременно спаси!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Заповеди оказания помощи знай, четко и грамотно их выполняй! Видишь несчастье – не паникуй! Не растеряйся! Спокойно себе растолкуй: действовать нужно быстро, но осторожно, я все сумею, хотя мне и сложно, спасти человека есть шанс, возможно, потом жить достойно и с гордостью можно.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48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Помоги ближнему, и когда-нибудь тебе тоже помогут.</a:t>
            </a:r>
            <a:endParaRPr lang="ru-RU" sz="4800" dirty="0"/>
          </a:p>
        </p:txBody>
      </p:sp>
      <p:pic>
        <p:nvPicPr>
          <p:cNvPr id="3074" name="Picture 2" descr="C:\Users\User\Desktop\санпост 2014\IMG_0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766753" cy="2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анпост 2014\IMG_0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024336" cy="242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278</TotalTime>
  <Words>658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Кружок «Юный медик»</vt:lpstr>
      <vt:lpstr>Введение</vt:lpstr>
      <vt:lpstr>Актуальность кружковой работы</vt:lpstr>
      <vt:lpstr>Цель кружковой работы</vt:lpstr>
      <vt:lpstr>Задачи кружковой работы</vt:lpstr>
      <vt:lpstr>Основные ценностные ориентиры</vt:lpstr>
      <vt:lpstr>«Золотые правила»</vt:lpstr>
      <vt:lpstr>Заповеди</vt:lpstr>
      <vt:lpstr>Наш девиз</vt:lpstr>
      <vt:lpstr>Наша эмблема</vt:lpstr>
      <vt:lpstr>Члены кружка</vt:lpstr>
      <vt:lpstr>Методы работы</vt:lpstr>
      <vt:lpstr>Формы работы</vt:lpstr>
      <vt:lpstr>Наши достижения</vt:lpstr>
      <vt:lpstr>Из опыта работы</vt:lpstr>
      <vt:lpstr>Из опыта работы</vt:lpstr>
      <vt:lpstr>Ожидаемые результаты работы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«Юный медик»</dc:title>
  <dc:creator>User</dc:creator>
  <cp:lastModifiedBy>User</cp:lastModifiedBy>
  <cp:revision>24</cp:revision>
  <dcterms:created xsi:type="dcterms:W3CDTF">2014-04-26T15:31:47Z</dcterms:created>
  <dcterms:modified xsi:type="dcterms:W3CDTF">2014-04-28T14:57:32Z</dcterms:modified>
</cp:coreProperties>
</file>