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27C835-EAF9-4D3F-87BC-4B839F8359ED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4E3D9C-A3C1-4C65-8C4A-8ACB91134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0;&#1085;&#1092;&#1086;&#1088;&#1084;&#1072;&#1094;&#1080;&#1086;&#1085;&#1085;&#1099;&#1077;%20&#1090;&#1077;&#1093;&#1085;&#1086;&#1083;&#1086;&#1075;&#1080;&#1080;%20&#1074;%20&#1088;&#1091;&#1082;&#1072;&#1093;%20&#1091;&#1095;&#1080;&#1090;&#1077;&#1083;&#1103;\&#1052;&#1086;&#1081;%20&#1092;&#1080;&#1083;&#1100;&#1084;%203.wm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?hl=ru&amp;newwindow=1&amp;biw" TargetMode="External"/><Relationship Id="rId2" Type="http://schemas.openxmlformats.org/officeDocument/2006/relationships/hyperlink" Target="http://www.google.ru/search?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video" Target="file:///E:\&#1080;&#1085;&#1092;&#1086;&#1088;&#1084;&#1072;&#1094;&#1080;&#1086;&#1085;&#1085;&#1099;&#1077;%20&#1090;&#1077;&#1093;&#1085;&#1086;&#1083;&#1086;&#1075;&#1080;&#1080;%20&#1074;%20&#1088;&#1091;&#1082;&#1072;&#1093;%20&#1091;&#1095;&#1080;&#1090;&#1077;&#1083;&#1103;\&#1052;&#1086;&#1081;%20&#1092;&#1080;&#1083;&#1100;&#1084;%202.wmv" TargetMode="External"/><Relationship Id="rId1" Type="http://schemas.openxmlformats.org/officeDocument/2006/relationships/video" Target="file:///E:\&#1080;&#1085;&#1092;&#1086;&#1088;&#1084;&#1072;&#1094;&#1080;&#1086;&#1085;&#1085;&#1099;&#1077;%20&#1090;&#1077;&#1093;&#1085;&#1086;&#1083;&#1086;&#1075;&#1080;&#1080;%20&#1074;%20&#1088;&#1091;&#1082;&#1072;&#1093;%20&#1091;&#1095;&#1080;&#1090;&#1077;&#1083;&#1103;\&#1052;&#1086;&#1081;%20&#1092;&#1080;&#1083;&#1100;&#1084;.wm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082188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Bookman Old Style" pitchFamily="18" charset="0"/>
              </a:rPr>
              <a:t>Что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u="sng" dirty="0" smtClean="0">
                <a:latin typeface="Bookman Old Style" pitchFamily="18" charset="0"/>
              </a:rPr>
              <a:t>изучает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u="sng" dirty="0" smtClean="0">
                <a:latin typeface="Bookman Old Style" pitchFamily="18" charset="0"/>
              </a:rPr>
              <a:t>физика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урок физики в 7 классе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МБОУ Сухо-Сарматская СОШ</a:t>
            </a:r>
          </a:p>
          <a:p>
            <a:r>
              <a:rPr lang="ru-RU" sz="2000" dirty="0" smtClean="0">
                <a:latin typeface="Century Gothic" pitchFamily="34" charset="0"/>
              </a:rPr>
              <a:t>Гребенюк Л.И. учитель первой категории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5126" name="AutoShape 6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://www.sinp.msu.ru/ru/system/files/nodes_img/nuclearfisics_bod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Admin\Рабочий стол\мама\atom_molecule_md_w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28"/>
            <a:ext cx="2095500" cy="20955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43702" y="2000240"/>
            <a:ext cx="192882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‘’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285984" y="1571612"/>
            <a:ext cx="4714908" cy="2000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85728"/>
            <a:ext cx="792961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14398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Bookman Old Style" pitchFamily="18" charset="0"/>
              </a:rPr>
              <a:t>Физическим телом  </a:t>
            </a:r>
            <a:r>
              <a:rPr lang="ru-RU" sz="2400" b="0" dirty="0" smtClean="0">
                <a:solidFill>
                  <a:srgbClr val="002060"/>
                </a:solidFill>
                <a:latin typeface="Bookman Old Style" pitchFamily="18" charset="0"/>
              </a:rPr>
              <a:t>называют  любое из окружающих  тел: каплю воды, тетрадь, школу, птицу, песчинку и др.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7161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Физические тела могут иметь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определенную форму и занимать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некоторый  объем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643834" y="2786058"/>
            <a:ext cx="642942" cy="1143008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071538" y="2857496"/>
            <a:ext cx="571504" cy="107157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4000504"/>
            <a:ext cx="3571900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4071942"/>
            <a:ext cx="3571900" cy="2000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2" name="Picture 2" descr="D:\физика\от Ирины\картинки и анимашки\яблоко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636"/>
            <a:ext cx="1152525" cy="838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00100" y="421481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тела одинаковой формы,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но  разного объема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Picture 2" descr="D:\физика\от Ирины\картинки и анимашки\яблоко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929198"/>
            <a:ext cx="1500198" cy="1091053"/>
          </a:xfrm>
          <a:prstGeom prst="rect">
            <a:avLst/>
          </a:prstGeom>
          <a:noFill/>
        </p:spPr>
      </p:pic>
      <p:pic>
        <p:nvPicPr>
          <p:cNvPr id="20" name="Picture 2" descr="D:\физика\от Ирины\картинки и анимашки\яблоко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714884"/>
            <a:ext cx="1928826" cy="140278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57818" y="4071942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Тела разной формы, но одинакового объема</a:t>
            </a:r>
          </a:p>
          <a:p>
            <a:endParaRPr lang="ru-RU" dirty="0"/>
          </a:p>
        </p:txBody>
      </p:sp>
      <p:pic>
        <p:nvPicPr>
          <p:cNvPr id="20483" name="Picture 3" descr="C:\Documents and Settings\Admin\Рабочий стол\на конкурс\Play_dough_04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857760"/>
            <a:ext cx="2071702" cy="1143008"/>
          </a:xfrm>
          <a:prstGeom prst="rect">
            <a:avLst/>
          </a:prstGeom>
          <a:noFill/>
        </p:spPr>
      </p:pic>
      <p:sp>
        <p:nvSpPr>
          <p:cNvPr id="17" name="Стрелка углом 16">
            <a:hlinkClick r:id="rId4" action="ppaction://hlinksldjump"/>
          </p:cNvPr>
          <p:cNvSpPr/>
          <p:nvPr/>
        </p:nvSpPr>
        <p:spPr>
          <a:xfrm>
            <a:off x="7858148" y="6072206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596" y="214290"/>
            <a:ext cx="8286808" cy="92869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Book Antiqua" pitchFamily="18" charset="0"/>
              </a:rPr>
              <a:t>Источники физических знаний</a:t>
            </a:r>
            <a:br>
              <a:rPr lang="ru-RU" sz="4400" dirty="0" smtClean="0">
                <a:solidFill>
                  <a:srgbClr val="7030A0"/>
                </a:solidFill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85786" y="1214422"/>
            <a:ext cx="2786082" cy="1000132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5286380" y="1214422"/>
            <a:ext cx="3000396" cy="107157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71472" y="2285992"/>
            <a:ext cx="3000396" cy="85725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наблюдения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14942" y="2357430"/>
            <a:ext cx="3357586" cy="92869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опыты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Picture 5" descr="anipis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1871663" cy="2663825"/>
          </a:xfrm>
          <a:prstGeom prst="rect">
            <a:avLst/>
          </a:prstGeom>
          <a:noFill/>
        </p:spPr>
      </p:pic>
      <p:pic>
        <p:nvPicPr>
          <p:cNvPr id="21506" name="Picture 2" descr="C:\Documents and Settings\Admin\Рабочий стол\на конкурс\47897328_1251106516_1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205143" cy="2350438"/>
          </a:xfrm>
          <a:prstGeom prst="roundRect">
            <a:avLst/>
          </a:prstGeom>
          <a:noFill/>
        </p:spPr>
      </p:pic>
      <p:pic>
        <p:nvPicPr>
          <p:cNvPr id="11" name="Мой фильм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3357562"/>
            <a:ext cx="4643470" cy="3143272"/>
          </a:xfrm>
          <a:prstGeom prst="rect">
            <a:avLst/>
          </a:prstGeom>
        </p:spPr>
      </p:pic>
      <p:sp>
        <p:nvSpPr>
          <p:cNvPr id="12" name="Управляющая кнопка: фильм 11">
            <a:hlinkClick r:id="" action="ppaction://noaction" highlightClick="1"/>
          </p:cNvPr>
          <p:cNvSpPr/>
          <p:nvPr/>
        </p:nvSpPr>
        <p:spPr>
          <a:xfrm>
            <a:off x="285720" y="3357562"/>
            <a:ext cx="571504" cy="500066"/>
          </a:xfrm>
          <a:prstGeom prst="actionButtonMovie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Установите соответствие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2857488" y="1285860"/>
            <a:ext cx="3214710" cy="785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явление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4282" y="2071678"/>
            <a:ext cx="3286148" cy="5000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вещество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500694" y="2000240"/>
            <a:ext cx="3000396" cy="5000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тело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D:\физика\от Ирины\картинки и анимашки\телефон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1214446" cy="1001918"/>
          </a:xfrm>
          <a:prstGeom prst="rect">
            <a:avLst/>
          </a:prstGeom>
          <a:noFill/>
        </p:spPr>
      </p:pic>
      <p:pic>
        <p:nvPicPr>
          <p:cNvPr id="22531" name="Picture 3" descr="D:\физика\от Ирины\картинки и анимашки\ель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14620"/>
            <a:ext cx="740839" cy="1143008"/>
          </a:xfrm>
          <a:prstGeom prst="rect">
            <a:avLst/>
          </a:prstGeom>
          <a:noFill/>
        </p:spPr>
      </p:pic>
      <p:pic>
        <p:nvPicPr>
          <p:cNvPr id="22535" name="Picture 7" descr="C:\Documents and Settings\Admin\Рабочий стол\на конкурс\Float_Gla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00504"/>
            <a:ext cx="1428761" cy="1428760"/>
          </a:xfrm>
          <a:prstGeom prst="rect">
            <a:avLst/>
          </a:prstGeom>
          <a:noFill/>
        </p:spPr>
      </p:pic>
      <p:pic>
        <p:nvPicPr>
          <p:cNvPr id="22536" name="Picture 8" descr="D:\физика\от Ирины\картинки и анимашки\на скейт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285992"/>
            <a:ext cx="1357322" cy="1062252"/>
          </a:xfrm>
          <a:prstGeom prst="rect">
            <a:avLst/>
          </a:prstGeom>
          <a:noFill/>
        </p:spPr>
      </p:pic>
      <p:pic>
        <p:nvPicPr>
          <p:cNvPr id="22537" name="Picture 9" descr="D:\физика\от Ирины\картинки и анимашки\свеча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714620"/>
            <a:ext cx="831279" cy="14287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57620" y="328612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3714752"/>
            <a:ext cx="185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Звук телефона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4286256"/>
            <a:ext cx="18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Горение свечи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14876" y="5143512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стекло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86050" y="392906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Ель </a:t>
            </a:r>
            <a:endParaRPr lang="ru-RU" dirty="0"/>
          </a:p>
        </p:txBody>
      </p:sp>
      <p:pic>
        <p:nvPicPr>
          <p:cNvPr id="22538" name="Picture 10" descr="C:\Documents and Settings\Admin\Рабочий стол\на конкурс\images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86322"/>
            <a:ext cx="1628173" cy="147639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57950" y="6215082"/>
            <a:ext cx="169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Железо</a:t>
            </a:r>
            <a:endParaRPr lang="ru-RU" dirty="0"/>
          </a:p>
        </p:txBody>
      </p:sp>
      <p:pic>
        <p:nvPicPr>
          <p:cNvPr id="22539" name="Picture 11" descr="C:\Documents and Settings\Admin\Рабочий стол\на конкурс\do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071942"/>
            <a:ext cx="1428761" cy="14287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14348" y="557214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игрушка</a:t>
            </a:r>
            <a:endParaRPr lang="ru-RU" dirty="0"/>
          </a:p>
        </p:txBody>
      </p:sp>
      <p:pic>
        <p:nvPicPr>
          <p:cNvPr id="22540" name="Picture 12" descr="C:\Documents and Settings\Admin\Рабочий стол\на конкурс\images (10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4500570"/>
            <a:ext cx="1143008" cy="114300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500298" y="5643578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Планета 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714480" y="2143116"/>
            <a:ext cx="2428892" cy="121444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857356" y="2643182"/>
            <a:ext cx="4857784" cy="23574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500430" y="2571744"/>
            <a:ext cx="2867044" cy="9286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4" idx="1"/>
          </p:cNvCxnSpPr>
          <p:nvPr/>
        </p:nvCxnSpPr>
        <p:spPr>
          <a:xfrm rot="16200000" flipV="1">
            <a:off x="4344171" y="2191514"/>
            <a:ext cx="277065" cy="3571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3643306" y="2786058"/>
            <a:ext cx="3152796" cy="19907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2214546" y="2500306"/>
            <a:ext cx="3152796" cy="21431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4857752" y="2000240"/>
            <a:ext cx="2428892" cy="171451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2928926" y="2500306"/>
            <a:ext cx="3714776" cy="250033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Что изучает физика?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2. Почему физика помогает человеку занять главенствующее положение среди живых организмов?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3. Как взаимодействуют физика и техника?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4. Верно ли утверждение: «Физика является фундаментом, основой всех естественных наук?»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5. С какими наиболее общими физическими понятиями вы познакомились на этом уроке?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Ответь на вопросы: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ама\25_233_oboi_zemlja_iz_kosmosa_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82" y="-285776"/>
            <a:ext cx="13011150" cy="73152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Домашнее задание 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643050"/>
            <a:ext cx="3643338" cy="200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§§</a:t>
            </a:r>
            <a: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 1–3 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Л: №12</a:t>
            </a:r>
            <a:endParaRPr lang="ru-RU" sz="6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714752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Bookman Old Style" pitchFamily="18" charset="0"/>
              </a:rPr>
              <a:t>принести  тетради  12  или 18 листов: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для контрольных работ по физике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 для лабораторных работ по физике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Bookman Old Style" pitchFamily="18" charset="0"/>
              </a:rPr>
              <a:t>.  </a:t>
            </a:r>
            <a:r>
              <a:rPr lang="ru-RU" dirty="0" err="1" smtClean="0">
                <a:latin typeface="Bookman Old Style" pitchFamily="18" charset="0"/>
              </a:rPr>
              <a:t>А.В.Перышкин</a:t>
            </a:r>
            <a:r>
              <a:rPr lang="ru-RU" dirty="0" smtClean="0">
                <a:latin typeface="Bookman Old Style" pitchFamily="18" charset="0"/>
              </a:rPr>
              <a:t> «Физика 7 класс» Дрофа, </a:t>
            </a:r>
            <a:r>
              <a:rPr lang="ru-RU" dirty="0" smtClean="0">
                <a:latin typeface="Bookman Old Style" pitchFamily="18" charset="0"/>
              </a:rPr>
              <a:t>2010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  <a:cs typeface="Arial" charset="0"/>
              </a:rPr>
              <a:t>2. </a:t>
            </a:r>
            <a:r>
              <a:rPr lang="ru-RU" dirty="0" err="1" smtClean="0">
                <a:latin typeface="Bookman Old Style" pitchFamily="18" charset="0"/>
                <a:cs typeface="Arial" charset="0"/>
              </a:rPr>
              <a:t>Лукашик</a:t>
            </a:r>
            <a:r>
              <a:rPr lang="ru-RU" dirty="0" smtClean="0">
                <a:latin typeface="Bookman Old Style" pitchFamily="18" charset="0"/>
                <a:cs typeface="Arial" charset="0"/>
              </a:rPr>
              <a:t> В.И. Сборник вопросов и задач </a:t>
            </a:r>
            <a:r>
              <a:rPr lang="ru-RU" dirty="0" err="1" smtClean="0">
                <a:latin typeface="Bookman Old Style" pitchFamily="18" charset="0"/>
                <a:cs typeface="Arial" charset="0"/>
              </a:rPr>
              <a:t>М.Просвещение</a:t>
            </a:r>
            <a:r>
              <a:rPr lang="ru-RU" dirty="0" smtClean="0">
                <a:latin typeface="Bookman Old Style" pitchFamily="18" charset="0"/>
                <a:cs typeface="Arial" charset="0"/>
              </a:rPr>
              <a:t> </a:t>
            </a:r>
            <a:r>
              <a:rPr lang="ru-RU" dirty="0" smtClean="0">
                <a:latin typeface="Bookman Old Style" pitchFamily="18" charset="0"/>
                <a:cs typeface="Arial" charset="0"/>
              </a:rPr>
              <a:t>2009г</a:t>
            </a:r>
            <a:r>
              <a:rPr lang="ru-RU" dirty="0" smtClean="0">
                <a:latin typeface="Bookman Old Style" pitchFamily="18" charset="0"/>
                <a:cs typeface="Arial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  <a:cs typeface="Arial" charset="0"/>
              </a:rPr>
              <a:t>Картинки 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  <a:cs typeface="Arial" charset="0"/>
                <a:hlinkClick r:id="rId2"/>
              </a:rPr>
              <a:t>http://www.google.ru/search?h</a:t>
            </a:r>
            <a:endParaRPr lang="ru-RU" dirty="0" smtClean="0">
              <a:latin typeface="Bookman Old Style" pitchFamily="18" charset="0"/>
              <a:cs typeface="Arial" charset="0"/>
            </a:endParaRP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  <a:cs typeface="Arial" charset="0"/>
              </a:rPr>
              <a:t>Портреты ученых</a:t>
            </a:r>
          </a:p>
          <a:p>
            <a:pPr algn="ctr">
              <a:buNone/>
            </a:pPr>
            <a:r>
              <a:rPr lang="en-US" dirty="0" smtClean="0">
                <a:latin typeface="Bookman Old Style" pitchFamily="18" charset="0"/>
                <a:cs typeface="Arial" charset="0"/>
                <a:hlinkClick r:id="rId3"/>
              </a:rPr>
              <a:t>http://www.google.ru/search?hl=ru&amp;newwindow=1&amp;biw</a:t>
            </a:r>
            <a:endParaRPr lang="ru-RU" dirty="0" smtClean="0">
              <a:latin typeface="Bookman Old Style" pitchFamily="18" charset="0"/>
              <a:cs typeface="Arial" charset="0"/>
            </a:endParaRPr>
          </a:p>
          <a:p>
            <a:pPr algn="ctr">
              <a:buNone/>
            </a:pPr>
            <a:r>
              <a:rPr lang="ru-RU" dirty="0" smtClean="0">
                <a:cs typeface="Arial" charset="0"/>
              </a:rPr>
              <a:t>Видео</a:t>
            </a:r>
          </a:p>
          <a:p>
            <a:pPr algn="ctr">
              <a:buNone/>
            </a:pPr>
            <a:r>
              <a:rPr lang="en-US" dirty="0" smtClean="0">
                <a:cs typeface="Arial" charset="0"/>
                <a:hlinkClick r:id="rId4"/>
              </a:rPr>
              <a:t>http://www.youtube.ru</a:t>
            </a:r>
            <a:endParaRPr lang="en-US" dirty="0" smtClean="0">
              <a:cs typeface="Arial" charset="0"/>
            </a:endParaRPr>
          </a:p>
          <a:p>
            <a:pPr algn="ctr">
              <a:buNone/>
            </a:pPr>
            <a:endParaRPr lang="ru-RU" dirty="0" smtClean="0">
              <a:cs typeface="Arial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 и интернет ресурсы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Для чего мы изучаем физику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097" name="Picture 1" descr="C:\Documents and Settings\Admin\Рабочий стол\на конкурс\телефо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2714644" cy="21001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 descr="C:\Documents and Settings\Admin\Рабочий стол\на конкурс\1260607776_samo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500174"/>
            <a:ext cx="2888388" cy="2070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1" descr="C:\Documents and Settings\Admin\Рабочий стол\на конкурс\969333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91424"/>
            <a:ext cx="2370848" cy="20804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" descr="C:\Documents and Settings\Admin\Рабочий стол\на конкурс\nature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86190"/>
            <a:ext cx="3859220" cy="28944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3" descr="C:\Documents and Settings\Admin\Рабочий стол\на конкурс\images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810090"/>
            <a:ext cx="4214842" cy="28047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643438" y="3714752"/>
            <a:ext cx="4357718" cy="3000396"/>
          </a:xfrm>
          <a:prstGeom prst="rect">
            <a:avLst/>
          </a:prstGeom>
        </p:spPr>
      </p:pic>
      <p:pic>
        <p:nvPicPr>
          <p:cNvPr id="16" name="Мой фильм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142844" y="3714752"/>
            <a:ext cx="4429156" cy="3000396"/>
          </a:xfrm>
          <a:prstGeom prst="rect">
            <a:avLst/>
          </a:prstGeom>
        </p:spPr>
      </p:pic>
      <p:sp>
        <p:nvSpPr>
          <p:cNvPr id="17" name="Управляющая кнопка: фильм 16">
            <a:hlinkClick r:id="" action="ppaction://noaction" highlightClick="1"/>
          </p:cNvPr>
          <p:cNvSpPr/>
          <p:nvPr/>
        </p:nvSpPr>
        <p:spPr>
          <a:xfrm>
            <a:off x="142844" y="3714752"/>
            <a:ext cx="571504" cy="500066"/>
          </a:xfrm>
          <a:prstGeom prst="actionButtonMovie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фильм 17">
            <a:hlinkClick r:id="" action="ppaction://noaction" highlightClick="1"/>
          </p:cNvPr>
          <p:cNvSpPr/>
          <p:nvPr/>
        </p:nvSpPr>
        <p:spPr>
          <a:xfrm>
            <a:off x="4643438" y="3714752"/>
            <a:ext cx="571504" cy="500066"/>
          </a:xfrm>
          <a:prstGeom prst="actionButtonMovie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Немного истории…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Слово «физика» происходит от греческого слова </a:t>
            </a:r>
            <a:r>
              <a:rPr lang="ru-RU" sz="2800" dirty="0" err="1" smtClean="0">
                <a:latin typeface="Bookman Old Style" pitchFamily="18" charset="0"/>
              </a:rPr>
              <a:t>physis</a:t>
            </a:r>
            <a:r>
              <a:rPr lang="ru-RU" sz="2800" dirty="0" smtClean="0">
                <a:latin typeface="Bookman Old Style" pitchFamily="18" charset="0"/>
              </a:rPr>
              <a:t>, что значит «природа».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Таким образом,</a:t>
            </a:r>
            <a:r>
              <a:rPr lang="ru-RU" sz="2800" u="sng" dirty="0" smtClean="0">
                <a:solidFill>
                  <a:srgbClr val="FF0066"/>
                </a:solidFill>
                <a:latin typeface="Bookman Old Style" pitchFamily="18" charset="0"/>
              </a:rPr>
              <a:t> 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3200" u="sng" dirty="0" smtClean="0">
                <a:solidFill>
                  <a:srgbClr val="FF0066"/>
                </a:solidFill>
                <a:latin typeface="Bookman Old Style" pitchFamily="18" charset="0"/>
              </a:rPr>
              <a:t>физика является наукой о природе.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В русском языке слово «физика» появилось благодаря великому русскому ученому  </a:t>
            </a:r>
            <a:r>
              <a:rPr lang="ru-RU" sz="2800" u="sng" dirty="0" smtClean="0">
                <a:latin typeface="Bookman Old Style" pitchFamily="18" charset="0"/>
                <a:hlinkClick r:id="rId2" action="ppaction://hlinksldjump"/>
              </a:rPr>
              <a:t>Михаилу Васильевичу Ломоносову.</a:t>
            </a:r>
            <a:endParaRPr lang="ru-RU" sz="2800" u="sng" dirty="0" smtClean="0">
              <a:latin typeface="Bookman Old Style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800" dirty="0" smtClean="0">
                <a:latin typeface="Bookman Old Style" pitchFamily="18" charset="0"/>
              </a:rPr>
              <a:t>Первыми физиками были древнегреческие философы, жившие еще до нашей эры. Самым известным из них был </a:t>
            </a:r>
            <a:r>
              <a:rPr lang="ru-RU" sz="2800" dirty="0" smtClean="0">
                <a:latin typeface="Bookman Old Style" pitchFamily="18" charset="0"/>
                <a:hlinkClick r:id="rId3" action="ppaction://hlinksldjump"/>
              </a:rPr>
              <a:t>Аристотель</a:t>
            </a:r>
            <a:r>
              <a:rPr lang="ru-RU" sz="2800" dirty="0" smtClean="0">
                <a:latin typeface="Bookman Old Style" pitchFamily="18" charset="0"/>
              </a:rPr>
              <a:t> (384 – 322 до н.э.), именно он ввел в научный обиход термин «физика». </a:t>
            </a:r>
          </a:p>
          <a:p>
            <a:endParaRPr lang="ru-RU" dirty="0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29586" y="5929330"/>
            <a:ext cx="928694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35115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М.В. Ломоносов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1025" name="Picture 1" descr="C:\Documents and Settings\Admin\Рабочий стол\на конкурс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084" y="14705"/>
            <a:ext cx="5106150" cy="6843295"/>
          </a:xfrm>
          <a:prstGeom prst="rect">
            <a:avLst/>
          </a:prstGeom>
          <a:noFill/>
        </p:spPr>
      </p:pic>
      <p:sp>
        <p:nvSpPr>
          <p:cNvPr id="6" name="Стрелка углом 5">
            <a:hlinkClick r:id="rId3" action="ppaction://hlinksldjump"/>
          </p:cNvPr>
          <p:cNvSpPr/>
          <p:nvPr/>
        </p:nvSpPr>
        <p:spPr>
          <a:xfrm>
            <a:off x="7715272" y="5857892"/>
            <a:ext cx="1000132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на конкурс\254083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49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142873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Bookman Old Style" pitchFamily="18" charset="0"/>
              </a:rPr>
              <a:t>Аристотель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6" name="Стрелка углом 5">
            <a:hlinkClick r:id="rId3" action="ppaction://hlinksldjump"/>
          </p:cNvPr>
          <p:cNvSpPr/>
          <p:nvPr/>
        </p:nvSpPr>
        <p:spPr>
          <a:xfrm>
            <a:off x="7715272" y="5857892"/>
            <a:ext cx="1000132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специальные слова, которыми пользуются в физике для краткости, определенности и удобства.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Физическое тело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Вещество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Материя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Физические явления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Физическая величина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Физический прибор</a:t>
            </a:r>
          </a:p>
          <a:p>
            <a:pPr marL="342900" indent="-342900">
              <a:spcBef>
                <a:spcPct val="20000"/>
              </a:spcBef>
            </a:pPr>
            <a:endParaRPr lang="ru-RU" sz="2800" dirty="0" smtClean="0">
              <a:solidFill>
                <a:schemeClr val="tx2"/>
              </a:solidFill>
              <a:latin typeface="Verdana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Физические термины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57166"/>
            <a:ext cx="8572560" cy="615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hlinkClick r:id="rId2" action="ppaction://hlinksldjump"/>
              </a:rPr>
              <a:t>Материя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  <a:hlinkClick r:id="rId2" action="ppaction://hlinksldjump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Bookman Old Style" pitchFamily="18" charset="0"/>
              </a:rPr>
              <a:t>-</a:t>
            </a:r>
            <a:r>
              <a:rPr lang="ru-RU" sz="2800" dirty="0" smtClean="0">
                <a:solidFill>
                  <a:srgbClr val="F56257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это всё то, что существует во Вселенной независимо от нашего сознания (небесные тела, растения, животные и др.)</a:t>
            </a:r>
          </a:p>
          <a:p>
            <a:pPr>
              <a:lnSpc>
                <a:spcPct val="90000"/>
              </a:lnSpc>
            </a:pPr>
            <a:r>
              <a:rPr lang="ru-RU" sz="2800" u="sng" dirty="0" smtClean="0">
                <a:solidFill>
                  <a:srgbClr val="0000FF"/>
                </a:solidFill>
                <a:latin typeface="Bookman Old Style" pitchFamily="18" charset="0"/>
                <a:hlinkClick r:id="rId3" action="ppaction://hlinksldjump"/>
              </a:rPr>
              <a:t>Физические явления</a:t>
            </a:r>
            <a:r>
              <a:rPr lang="ru-RU" sz="2800" u="sng" dirty="0" smtClean="0">
                <a:solidFill>
                  <a:srgbClr val="F56257"/>
                </a:solidFill>
                <a:latin typeface="Bookman Old Style" pitchFamily="18" charset="0"/>
                <a:hlinkClick r:id="rId3" action="ppaction://hlinksldjump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– это изменения, происходящие с физическими телами.</a:t>
            </a:r>
          </a:p>
          <a:p>
            <a:pPr>
              <a:lnSpc>
                <a:spcPct val="90000"/>
              </a:lnSpc>
            </a:pPr>
            <a:r>
              <a:rPr lang="ru-RU" sz="2800" u="sng" dirty="0" smtClean="0">
                <a:solidFill>
                  <a:srgbClr val="0000FF"/>
                </a:solidFill>
                <a:latin typeface="Bookman Old Style" pitchFamily="18" charset="0"/>
                <a:hlinkClick r:id="rId4" action="ppaction://hlinksldjump"/>
              </a:rPr>
              <a:t>Физическое тело</a:t>
            </a:r>
            <a:r>
              <a:rPr lang="ru-RU" sz="2800" dirty="0" smtClean="0">
                <a:solidFill>
                  <a:srgbClr val="F56257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- это каждый окружающий нас предмет.</a:t>
            </a:r>
            <a:endParaRPr lang="en-US" sz="28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u="sng" dirty="0" smtClean="0">
                <a:solidFill>
                  <a:srgbClr val="0000FF"/>
                </a:solidFill>
                <a:latin typeface="Bookman Old Style" pitchFamily="18" charset="0"/>
              </a:rPr>
              <a:t>Вещество </a:t>
            </a:r>
            <a:r>
              <a:rPr lang="ru-RU" sz="2800" dirty="0" smtClean="0">
                <a:solidFill>
                  <a:srgbClr val="0000FF"/>
                </a:solidFill>
                <a:latin typeface="Bookman Old Style" pitchFamily="18" charset="0"/>
              </a:rPr>
              <a:t>-</a:t>
            </a:r>
            <a:r>
              <a:rPr lang="ru-RU" sz="2800" dirty="0" smtClean="0">
                <a:solidFill>
                  <a:srgbClr val="F56257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это всё то, из чего состоят физические тела.</a:t>
            </a:r>
          </a:p>
          <a:p>
            <a:pPr>
              <a:lnSpc>
                <a:spcPct val="90000"/>
              </a:lnSpc>
            </a:pPr>
            <a:r>
              <a:rPr lang="ru-RU" sz="2800" u="sng" dirty="0" smtClean="0">
                <a:solidFill>
                  <a:srgbClr val="0000FF"/>
                </a:solidFill>
                <a:latin typeface="Bookman Old Style" pitchFamily="18" charset="0"/>
              </a:rPr>
              <a:t>Физические величины</a:t>
            </a:r>
            <a:r>
              <a:rPr lang="ru-RU" sz="2800" u="sng" dirty="0" smtClean="0">
                <a:solidFill>
                  <a:srgbClr val="F56257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-  это измеряемые свойства тел или явлений.</a:t>
            </a:r>
          </a:p>
          <a:p>
            <a:pPr>
              <a:lnSpc>
                <a:spcPct val="90000"/>
              </a:lnSpc>
            </a:pPr>
            <a:r>
              <a:rPr lang="ru-RU" sz="2800" u="sng" dirty="0" smtClean="0">
                <a:solidFill>
                  <a:srgbClr val="0000FF"/>
                </a:solidFill>
                <a:latin typeface="Bookman Old Style" pitchFamily="18" charset="0"/>
              </a:rPr>
              <a:t>Физические приборы</a:t>
            </a:r>
            <a:r>
              <a:rPr lang="ru-RU" sz="2800" u="sng" dirty="0" smtClean="0">
                <a:solidFill>
                  <a:srgbClr val="F56257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Bookman Old Style" pitchFamily="18" charset="0"/>
              </a:rPr>
              <a:t>– это специальные устройства, которые предназначены для измерения физических величин и проведения опытов.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643834" y="5857892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642910" y="142852"/>
            <a:ext cx="8143932" cy="214314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ru-RU" sz="3100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ru-RU" sz="3100" dirty="0" smtClean="0">
                <a:solidFill>
                  <a:schemeClr val="accent1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МАТЕРИЯ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означает все то, что существует во Вселенной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715140" y="2214554"/>
            <a:ext cx="1714512" cy="157163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214414" y="2428868"/>
            <a:ext cx="1643074" cy="1571636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85786" y="4143380"/>
            <a:ext cx="3214710" cy="164307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Вещество-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то, из чего состоят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окружающие  тела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5357818" y="4071942"/>
            <a:ext cx="3214710" cy="1714512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Поле -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особый вид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hlinkClick r:id="rId2" action="ppaction://hlinksldjump"/>
              </a:rPr>
              <a:t>материи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отличный от вещества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трелка углом 7">
            <a:hlinkClick r:id="rId2" action="ppaction://hlinksldjump"/>
          </p:cNvPr>
          <p:cNvSpPr/>
          <p:nvPr/>
        </p:nvSpPr>
        <p:spPr>
          <a:xfrm>
            <a:off x="7929586" y="5929330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786454"/>
            <a:ext cx="5715040" cy="1071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428736"/>
            <a:ext cx="4929222" cy="4578555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latin typeface="Bookman Old Style" pitchFamily="18" charset="0"/>
              </a:rPr>
              <a:t>Механические явления</a:t>
            </a:r>
          </a:p>
          <a:p>
            <a:r>
              <a:rPr lang="ru-RU" sz="3600" dirty="0" smtClean="0">
                <a:latin typeface="Bookman Old Style" pitchFamily="18" charset="0"/>
              </a:rPr>
              <a:t>Электрические явления</a:t>
            </a:r>
          </a:p>
          <a:p>
            <a:r>
              <a:rPr lang="ru-RU" sz="3600" dirty="0" smtClean="0">
                <a:latin typeface="Bookman Old Style" pitchFamily="18" charset="0"/>
              </a:rPr>
              <a:t>Магнитные явления</a:t>
            </a:r>
          </a:p>
          <a:p>
            <a:r>
              <a:rPr lang="ru-RU" sz="3600" dirty="0" smtClean="0">
                <a:latin typeface="Bookman Old Style" pitchFamily="18" charset="0"/>
              </a:rPr>
              <a:t>Оптические явления</a:t>
            </a:r>
          </a:p>
          <a:p>
            <a:r>
              <a:rPr lang="ru-RU" sz="3600" dirty="0" smtClean="0">
                <a:latin typeface="Bookman Old Style" pitchFamily="18" charset="0"/>
              </a:rPr>
              <a:t>Акустические явления </a:t>
            </a:r>
          </a:p>
          <a:p>
            <a:r>
              <a:rPr lang="ru-RU" sz="3600" dirty="0" smtClean="0">
                <a:latin typeface="Bookman Old Style" pitchFamily="18" charset="0"/>
              </a:rPr>
              <a:t>Тепловые явления</a:t>
            </a:r>
          </a:p>
          <a:p>
            <a:r>
              <a:rPr lang="ru-RU" sz="3600" dirty="0" smtClean="0">
                <a:latin typeface="Bookman Old Style" pitchFamily="18" charset="0"/>
              </a:rPr>
              <a:t>Атомные явления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Физические  явления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9459" name="Picture 3" descr="C:\Documents and Settings\Admin\Рабочий стол\на конкурс\7148_w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285860"/>
            <a:ext cx="2000264" cy="1297314"/>
          </a:xfrm>
          <a:prstGeom prst="rect">
            <a:avLst/>
          </a:prstGeom>
          <a:noFill/>
        </p:spPr>
      </p:pic>
      <p:pic>
        <p:nvPicPr>
          <p:cNvPr id="19460" name="Picture 4" descr="C:\Documents and Settings\Admin\Рабочий стол\на конкурс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786058"/>
            <a:ext cx="1214460" cy="1214460"/>
          </a:xfrm>
          <a:prstGeom prst="rect">
            <a:avLst/>
          </a:prstGeom>
          <a:noFill/>
        </p:spPr>
      </p:pic>
      <p:pic>
        <p:nvPicPr>
          <p:cNvPr id="19461" name="Picture 5" descr="C:\Documents and Settings\Admin\Рабочий стол\на конкурс\1817mag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5981" y="3857628"/>
            <a:ext cx="1918019" cy="1087448"/>
          </a:xfrm>
          <a:prstGeom prst="rect">
            <a:avLst/>
          </a:prstGeom>
          <a:noFill/>
        </p:spPr>
      </p:pic>
      <p:pic>
        <p:nvPicPr>
          <p:cNvPr id="19463" name="Picture 7" descr="C:\Documents and Settings\Admin\Рабочий стол\на конкурс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857760"/>
            <a:ext cx="1285884" cy="1285884"/>
          </a:xfrm>
          <a:prstGeom prst="rect">
            <a:avLst/>
          </a:prstGeom>
          <a:noFill/>
        </p:spPr>
      </p:pic>
      <p:pic>
        <p:nvPicPr>
          <p:cNvPr id="19464" name="Picture 8" descr="D:\физика\от Ирины\картинки и анимашки\игра на гитаре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1057276" cy="1002210"/>
          </a:xfrm>
          <a:prstGeom prst="rect">
            <a:avLst/>
          </a:prstGeom>
          <a:noFill/>
        </p:spPr>
      </p:pic>
      <p:pic>
        <p:nvPicPr>
          <p:cNvPr id="19465" name="Picture 9" descr="C:\Documents and Settings\Admin\Рабочий стол\на конкурс\00000123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000372"/>
            <a:ext cx="1214446" cy="1214446"/>
          </a:xfrm>
          <a:prstGeom prst="rect">
            <a:avLst/>
          </a:prstGeom>
          <a:noFill/>
        </p:spPr>
      </p:pic>
      <p:pic>
        <p:nvPicPr>
          <p:cNvPr id="13" name="Picture 11" descr="Структура атом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0" y="4714885"/>
            <a:ext cx="1714479" cy="2143115"/>
          </a:xfrm>
          <a:prstGeom prst="rect">
            <a:avLst/>
          </a:prstGeom>
        </p:spPr>
      </p:pic>
      <p:sp>
        <p:nvSpPr>
          <p:cNvPr id="14" name="Стрелка углом 13">
            <a:hlinkClick r:id="rId9" action="ppaction://hlinksldjump"/>
          </p:cNvPr>
          <p:cNvSpPr/>
          <p:nvPr/>
        </p:nvSpPr>
        <p:spPr>
          <a:xfrm>
            <a:off x="7929586" y="5929330"/>
            <a:ext cx="1071570" cy="6429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655</TotalTime>
  <Words>440</Words>
  <Application>Microsoft Office PowerPoint</Application>
  <PresentationFormat>Экран (4:3)</PresentationFormat>
  <Paragraphs>87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Что изучает физика урок физики в 7 классе</vt:lpstr>
      <vt:lpstr>Для чего мы изучаем физику</vt:lpstr>
      <vt:lpstr>Немного истории…</vt:lpstr>
      <vt:lpstr>М.В. Ломоносов</vt:lpstr>
      <vt:lpstr>Презентация PowerPoint</vt:lpstr>
      <vt:lpstr>Физические термины</vt:lpstr>
      <vt:lpstr>Презентация PowerPoint</vt:lpstr>
      <vt:lpstr>  МАТЕРИЯ  означает все то, что существует во Вселенной </vt:lpstr>
      <vt:lpstr>Физические  явления</vt:lpstr>
      <vt:lpstr>Физическим телом  называют  любое из окружающих  тел: каплю воды, тетрадь, школу, птицу, песчинку и др. </vt:lpstr>
      <vt:lpstr>Источники физических знаний </vt:lpstr>
      <vt:lpstr>Установите соответствие</vt:lpstr>
      <vt:lpstr>Ответь на вопросы:</vt:lpstr>
      <vt:lpstr>Домашнее задание </vt:lpstr>
      <vt:lpstr>Литература и интернет 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Учительская</cp:lastModifiedBy>
  <cp:revision>37</cp:revision>
  <dcterms:created xsi:type="dcterms:W3CDTF">2013-03-01T18:46:00Z</dcterms:created>
  <dcterms:modified xsi:type="dcterms:W3CDTF">2013-03-18T07:22:30Z</dcterms:modified>
</cp:coreProperties>
</file>