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8" autoAdjust="0"/>
    <p:restoredTop sz="94640" autoAdjust="0"/>
  </p:normalViewPr>
  <p:slideViewPr>
    <p:cSldViewPr>
      <p:cViewPr varScale="1">
        <p:scale>
          <a:sx n="70" d="100"/>
          <a:sy n="70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75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08B51-AA8D-40B6-BBDE-2519E35F8276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07D52-A323-4A2F-AD65-A087E8A6F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42C0B3-C135-44A8-BA3A-B89D6F3C8E8A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1D6517F-1531-43A1-AD0C-29DB215C6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C0B3-C135-44A8-BA3A-B89D6F3C8E8A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517F-1531-43A1-AD0C-29DB215C6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C0B3-C135-44A8-BA3A-B89D6F3C8E8A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517F-1531-43A1-AD0C-29DB215C6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42C0B3-C135-44A8-BA3A-B89D6F3C8E8A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D6517F-1531-43A1-AD0C-29DB215C60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42C0B3-C135-44A8-BA3A-B89D6F3C8E8A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1D6517F-1531-43A1-AD0C-29DB215C6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C0B3-C135-44A8-BA3A-B89D6F3C8E8A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517F-1531-43A1-AD0C-29DB215C60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C0B3-C135-44A8-BA3A-B89D6F3C8E8A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517F-1531-43A1-AD0C-29DB215C60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42C0B3-C135-44A8-BA3A-B89D6F3C8E8A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D6517F-1531-43A1-AD0C-29DB215C60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C0B3-C135-44A8-BA3A-B89D6F3C8E8A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517F-1531-43A1-AD0C-29DB215C6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42C0B3-C135-44A8-BA3A-B89D6F3C8E8A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D6517F-1531-43A1-AD0C-29DB215C60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42C0B3-C135-44A8-BA3A-B89D6F3C8E8A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D6517F-1531-43A1-AD0C-29DB215C60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42C0B3-C135-44A8-BA3A-B89D6F3C8E8A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1D6517F-1531-43A1-AD0C-29DB215C6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image" Target="../media/image3.png"/><Relationship Id="rId26" Type="http://schemas.openxmlformats.org/officeDocument/2006/relationships/image" Target="../media/image11.png"/><Relationship Id="rId3" Type="http://schemas.openxmlformats.org/officeDocument/2006/relationships/slide" Target="slide3.xml"/><Relationship Id="rId21" Type="http://schemas.openxmlformats.org/officeDocument/2006/relationships/image" Target="../media/image6.png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image" Target="../media/image2.png"/><Relationship Id="rId25" Type="http://schemas.openxmlformats.org/officeDocument/2006/relationships/image" Target="../media/image10.png"/><Relationship Id="rId2" Type="http://schemas.openxmlformats.org/officeDocument/2006/relationships/slide" Target="slide2.xml"/><Relationship Id="rId16" Type="http://schemas.openxmlformats.org/officeDocument/2006/relationships/slide" Target="slide16.xml"/><Relationship Id="rId20" Type="http://schemas.openxmlformats.org/officeDocument/2006/relationships/image" Target="../media/image5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image" Target="../media/image9.png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10" Type="http://schemas.openxmlformats.org/officeDocument/2006/relationships/slide" Target="slide10.xml"/><Relationship Id="rId19" Type="http://schemas.openxmlformats.org/officeDocument/2006/relationships/image" Target="../media/image4.png"/><Relationship Id="rId31" Type="http://schemas.openxmlformats.org/officeDocument/2006/relationships/image" Target="../media/image16.png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image" Target="../media/image7.png"/><Relationship Id="rId27" Type="http://schemas.openxmlformats.org/officeDocument/2006/relationships/image" Target="../media/image12.png"/><Relationship Id="rId30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://ru.wikipedia.org/wiki/%D0%A1%D0%BF%D0%BE%D1%80%D1%82%D0%B8%D0%B2%D0%BD%D0%B0%D1%8F_%D0%B8%D0%B3%D1%80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632848" cy="908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   Зимние олимпийские виды спорта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12961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hlinkClick r:id="rId2" action="ppaction://hlinksldjump"/>
              </a:rPr>
              <a:t>Биатлон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132856"/>
            <a:ext cx="1728192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hlinkClick r:id="rId3" action="ppaction://hlinksldjump"/>
              </a:rPr>
              <a:t>Кёрлинг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996952"/>
            <a:ext cx="26642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 action="ppaction://hlinksldjump"/>
              </a:rPr>
              <a:t>Конькобежный спорт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573016"/>
            <a:ext cx="26642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 action="ppaction://hlinksldjump"/>
              </a:rPr>
              <a:t>Фигурное катание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4149080"/>
            <a:ext cx="26642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Шорт-трек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412776"/>
            <a:ext cx="273630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Горнолыжный спорт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1916832"/>
            <a:ext cx="273630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hlinkClick r:id="rId8" action="ppaction://hlinksldjump"/>
              </a:rPr>
              <a:t>Лыжное двоеборье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4005064"/>
            <a:ext cx="273630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hlinkClick r:id="rId9" action="ppaction://hlinksldjump"/>
              </a:rPr>
              <a:t>Лыжные гонки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2420888"/>
            <a:ext cx="273630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hlinkClick r:id="rId10" action="ppaction://hlinksldjump"/>
              </a:rPr>
              <a:t>Прыжки с трамплина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2924944"/>
            <a:ext cx="273630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hlinkClick r:id="rId11" action="ppaction://hlinksldjump"/>
              </a:rPr>
              <a:t>Сноуборд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3429000"/>
            <a:ext cx="273630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hlinkClick r:id="rId12" action="ppaction://hlinksldjump"/>
              </a:rPr>
              <a:t>Фристайл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03848" y="5157192"/>
            <a:ext cx="16561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hlinkClick r:id="rId13" action="ppaction://hlinksldjump"/>
              </a:rPr>
              <a:t>Бобслей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03848" y="5733256"/>
            <a:ext cx="16561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hlinkClick r:id="rId14" action="ppaction://hlinksldjump"/>
              </a:rPr>
              <a:t>Скелетон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55576" y="6165304"/>
            <a:ext cx="201622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hlinkClick r:id="rId15" action="ppaction://hlinksldjump"/>
              </a:rPr>
              <a:t>Санный спорт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588224" y="5157192"/>
            <a:ext cx="151216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hlinkClick r:id="rId16" action="ppaction://hlinksldjump"/>
              </a:rPr>
              <a:t>Хоккей</a:t>
            </a:r>
            <a:endParaRPr lang="ru-RU" dirty="0"/>
          </a:p>
        </p:txBody>
      </p:sp>
      <p:pic>
        <p:nvPicPr>
          <p:cNvPr id="15366" name="Picture 6" descr="Биатлон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1619672" y="1412776"/>
            <a:ext cx="432048" cy="432048"/>
          </a:xfrm>
          <a:prstGeom prst="rect">
            <a:avLst/>
          </a:prstGeom>
          <a:noFill/>
        </p:spPr>
      </p:pic>
      <p:pic>
        <p:nvPicPr>
          <p:cNvPr id="15368" name="Picture 8" descr="Curling pictogram.sv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2987824" y="2132856"/>
            <a:ext cx="393576" cy="393576"/>
          </a:xfrm>
          <a:prstGeom prst="rect">
            <a:avLst/>
          </a:prstGeom>
          <a:noFill/>
        </p:spPr>
      </p:pic>
      <p:pic>
        <p:nvPicPr>
          <p:cNvPr id="15370" name="Picture 10" descr="Eisschnelllauf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467544" y="2996952"/>
            <a:ext cx="376436" cy="376436"/>
          </a:xfrm>
          <a:prstGeom prst="rect">
            <a:avLst/>
          </a:prstGeom>
          <a:noFill/>
        </p:spPr>
      </p:pic>
      <p:pic>
        <p:nvPicPr>
          <p:cNvPr id="15372" name="Picture 12" descr="Figure_skating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395536" y="3501008"/>
            <a:ext cx="432048" cy="432048"/>
          </a:xfrm>
          <a:prstGeom prst="rect">
            <a:avLst/>
          </a:prstGeom>
          <a:noFill/>
        </p:spPr>
      </p:pic>
      <p:pic>
        <p:nvPicPr>
          <p:cNvPr id="15374" name="Picture 14" descr="http://upload.wikimedia.org/wikipedia/commons/thumb/b/ba/Short_track_speed_skating_pictogram.svg/220px-Short_track_speed_skating_pictogram.svg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467544" y="4149080"/>
            <a:ext cx="360040" cy="360040"/>
          </a:xfrm>
          <a:prstGeom prst="rect">
            <a:avLst/>
          </a:prstGeom>
          <a:noFill/>
        </p:spPr>
      </p:pic>
      <p:pic>
        <p:nvPicPr>
          <p:cNvPr id="15376" name="Picture 16" descr="Горнолыжный спорт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4139952" y="1412776"/>
            <a:ext cx="360040" cy="360040"/>
          </a:xfrm>
          <a:prstGeom prst="rect">
            <a:avLst/>
          </a:prstGeom>
          <a:noFill/>
        </p:spPr>
      </p:pic>
      <p:pic>
        <p:nvPicPr>
          <p:cNvPr id="15380" name="Picture 20" descr="File:Nordic combined pictogram.svg"/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4139952" y="1916832"/>
            <a:ext cx="360040" cy="360040"/>
          </a:xfrm>
          <a:prstGeom prst="rect">
            <a:avLst/>
          </a:prstGeom>
          <a:noFill/>
        </p:spPr>
      </p:pic>
      <p:pic>
        <p:nvPicPr>
          <p:cNvPr id="15382" name="Picture 22" descr="File:Cross country skiing pictogram.svg"/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>
            <a:off x="4139952" y="4005064"/>
            <a:ext cx="360040" cy="360040"/>
          </a:xfrm>
          <a:prstGeom prst="rect">
            <a:avLst/>
          </a:prstGeom>
          <a:noFill/>
        </p:spPr>
      </p:pic>
      <p:pic>
        <p:nvPicPr>
          <p:cNvPr id="15384" name="Picture 24" descr="Прыжки с трамплина"/>
          <p:cNvPicPr>
            <a:picLocks noChangeAspect="1" noChangeArrowheads="1"/>
          </p:cNvPicPr>
          <p:nvPr/>
        </p:nvPicPr>
        <p:blipFill>
          <a:blip r:embed="rId25" cstate="screen"/>
          <a:srcRect/>
          <a:stretch>
            <a:fillRect/>
          </a:stretch>
        </p:blipFill>
        <p:spPr bwMode="auto">
          <a:xfrm>
            <a:off x="4067944" y="2348880"/>
            <a:ext cx="432048" cy="432048"/>
          </a:xfrm>
          <a:prstGeom prst="rect">
            <a:avLst/>
          </a:prstGeom>
          <a:noFill/>
        </p:spPr>
      </p:pic>
      <p:pic>
        <p:nvPicPr>
          <p:cNvPr id="15386" name="Picture 26" descr="Snowboard"/>
          <p:cNvPicPr>
            <a:picLocks noChangeAspect="1" noChangeArrowheads="1"/>
          </p:cNvPicPr>
          <p:nvPr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4056534" y="2852936"/>
            <a:ext cx="504056" cy="504056"/>
          </a:xfrm>
          <a:prstGeom prst="rect">
            <a:avLst/>
          </a:prstGeom>
          <a:noFill/>
        </p:spPr>
      </p:pic>
      <p:pic>
        <p:nvPicPr>
          <p:cNvPr id="15388" name="Picture 28" descr="Фристайл"/>
          <p:cNvPicPr>
            <a:picLocks noChangeAspect="1" noChangeArrowheads="1"/>
          </p:cNvPicPr>
          <p:nvPr/>
        </p:nvPicPr>
        <p:blipFill>
          <a:blip r:embed="rId27" cstate="screen"/>
          <a:srcRect/>
          <a:stretch>
            <a:fillRect/>
          </a:stretch>
        </p:blipFill>
        <p:spPr bwMode="auto">
          <a:xfrm>
            <a:off x="4067944" y="3429000"/>
            <a:ext cx="432048" cy="432048"/>
          </a:xfrm>
          <a:prstGeom prst="rect">
            <a:avLst/>
          </a:prstGeom>
          <a:noFill/>
        </p:spPr>
      </p:pic>
      <p:pic>
        <p:nvPicPr>
          <p:cNvPr id="15390" name="Picture 30" descr="Бобслей"/>
          <p:cNvPicPr>
            <a:picLocks noChangeAspect="1" noChangeArrowheads="1"/>
          </p:cNvPicPr>
          <p:nvPr/>
        </p:nvPicPr>
        <p:blipFill>
          <a:blip r:embed="rId28" cstate="screen"/>
          <a:srcRect/>
          <a:stretch>
            <a:fillRect/>
          </a:stretch>
        </p:blipFill>
        <p:spPr bwMode="auto">
          <a:xfrm>
            <a:off x="2771800" y="5157192"/>
            <a:ext cx="360040" cy="360040"/>
          </a:xfrm>
          <a:prstGeom prst="rect">
            <a:avLst/>
          </a:prstGeom>
          <a:noFill/>
        </p:spPr>
      </p:pic>
      <p:pic>
        <p:nvPicPr>
          <p:cNvPr id="15392" name="Picture 32" descr="Скелетон"/>
          <p:cNvPicPr>
            <a:picLocks noChangeAspect="1" noChangeArrowheads="1"/>
          </p:cNvPicPr>
          <p:nvPr/>
        </p:nvPicPr>
        <p:blipFill>
          <a:blip r:embed="rId29" cstate="screen"/>
          <a:srcRect/>
          <a:stretch>
            <a:fillRect/>
          </a:stretch>
        </p:blipFill>
        <p:spPr bwMode="auto">
          <a:xfrm>
            <a:off x="2771800" y="5733256"/>
            <a:ext cx="360040" cy="360040"/>
          </a:xfrm>
          <a:prstGeom prst="rect">
            <a:avLst/>
          </a:prstGeom>
          <a:noFill/>
        </p:spPr>
      </p:pic>
      <p:pic>
        <p:nvPicPr>
          <p:cNvPr id="15394" name="Picture 34" descr="Санный спорт"/>
          <p:cNvPicPr>
            <a:picLocks noChangeAspect="1" noChangeArrowheads="1"/>
          </p:cNvPicPr>
          <p:nvPr/>
        </p:nvPicPr>
        <p:blipFill>
          <a:blip r:embed="rId30" cstate="screen"/>
          <a:srcRect/>
          <a:stretch>
            <a:fillRect/>
          </a:stretch>
        </p:blipFill>
        <p:spPr bwMode="auto">
          <a:xfrm>
            <a:off x="395536" y="6165304"/>
            <a:ext cx="348630" cy="348630"/>
          </a:xfrm>
          <a:prstGeom prst="rect">
            <a:avLst/>
          </a:prstGeom>
          <a:noFill/>
        </p:spPr>
      </p:pic>
      <p:pic>
        <p:nvPicPr>
          <p:cNvPr id="15396" name="Picture 36" descr="Ice_hockey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6156176" y="5157192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768752" cy="66632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Прыжки с трамплина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620688"/>
            <a:ext cx="8208912" cy="5760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Comic Sans MS" pitchFamily="66" charset="0"/>
              </a:rPr>
              <a:t>Вид спорта, включающий прыжки на лыжах со специально оборудованных трамплинов.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7984" y="1268760"/>
            <a:ext cx="4176464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Выступают как самостоятельный вид спорта, а также входят в программу лыжного двоеборья.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877272"/>
            <a:ext cx="4427984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Comic Sans MS" pitchFamily="66" charset="0"/>
              </a:rPr>
              <a:t>Этот вид спорта зародился в </a:t>
            </a:r>
            <a:r>
              <a:rPr lang="ru-RU" sz="1600" dirty="0" smtClean="0">
                <a:latin typeface="Comic Sans MS" pitchFamily="66" charset="0"/>
              </a:rPr>
              <a:t>Норвегии.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8" name="Блок-схема: узел 7">
            <a:hlinkClick r:id="rId2" action="ppaction://hlinksldjump"/>
          </p:cNvPr>
          <p:cNvSpPr/>
          <p:nvPr/>
        </p:nvSpPr>
        <p:spPr>
          <a:xfrm>
            <a:off x="8172400" y="5733256"/>
            <a:ext cx="50405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s://encrypted-tbn2.gstatic.com/images?q=tbn:ANd9GcQO9ccudgXidIHU_2eT5mm1J2kQ-5SANIdd7hj9KufFXHC8NAj_U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00000">
            <a:off x="5455794" y="2981071"/>
            <a:ext cx="2950391" cy="2209947"/>
          </a:xfrm>
          <a:prstGeom prst="rect">
            <a:avLst/>
          </a:prstGeom>
          <a:noFill/>
        </p:spPr>
      </p:pic>
      <p:pic>
        <p:nvPicPr>
          <p:cNvPr id="32772" name="Picture 4" descr="http://khongthe.com/wallpapers/sports/ski-jumping-23337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881470">
            <a:off x="373464" y="2171644"/>
            <a:ext cx="4085276" cy="229796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768752" cy="66632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Сноуборд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508104" y="764704"/>
            <a:ext cx="3096344" cy="144016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Comic Sans MS" pitchFamily="66" charset="0"/>
              </a:rPr>
              <a:t> Олимпийский вид спорта, заключающийся в спуске с заснеженных склонов и гор на специальном снаряде — сноуборде.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8104" y="3861048"/>
            <a:ext cx="316835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Изначально зимний вид спорта, хотя отдельные </a:t>
            </a:r>
            <a:r>
              <a:rPr lang="ru-RU" dirty="0" err="1" smtClean="0">
                <a:latin typeface="Comic Sans MS" pitchFamily="66" charset="0"/>
              </a:rPr>
              <a:t>экстремалы</a:t>
            </a:r>
            <a:r>
              <a:rPr lang="ru-RU" dirty="0" smtClean="0">
                <a:latin typeface="Comic Sans MS" pitchFamily="66" charset="0"/>
              </a:rPr>
              <a:t> освоили его даже летом, катаясь на сноуборде на песчаных склонах (</a:t>
            </a:r>
            <a:r>
              <a:rPr lang="ru-RU" dirty="0" err="1" smtClean="0">
                <a:latin typeface="Comic Sans MS" pitchFamily="66" charset="0"/>
              </a:rPr>
              <a:t>сэндбординг</a:t>
            </a:r>
            <a:r>
              <a:rPr lang="ru-RU" dirty="0" smtClean="0">
                <a:latin typeface="Comic Sans MS" pitchFamily="66" charset="0"/>
              </a:rPr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2492896"/>
            <a:ext cx="3168352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Comic Sans MS" pitchFamily="66" charset="0"/>
              </a:rPr>
              <a:t>В 1998 году на зимней Олимпиаде в Нагано сноубординг был впервые включён в олимпийскую программу.</a:t>
            </a:r>
          </a:p>
        </p:txBody>
      </p:sp>
      <p:sp>
        <p:nvSpPr>
          <p:cNvPr id="8" name="Блок-схема: узел 7">
            <a:hlinkClick r:id="rId2" action="ppaction://hlinksldjump"/>
          </p:cNvPr>
          <p:cNvSpPr/>
          <p:nvPr/>
        </p:nvSpPr>
        <p:spPr>
          <a:xfrm>
            <a:off x="8172400" y="5733256"/>
            <a:ext cx="50405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6" name="Picture 2" descr="http://www.abc-of-snowboarding.com/images/content-images/article-447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19" y="692696"/>
            <a:ext cx="4934813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768752" cy="66632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Фристайл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988840"/>
            <a:ext cx="2376264" cy="172819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600" dirty="0" smtClean="0">
                <a:latin typeface="Comic Sans MS" pitchFamily="66" charset="0"/>
              </a:rPr>
              <a:t>Вид лыжного спорта -    фристайл:</a:t>
            </a:r>
          </a:p>
          <a:p>
            <a:pPr marL="457200" indent="-457200">
              <a:buAutoNum type="arabicPeriod"/>
            </a:pPr>
            <a:r>
              <a:rPr lang="ru-RU" sz="1600" dirty="0" smtClean="0">
                <a:latin typeface="Comic Sans MS" pitchFamily="66" charset="0"/>
              </a:rPr>
              <a:t>Лыжная акробатика</a:t>
            </a:r>
          </a:p>
          <a:p>
            <a:pPr marL="457200" indent="-457200">
              <a:buAutoNum type="arabicPeriod"/>
            </a:pPr>
            <a:r>
              <a:rPr lang="ru-RU" sz="1600" dirty="0" err="1" smtClean="0">
                <a:latin typeface="Comic Sans MS" pitchFamily="66" charset="0"/>
              </a:rPr>
              <a:t>Ски-кросс</a:t>
            </a:r>
            <a:endParaRPr lang="ru-RU" sz="16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ru-RU" sz="1600" dirty="0" smtClean="0">
                <a:latin typeface="Comic Sans MS" pitchFamily="66" charset="0"/>
              </a:rPr>
              <a:t>Могул</a:t>
            </a:r>
          </a:p>
          <a:p>
            <a:pPr marL="457200" indent="-457200">
              <a:buAutoNum type="arabicPeriod"/>
            </a:pPr>
            <a:r>
              <a:rPr lang="ru-RU" sz="1600" dirty="0" err="1" smtClean="0">
                <a:latin typeface="Comic Sans MS" pitchFamily="66" charset="0"/>
              </a:rPr>
              <a:t>Ньюскул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скиинг</a:t>
            </a:r>
            <a:r>
              <a:rPr lang="ru-RU" sz="16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836712"/>
            <a:ext cx="6552728" cy="7848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500" dirty="0" smtClean="0">
                <a:latin typeface="Comic Sans MS" pitchFamily="66" charset="0"/>
              </a:rPr>
              <a:t>1. В </a:t>
            </a:r>
            <a:r>
              <a:rPr lang="ru-RU" sz="1500" dirty="0">
                <a:latin typeface="Comic Sans MS" pitchFamily="66" charset="0"/>
              </a:rPr>
              <a:t>лыжной акробатике спортсмены со специально спрофилированного трамплина совершают серию различных по сложности прыжков и сальто.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1844825"/>
            <a:ext cx="3024336" cy="35548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500" dirty="0" smtClean="0">
                <a:latin typeface="Comic Sans MS" pitchFamily="66" charset="0"/>
              </a:rPr>
              <a:t>2.Ски-кросс</a:t>
            </a:r>
            <a:r>
              <a:rPr lang="ru-RU" sz="1500" dirty="0">
                <a:latin typeface="Comic Sans MS" pitchFamily="66" charset="0"/>
              </a:rPr>
              <a:t> — гонка по </a:t>
            </a:r>
            <a:r>
              <a:rPr lang="ru-RU" sz="1500" dirty="0" smtClean="0">
                <a:latin typeface="Comic Sans MS" pitchFamily="66" charset="0"/>
              </a:rPr>
              <a:t>горнолыжной </a:t>
            </a:r>
            <a:r>
              <a:rPr lang="ru-RU" sz="1500" dirty="0">
                <a:latin typeface="Comic Sans MS" pitchFamily="66" charset="0"/>
              </a:rPr>
              <a:t>трассе, включающая в себя снежные препятствия в виде различных трамплинов, </a:t>
            </a:r>
            <a:r>
              <a:rPr lang="ru-RU" sz="1500" dirty="0" smtClean="0">
                <a:latin typeface="Comic Sans MS" pitchFamily="66" charset="0"/>
              </a:rPr>
              <a:t>волн и </a:t>
            </a:r>
            <a:r>
              <a:rPr lang="ru-RU" sz="1500" dirty="0">
                <a:latin typeface="Comic Sans MS" pitchFamily="66" charset="0"/>
              </a:rPr>
              <a:t>виражей. Соревнования </a:t>
            </a:r>
            <a:r>
              <a:rPr lang="ru-RU" sz="1500" dirty="0" smtClean="0">
                <a:latin typeface="Comic Sans MS" pitchFamily="66" charset="0"/>
              </a:rPr>
              <a:t>проходят </a:t>
            </a:r>
            <a:r>
              <a:rPr lang="ru-RU" sz="1500" dirty="0">
                <a:latin typeface="Comic Sans MS" pitchFamily="66" charset="0"/>
              </a:rPr>
              <a:t>в два </a:t>
            </a:r>
            <a:r>
              <a:rPr lang="ru-RU" sz="1500" dirty="0" smtClean="0">
                <a:latin typeface="Comic Sans MS" pitchFamily="66" charset="0"/>
              </a:rPr>
              <a:t>этапа:  спортсмены </a:t>
            </a:r>
            <a:r>
              <a:rPr lang="ru-RU" sz="1500" dirty="0">
                <a:latin typeface="Comic Sans MS" pitchFamily="66" charset="0"/>
              </a:rPr>
              <a:t>проходят трассу на время по </a:t>
            </a:r>
            <a:r>
              <a:rPr lang="ru-RU" sz="1500" dirty="0" smtClean="0">
                <a:latin typeface="Comic Sans MS" pitchFamily="66" charset="0"/>
              </a:rPr>
              <a:t>одному</a:t>
            </a:r>
            <a:r>
              <a:rPr lang="en-US" sz="1500" dirty="0" smtClean="0">
                <a:latin typeface="Comic Sans MS" pitchFamily="66" charset="0"/>
              </a:rPr>
              <a:t>;</a:t>
            </a:r>
            <a:r>
              <a:rPr lang="ru-RU" sz="1500" dirty="0" smtClean="0">
                <a:latin typeface="Comic Sans MS" pitchFamily="66" charset="0"/>
              </a:rPr>
              <a:t> </a:t>
            </a:r>
            <a:r>
              <a:rPr lang="ru-RU" sz="1500" dirty="0">
                <a:latin typeface="Comic Sans MS" pitchFamily="66" charset="0"/>
              </a:rPr>
              <a:t>п</a:t>
            </a:r>
            <a:r>
              <a:rPr lang="ru-RU" sz="1500" dirty="0" smtClean="0">
                <a:latin typeface="Comic Sans MS" pitchFamily="66" charset="0"/>
              </a:rPr>
              <a:t>о </a:t>
            </a:r>
            <a:r>
              <a:rPr lang="ru-RU" sz="1500" dirty="0">
                <a:latin typeface="Comic Sans MS" pitchFamily="66" charset="0"/>
              </a:rPr>
              <a:t>результатам </a:t>
            </a:r>
            <a:r>
              <a:rPr lang="ru-RU" sz="1500" dirty="0" smtClean="0">
                <a:latin typeface="Comic Sans MS" pitchFamily="66" charset="0"/>
              </a:rPr>
              <a:t>спортсмены </a:t>
            </a:r>
            <a:r>
              <a:rPr lang="ru-RU" sz="1500" dirty="0">
                <a:latin typeface="Comic Sans MS" pitchFamily="66" charset="0"/>
              </a:rPr>
              <a:t>распределяются по группам в четыре человека для участия в финалах. Финальные заезды проходят по олимпийской схеме, с выбыванием. </a:t>
            </a:r>
          </a:p>
        </p:txBody>
      </p:sp>
      <p:sp>
        <p:nvSpPr>
          <p:cNvPr id="8" name="Блок-схема: узел 7">
            <a:hlinkClick r:id="rId2" action="ppaction://hlinksldjump"/>
          </p:cNvPr>
          <p:cNvSpPr/>
          <p:nvPr/>
        </p:nvSpPr>
        <p:spPr>
          <a:xfrm>
            <a:off x="8172400" y="5733256"/>
            <a:ext cx="50405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1520" y="3933056"/>
            <a:ext cx="5040560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500" dirty="0" smtClean="0">
                <a:latin typeface="Comic Sans MS" pitchFamily="66" charset="0"/>
              </a:rPr>
              <a:t>3. Могул — </a:t>
            </a:r>
            <a:r>
              <a:rPr lang="ru-RU" sz="1500" dirty="0">
                <a:latin typeface="Comic Sans MS" pitchFamily="66" charset="0"/>
              </a:rPr>
              <a:t>это спуск по бугристому, кочковатому склону. </a:t>
            </a:r>
            <a:r>
              <a:rPr lang="ru-RU" sz="1500" dirty="0" smtClean="0">
                <a:latin typeface="Comic Sans MS" pitchFamily="66" charset="0"/>
              </a:rPr>
              <a:t>Трасса </a:t>
            </a:r>
            <a:r>
              <a:rPr lang="ru-RU" sz="1500" dirty="0">
                <a:latin typeface="Comic Sans MS" pitchFamily="66" charset="0"/>
              </a:rPr>
              <a:t>спуска содержит два трамплина, на которых лыжник демонстрирует прыжки. Выступление оценивается по следующим критериям: техника поворотов, сложность прыжков и качество их исполнения, а также время спуска.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5657671"/>
            <a:ext cx="6768752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4. </a:t>
            </a:r>
            <a:r>
              <a:rPr lang="ru-RU" dirty="0" err="1" smtClean="0"/>
              <a:t>Ньюскул</a:t>
            </a:r>
            <a:r>
              <a:rPr lang="ru-RU" dirty="0" smtClean="0"/>
              <a:t> </a:t>
            </a:r>
            <a:r>
              <a:rPr lang="ru-RU" dirty="0" err="1" smtClean="0"/>
              <a:t>скиинг</a:t>
            </a:r>
            <a:r>
              <a:rPr lang="ru-RU" dirty="0" smtClean="0"/>
              <a:t> - выполнение </a:t>
            </a:r>
            <a:r>
              <a:rPr lang="ru-RU" dirty="0"/>
              <a:t>серии акробатических прыжков на трамплинах, пирамидах, контр- уклонах, перилах, расположенных последовательно на всем протяжении трассы</a:t>
            </a:r>
          </a:p>
        </p:txBody>
      </p:sp>
      <p:pic>
        <p:nvPicPr>
          <p:cNvPr id="11" name="Picture 2" descr="http://st.gdefon.ru/wallpapers_original/wallpapers/186038_lyzhi_fristajl_pryzhok_nebo_2560x1600_(www.GdeFon.ru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1988840"/>
            <a:ext cx="2520280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768752" cy="66632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Бобслей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3456384" cy="18722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Comic Sans MS" pitchFamily="66" charset="0"/>
              </a:rPr>
              <a:t>Зимний олимпийский вид спорта, представляющий собой скоростной спуск с гор по специально оборудованным ледовым трассам на управляемых санях — бобах.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5936" y="1268760"/>
            <a:ext cx="446449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Comic Sans MS" pitchFamily="66" charset="0"/>
              </a:rPr>
              <a:t>Соревнования по бобслею на зимних Олимпийских </a:t>
            </a:r>
            <a:r>
              <a:rPr lang="ru-RU" dirty="0" smtClean="0">
                <a:latin typeface="Comic Sans MS" pitchFamily="66" charset="0"/>
              </a:rPr>
              <a:t>играх впервые </a:t>
            </a:r>
            <a:r>
              <a:rPr lang="ru-RU" dirty="0">
                <a:latin typeface="Comic Sans MS" pitchFamily="66" charset="0"/>
              </a:rPr>
              <a:t>появились на зимних Олимпийских играх </a:t>
            </a:r>
            <a:r>
              <a:rPr lang="ru-RU" dirty="0" smtClean="0">
                <a:latin typeface="Comic Sans MS" pitchFamily="66" charset="0"/>
              </a:rPr>
              <a:t>1924.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5949280"/>
            <a:ext cx="442798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Comic Sans MS" pitchFamily="66" charset="0"/>
              </a:rPr>
              <a:t>Родиной бобслея является Швейцария.</a:t>
            </a:r>
          </a:p>
        </p:txBody>
      </p:sp>
      <p:sp>
        <p:nvSpPr>
          <p:cNvPr id="8" name="Блок-схема: узел 7">
            <a:hlinkClick r:id="rId2" action="ppaction://hlinksldjump"/>
          </p:cNvPr>
          <p:cNvSpPr/>
          <p:nvPr/>
        </p:nvSpPr>
        <p:spPr>
          <a:xfrm>
            <a:off x="8172400" y="5733256"/>
            <a:ext cx="50405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File:USA-1 in heat 3 of 4 man bobsleigh at 2010 Winter Olympics 2010-02-2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780928"/>
            <a:ext cx="3312368" cy="2618472"/>
          </a:xfrm>
          <a:prstGeom prst="rect">
            <a:avLst/>
          </a:prstGeom>
          <a:noFill/>
        </p:spPr>
      </p:pic>
      <p:pic>
        <p:nvPicPr>
          <p:cNvPr id="29700" name="Picture 4" descr="http://photo.sportcom.ru/images/full/26744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2780928"/>
            <a:ext cx="3498974" cy="26269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768752" cy="66632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Скелетон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8136904" cy="864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Comic Sans MS" pitchFamily="66" charset="0"/>
              </a:rPr>
              <a:t>Зимний олимпийский вид спорта, представляющий собой спуск по ледяному жёлобу на </a:t>
            </a:r>
            <a:r>
              <a:rPr lang="ru-RU" sz="1600" dirty="0" err="1" smtClean="0">
                <a:latin typeface="Comic Sans MS" pitchFamily="66" charset="0"/>
              </a:rPr>
              <a:t>двухполозьевых</a:t>
            </a:r>
            <a:r>
              <a:rPr lang="ru-RU" sz="1600" dirty="0" smtClean="0">
                <a:latin typeface="Comic Sans MS" pitchFamily="66" charset="0"/>
              </a:rPr>
              <a:t> санях на укрепленной раме, победитель которого определяется по сумме двух или четырех заездов.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373216"/>
            <a:ext cx="7128792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Comic Sans MS" pitchFamily="66" charset="0"/>
              </a:rPr>
              <a:t> Впервые был представлен в 1928 году </a:t>
            </a:r>
            <a:r>
              <a:rPr lang="ru-RU" sz="1600" dirty="0" smtClean="0">
                <a:latin typeface="Comic Sans MS" pitchFamily="66" charset="0"/>
              </a:rPr>
              <a:t>на Олимпийских</a:t>
            </a:r>
            <a:r>
              <a:rPr lang="ru-RU" sz="1600" dirty="0">
                <a:latin typeface="Comic Sans MS" pitchFamily="66" charset="0"/>
              </a:rPr>
              <a:t> играх в </a:t>
            </a:r>
            <a:r>
              <a:rPr lang="ru-RU" sz="1600" dirty="0" err="1">
                <a:latin typeface="Comic Sans MS" pitchFamily="66" charset="0"/>
              </a:rPr>
              <a:t>Санкт-Морице</a:t>
            </a:r>
            <a:r>
              <a:rPr lang="ru-RU" sz="1600" dirty="0" smtClean="0">
                <a:latin typeface="Comic Sans MS" pitchFamily="66" charset="0"/>
              </a:rPr>
              <a:t>. </a:t>
            </a:r>
            <a:r>
              <a:rPr lang="ru-RU" sz="1600" dirty="0">
                <a:latin typeface="Comic Sans MS" pitchFamily="66" charset="0"/>
              </a:rPr>
              <a:t>После этого, скелетон долго не появлялся </a:t>
            </a:r>
            <a:r>
              <a:rPr lang="ru-RU" sz="1600" dirty="0" smtClean="0">
                <a:latin typeface="Comic Sans MS" pitchFamily="66" charset="0"/>
              </a:rPr>
              <a:t>на играх</a:t>
            </a:r>
            <a:r>
              <a:rPr lang="ru-RU" sz="1600" dirty="0">
                <a:latin typeface="Comic Sans MS" pitchFamily="66" charset="0"/>
              </a:rPr>
              <a:t>, и, наконец, в 2002 году в </a:t>
            </a:r>
            <a:r>
              <a:rPr lang="ru-RU" sz="1600" dirty="0" err="1" smtClean="0">
                <a:latin typeface="Comic Sans MS" pitchFamily="66" charset="0"/>
              </a:rPr>
              <a:t>Солт-Лейк-Сити</a:t>
            </a:r>
            <a:r>
              <a:rPr lang="ru-RU" sz="1600" dirty="0" smtClean="0">
                <a:latin typeface="Comic Sans MS" pitchFamily="66" charset="0"/>
              </a:rPr>
              <a:t> вновь </a:t>
            </a:r>
            <a:r>
              <a:rPr lang="ru-RU" sz="1600" dirty="0">
                <a:latin typeface="Comic Sans MS" pitchFamily="66" charset="0"/>
              </a:rPr>
              <a:t>был представлен на Олимпиаде, после чего участвовал во всех последующих играх. В том же 2002 были включены в программу женские соревнования.</a:t>
            </a:r>
          </a:p>
        </p:txBody>
      </p:sp>
      <p:sp>
        <p:nvSpPr>
          <p:cNvPr id="8" name="Блок-схема: узел 7">
            <a:hlinkClick r:id="rId2" action="ppaction://hlinksldjump"/>
          </p:cNvPr>
          <p:cNvSpPr/>
          <p:nvPr/>
        </p:nvSpPr>
        <p:spPr>
          <a:xfrm>
            <a:off x="8172400" y="5733256"/>
            <a:ext cx="50405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Picture 2" descr="http://ncor.ru/images/stories/wiki/Skeleto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1700808"/>
            <a:ext cx="4474468" cy="2899456"/>
          </a:xfrm>
          <a:prstGeom prst="rect">
            <a:avLst/>
          </a:prstGeom>
          <a:noFill/>
        </p:spPr>
      </p:pic>
      <p:pic>
        <p:nvPicPr>
          <p:cNvPr id="34820" name="Picture 4" descr="http://photo.sportcom.ru/images/full/27228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2564904"/>
            <a:ext cx="3624064" cy="271804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768752" cy="66632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Санный спорт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3600400" cy="23042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>
                <a:latin typeface="Comic Sans MS" pitchFamily="66" charset="0"/>
              </a:rPr>
              <a:t> Это соревнования в скоростном спуске на одноместных или двухместных санях по заранее подготовленной трассе. Спортсмены располагаются на санях на спине, ногами вперед. Управление санями производится при помощи изменения положения тела.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933056"/>
            <a:ext cx="3600400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Comic Sans MS" pitchFamily="66" charset="0"/>
              </a:rPr>
              <a:t>Санный спорт впервые был включён в программу зимних Олимпийских игр в 1964 году, став своеобразной заменой исключённому </a:t>
            </a:r>
            <a:r>
              <a:rPr lang="ru-RU" sz="1600" dirty="0" smtClean="0">
                <a:latin typeface="Comic Sans MS" pitchFamily="66" charset="0"/>
              </a:rPr>
              <a:t>скелетону, </a:t>
            </a:r>
            <a:r>
              <a:rPr lang="ru-RU" sz="1600" dirty="0">
                <a:latin typeface="Comic Sans MS" pitchFamily="66" charset="0"/>
              </a:rPr>
              <a:t>первые соревнования состоялись на трассе австрийского </a:t>
            </a:r>
            <a:r>
              <a:rPr lang="ru-RU" sz="1600" dirty="0" smtClean="0">
                <a:latin typeface="Comic Sans MS" pitchFamily="66" charset="0"/>
              </a:rPr>
              <a:t>Инсбрука.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8" name="Блок-схема: узел 7">
            <a:hlinkClick r:id="rId2" action="ppaction://hlinksldjump"/>
          </p:cNvPr>
          <p:cNvSpPr/>
          <p:nvPr/>
        </p:nvSpPr>
        <p:spPr>
          <a:xfrm>
            <a:off x="8172400" y="5733256"/>
            <a:ext cx="50405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2" name="Picture 2" descr="http://www.vmdaily.ru/photo/large/file67ysxrv7xhc15sfga4s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268760"/>
            <a:ext cx="3168352" cy="44861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768752" cy="66632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Хоккей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5949280"/>
            <a:ext cx="7632848" cy="5760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/>
              <a:t>Первый турнир по хоккею с шайбой  состоялся на летних играх 1920 года. С 1924 года хоккей с шайбой переехал в программу зимней Олимпиады.</a:t>
            </a:r>
            <a:endParaRPr lang="ru-RU" sz="1600" dirty="0" smtClean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692696"/>
            <a:ext cx="8496944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Comic Sans MS" pitchFamily="66" charset="0"/>
              </a:rPr>
              <a:t>Командная</a:t>
            </a:r>
            <a:r>
              <a:rPr lang="ru-RU" sz="1600" dirty="0">
                <a:latin typeface="Comic Sans MS" pitchFamily="66" charset="0"/>
              </a:rPr>
              <a:t> спортивная игра на льду, разновидность хоккея, заключающаяся в противоборстве двух команд на коньках, которые, передавая шайбу клюшками на ледяном корте, стремятся забросить её наибольшее количество раз в ворота соперника и не пропустить в свои. Побеждает команда, забросившая наибольшее количество шайб в ворота соперника.</a:t>
            </a:r>
          </a:p>
        </p:txBody>
      </p:sp>
      <p:sp>
        <p:nvSpPr>
          <p:cNvPr id="8" name="Блок-схема: узел 7">
            <a:hlinkClick r:id="rId2" action="ppaction://hlinksldjump"/>
          </p:cNvPr>
          <p:cNvSpPr/>
          <p:nvPr/>
        </p:nvSpPr>
        <p:spPr>
          <a:xfrm>
            <a:off x="8172400" y="5733256"/>
            <a:ext cx="50405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Admin\Рабочий стол\хоккей 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2636912"/>
            <a:ext cx="3810000" cy="30480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хоккей 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2636912"/>
            <a:ext cx="3384376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768752" cy="66632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Биатлон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8352928" cy="360040"/>
          </a:xfr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600" dirty="0" smtClean="0">
                <a:latin typeface="Comic Sans MS" pitchFamily="66" charset="0"/>
              </a:rPr>
              <a:t>Зимний олимпийский вид спорта, сочетающий лыжную гонку со стрельбой из винтовки. 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32040" y="1268760"/>
            <a:ext cx="3816424" cy="2339102"/>
          </a:xfrm>
          <a:prstGeom prst="rect">
            <a:avLst/>
          </a:prstGeom>
          <a:scene3d>
            <a:camera prst="perspectiveBelow"/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Соревнования по биатлону на зимних Олимпийских играх впервые появились на зимних Олимпийских играх 1924 в </a:t>
            </a:r>
            <a:r>
              <a:rPr lang="ru-RU" sz="1600" dirty="0" err="1" smtClean="0">
                <a:latin typeface="Comic Sans MS" pitchFamily="66" charset="0"/>
              </a:rPr>
              <a:t>Шамони</a:t>
            </a:r>
            <a:r>
              <a:rPr lang="ru-RU" sz="1600" dirty="0" smtClean="0">
                <a:latin typeface="Comic Sans MS" pitchFamily="66" charset="0"/>
              </a:rPr>
              <a:t> и с зимних Олимпийских игр 1960 в </a:t>
            </a:r>
            <a:r>
              <a:rPr lang="ru-RU" sz="1600" dirty="0" err="1" smtClean="0">
                <a:latin typeface="Comic Sans MS" pitchFamily="66" charset="0"/>
              </a:rPr>
              <a:t>Скво-Вэлли</a:t>
            </a:r>
            <a:r>
              <a:rPr lang="ru-RU" sz="1600" dirty="0" smtClean="0">
                <a:latin typeface="Comic Sans MS" pitchFamily="66" charset="0"/>
              </a:rPr>
              <a:t> включались в программу каждых последующих Игр. </a:t>
            </a:r>
          </a:p>
          <a:p>
            <a:endParaRPr lang="ru-RU" dirty="0"/>
          </a:p>
        </p:txBody>
      </p:sp>
      <p:pic>
        <p:nvPicPr>
          <p:cNvPr id="14338" name="Picture 2" descr="http://upload.wikimedia.org/wikipedia/commons/thumb/4/4b/Svetlana_Ishmouratova_2006.jpg/250px-Svetlana_Ishmouratova_2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3717032"/>
            <a:ext cx="2195903" cy="2924944"/>
          </a:xfrm>
          <a:prstGeom prst="rect">
            <a:avLst/>
          </a:prstGeom>
          <a:noFill/>
        </p:spPr>
      </p:pic>
      <p:pic>
        <p:nvPicPr>
          <p:cNvPr id="14340" name="Picture 4" descr="http://f5.ru/files/images/compiled/fbc/fbca373d4416f1072c91fe5686c9ac5e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628800"/>
            <a:ext cx="4464496" cy="30480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5013176"/>
            <a:ext cx="4427984" cy="1323439"/>
          </a:xfrm>
          <a:prstGeom prst="rect">
            <a:avLst/>
          </a:prstGeom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Comic Sans MS" pitchFamily="66" charset="0"/>
              </a:rPr>
              <a:t> Первоначально соревнования были </a:t>
            </a:r>
            <a:r>
              <a:rPr lang="ru-RU" sz="1600" dirty="0" smtClean="0">
                <a:latin typeface="Comic Sans MS" pitchFamily="66" charset="0"/>
              </a:rPr>
              <a:t>мужскими, женские </a:t>
            </a:r>
            <a:r>
              <a:rPr lang="ru-RU" sz="1600" dirty="0">
                <a:latin typeface="Comic Sans MS" pitchFamily="66" charset="0"/>
              </a:rPr>
              <a:t>дисциплины появились </a:t>
            </a:r>
            <a:r>
              <a:rPr lang="ru-RU" sz="1600" dirty="0" smtClean="0">
                <a:latin typeface="Comic Sans MS" pitchFamily="66" charset="0"/>
              </a:rPr>
              <a:t>на зимних </a:t>
            </a:r>
            <a:r>
              <a:rPr lang="ru-RU" sz="1600" dirty="0">
                <a:latin typeface="Comic Sans MS" pitchFamily="66" charset="0"/>
              </a:rPr>
              <a:t>олимпийских играх 1992 в </a:t>
            </a:r>
            <a:r>
              <a:rPr lang="ru-RU" sz="1600" dirty="0" err="1">
                <a:latin typeface="Comic Sans MS" pitchFamily="66" charset="0"/>
              </a:rPr>
              <a:t>Альбервиле</a:t>
            </a:r>
            <a:r>
              <a:rPr lang="ru-RU" sz="1600" dirty="0">
                <a:latin typeface="Comic Sans MS" pitchFamily="66" charset="0"/>
              </a:rPr>
              <a:t>. В этом виде спорта разыгрываются 10 комплектов наград.</a:t>
            </a:r>
          </a:p>
        </p:txBody>
      </p:sp>
      <p:sp>
        <p:nvSpPr>
          <p:cNvPr id="8" name="Блок-схема: узел 7">
            <a:hlinkClick r:id="rId4" action="ppaction://hlinksldjump"/>
          </p:cNvPr>
          <p:cNvSpPr/>
          <p:nvPr/>
        </p:nvSpPr>
        <p:spPr>
          <a:xfrm>
            <a:off x="8172400" y="5733256"/>
            <a:ext cx="50405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768752" cy="66632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Керлинг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92696"/>
            <a:ext cx="8496944" cy="10801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Командная</a:t>
            </a:r>
            <a:r>
              <a:rPr lang="ru-RU" sz="1600" dirty="0">
                <a:latin typeface="Comic Sans MS" pitchFamily="66" charset="0"/>
              </a:rPr>
              <a:t> </a:t>
            </a:r>
            <a:r>
              <a:rPr lang="ru-RU" sz="1600" dirty="0" smtClean="0">
                <a:latin typeface="Comic Sans MS" pitchFamily="66" charset="0"/>
              </a:rPr>
              <a:t>спортивная</a:t>
            </a:r>
            <a:r>
              <a:rPr lang="ru-RU" sz="1600" dirty="0" smtClean="0">
                <a:latin typeface="Comic Sans MS" pitchFamily="66" charset="0"/>
                <a:hlinkClick r:id="rId2" tooltip="Спортивная игра"/>
              </a:rPr>
              <a:t> </a:t>
            </a:r>
            <a:r>
              <a:rPr lang="ru-RU" sz="1600" dirty="0" smtClean="0">
                <a:latin typeface="Comic Sans MS" pitchFamily="66" charset="0"/>
              </a:rPr>
              <a:t>игра</a:t>
            </a:r>
            <a:r>
              <a:rPr lang="ru-RU" sz="1600" dirty="0">
                <a:latin typeface="Comic Sans MS" pitchFamily="66" charset="0"/>
              </a:rPr>
              <a:t> на </a:t>
            </a:r>
            <a:r>
              <a:rPr lang="ru-RU" sz="1600" dirty="0" smtClean="0">
                <a:latin typeface="Comic Sans MS" pitchFamily="66" charset="0"/>
              </a:rPr>
              <a:t>ледяной площадке</a:t>
            </a:r>
            <a:r>
              <a:rPr lang="ru-RU" sz="1600" dirty="0">
                <a:latin typeface="Comic Sans MS" pitchFamily="66" charset="0"/>
              </a:rPr>
              <a:t>. Участники двух команд поочерёдно пускают по льду специальные тяжёлые </a:t>
            </a:r>
            <a:r>
              <a:rPr lang="ru-RU" sz="1600" dirty="0" smtClean="0">
                <a:latin typeface="Comic Sans MS" pitchFamily="66" charset="0"/>
              </a:rPr>
              <a:t>гранитные снаряды </a:t>
            </a:r>
            <a:r>
              <a:rPr lang="ru-RU" sz="1600" dirty="0">
                <a:latin typeface="Comic Sans MS" pitchFamily="66" charset="0"/>
              </a:rPr>
              <a:t>(«камни») в сторону размеченной на льду мишени («дома»). От каждой команды — четыре игрока.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112490"/>
            <a:ext cx="4752528" cy="830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Comic Sans MS" pitchFamily="66" charset="0"/>
              </a:rPr>
              <a:t>Соревнования по кёрлингу впервые демонстрировались на зимних Олимпийских играх 1924 года.</a:t>
            </a:r>
          </a:p>
        </p:txBody>
      </p:sp>
      <p:sp>
        <p:nvSpPr>
          <p:cNvPr id="8" name="Блок-схема: узел 7">
            <a:hlinkClick r:id="rId3" action="ppaction://hlinksldjump"/>
          </p:cNvPr>
          <p:cNvSpPr/>
          <p:nvPr/>
        </p:nvSpPr>
        <p:spPr>
          <a:xfrm>
            <a:off x="8172400" y="5733256"/>
            <a:ext cx="50405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http://1.bp.blogspot.com/-v7HQl3cMqCc/T_M1z8XQQwI/AAAAAAAAA54/QzZ_4TXOMJI/s1600/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6096" y="2276872"/>
            <a:ext cx="3183930" cy="2566558"/>
          </a:xfrm>
          <a:prstGeom prst="rect">
            <a:avLst/>
          </a:prstGeom>
          <a:noFill/>
        </p:spPr>
      </p:pic>
      <p:pic>
        <p:nvPicPr>
          <p:cNvPr id="28676" name="Picture 4" descr="https://encrypted-tbn0.gstatic.com/images?q=tbn:ANd9GcRHEYHCkbaycMycFqUlDNtpB9VqEAMl4am9ffDZO8anKTBabvZG4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7" y="3284984"/>
            <a:ext cx="3237135" cy="2592288"/>
          </a:xfrm>
          <a:prstGeom prst="rect">
            <a:avLst/>
          </a:prstGeom>
          <a:noFill/>
        </p:spPr>
      </p:pic>
      <p:pic>
        <p:nvPicPr>
          <p:cNvPr id="28678" name="Picture 6" descr="https://encrypted-tbn2.gstatic.com/images?q=tbn:ANd9GcT36Yg_Bv5yVs834j2O9HcSohfKoPhsvJxH_AL-pzIk-iw-RO-KjA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51920" y="4941168"/>
            <a:ext cx="3960440" cy="17022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768752" cy="66632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Конькобежный спорт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8496944" cy="5760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Comic Sans MS" pitchFamily="66" charset="0"/>
              </a:rPr>
              <a:t> Вид спорта, в котором необходимо как можно быстрее на коньках преодолевать определённую дистанцию на ледовом стадионе по замкнутому кругу.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1340769"/>
            <a:ext cx="4032448" cy="20928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omic Sans MS" pitchFamily="66" charset="0"/>
              </a:rPr>
              <a:t>Конькобежный </a:t>
            </a:r>
            <a:r>
              <a:rPr lang="ru-RU" sz="1600" dirty="0" smtClean="0">
                <a:latin typeface="Comic Sans MS" pitchFamily="66" charset="0"/>
              </a:rPr>
              <a:t>спорт относится </a:t>
            </a:r>
            <a:r>
              <a:rPr lang="ru-RU" sz="1600" dirty="0">
                <a:latin typeface="Comic Sans MS" pitchFamily="66" charset="0"/>
              </a:rPr>
              <a:t>к олимпийским видам спорта с </a:t>
            </a:r>
            <a:r>
              <a:rPr lang="ru-RU" sz="1600" dirty="0" smtClean="0">
                <a:latin typeface="Comic Sans MS" pitchFamily="66" charset="0"/>
              </a:rPr>
              <a:t>1924 </a:t>
            </a:r>
            <a:r>
              <a:rPr lang="ru-RU" sz="1600" dirty="0">
                <a:latin typeface="Comic Sans MS" pitchFamily="66" charset="0"/>
              </a:rPr>
              <a:t>года. Женские соревнования проводятся </a:t>
            </a:r>
            <a:r>
              <a:rPr lang="ru-RU" sz="1600" dirty="0" smtClean="0">
                <a:latin typeface="Comic Sans MS" pitchFamily="66" charset="0"/>
              </a:rPr>
              <a:t>с 1960 </a:t>
            </a:r>
            <a:r>
              <a:rPr lang="ru-RU" sz="1600" dirty="0">
                <a:latin typeface="Comic Sans MS" pitchFamily="66" charset="0"/>
              </a:rPr>
              <a:t>года, после того как женщины состязались в показательных забегах на Олимпиаде 1932.</a:t>
            </a:r>
            <a:r>
              <a:rPr lang="ru-RU" sz="1600" dirty="0" smtClean="0">
                <a:latin typeface="Comic Sans MS" pitchFamily="66" charset="0"/>
              </a:rPr>
              <a:t> 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229200"/>
            <a:ext cx="4366893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omic Sans MS" pitchFamily="66" charset="0"/>
              </a:rPr>
              <a:t>На настоящий момент на Олимпийских играх разыгрываются по 6 комплектов медалей для мужчин и женщин. </a:t>
            </a:r>
          </a:p>
        </p:txBody>
      </p:sp>
      <p:sp>
        <p:nvSpPr>
          <p:cNvPr id="8" name="Блок-схема: узел 7">
            <a:hlinkClick r:id="rId2" action="ppaction://hlinksldjump"/>
          </p:cNvPr>
          <p:cNvSpPr/>
          <p:nvPr/>
        </p:nvSpPr>
        <p:spPr>
          <a:xfrm>
            <a:off x="8172400" y="5733256"/>
            <a:ext cx="50405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http://s-pron.ru/images/0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772816"/>
            <a:ext cx="4176464" cy="3132349"/>
          </a:xfrm>
          <a:prstGeom prst="rect">
            <a:avLst/>
          </a:prstGeom>
          <a:noFill/>
        </p:spPr>
      </p:pic>
      <p:pic>
        <p:nvPicPr>
          <p:cNvPr id="27652" name="Picture 4" descr="http://5ka.su/download/referat/sport/2003-a-651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3573016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768752" cy="66632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Фигурное катание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3024336" cy="345638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Comic Sans MS" pitchFamily="66" charset="0"/>
              </a:rPr>
              <a:t> Основная идея заключается в передвижении спортсмена или пары спортсменов на коньках по льду с переменами направления скольжения и выполнением дополнительных элементов (вращением, прыжками,  комбинаций, шагов, поддержек) под музыку</a:t>
            </a:r>
            <a:r>
              <a:rPr lang="ru-RU" sz="16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509120"/>
            <a:ext cx="302433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omic Sans MS" pitchFamily="66" charset="0"/>
              </a:rPr>
              <a:t>Фигурное катание было включено в программу Олимпийских игр в 1908 </a:t>
            </a:r>
            <a:r>
              <a:rPr lang="ru-RU" sz="1600" dirty="0" smtClean="0">
                <a:latin typeface="Comic Sans MS" pitchFamily="66" charset="0"/>
              </a:rPr>
              <a:t>году.</a:t>
            </a:r>
            <a:r>
              <a:rPr lang="ru-RU" sz="1600" dirty="0">
                <a:latin typeface="Comic Sans MS" pitchFamily="66" charset="0"/>
              </a:rPr>
              <a:t> 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8" name="Блок-схема: узел 7">
            <a:hlinkClick r:id="rId2" action="ppaction://hlinksldjump"/>
          </p:cNvPr>
          <p:cNvSpPr/>
          <p:nvPr/>
        </p:nvSpPr>
        <p:spPr>
          <a:xfrm>
            <a:off x="8172400" y="5733256"/>
            <a:ext cx="50405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http://navse-100.ru/sites/default/files/u85_b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4168" y="2348880"/>
            <a:ext cx="2505055" cy="1889589"/>
          </a:xfrm>
          <a:prstGeom prst="rect">
            <a:avLst/>
          </a:prstGeom>
          <a:noFill/>
        </p:spPr>
      </p:pic>
      <p:pic>
        <p:nvPicPr>
          <p:cNvPr id="26628" name="Picture 4" descr="http://photo.sportcom.ru/images/full/28228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4437112"/>
            <a:ext cx="2952328" cy="2214247"/>
          </a:xfrm>
          <a:prstGeom prst="rect">
            <a:avLst/>
          </a:prstGeom>
          <a:noFill/>
        </p:spPr>
      </p:pic>
      <p:pic>
        <p:nvPicPr>
          <p:cNvPr id="26630" name="Picture 6" descr="File:Shizuka Arakawa 2004 NHK Trophy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63888" y="836712"/>
            <a:ext cx="2371446" cy="31619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768752" cy="66632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Шорт-трек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280920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Comic Sans MS" pitchFamily="66" charset="0"/>
              </a:rPr>
              <a:t>Форма конькобежного спорта. В соревнованиях несколько спортсменов (как правило 4—8: чем больше дистанция, тем больше спортсменов в забеге) одновременно катаются по овальной ледовой дорожке длиной 111,12 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5517232"/>
            <a:ext cx="6408712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Comic Sans MS" pitchFamily="66" charset="0"/>
              </a:rPr>
              <a:t>Шорт-трек впервые был представлен на зимних олимпийских играх в 1988 </a:t>
            </a:r>
            <a:r>
              <a:rPr lang="ru-RU" sz="1600" dirty="0" smtClean="0">
                <a:latin typeface="Comic Sans MS" pitchFamily="66" charset="0"/>
              </a:rPr>
              <a:t>году в</a:t>
            </a:r>
            <a:r>
              <a:rPr lang="ru-RU" sz="1600" dirty="0">
                <a:latin typeface="Comic Sans MS" pitchFamily="66" charset="0"/>
              </a:rPr>
              <a:t> Калгари в качестве демонстрационного вида. В качестве официального вида спорта соревнования прошли на олимпийских играх 1992 года в </a:t>
            </a:r>
            <a:r>
              <a:rPr lang="ru-RU" sz="1600" dirty="0" err="1">
                <a:latin typeface="Comic Sans MS" pitchFamily="66" charset="0"/>
              </a:rPr>
              <a:t>Альбервиле</a:t>
            </a:r>
            <a:r>
              <a:rPr lang="ru-RU" sz="1600" dirty="0">
                <a:latin typeface="Comic Sans MS" pitchFamily="66" charset="0"/>
              </a:rPr>
              <a:t>.</a:t>
            </a:r>
          </a:p>
        </p:txBody>
      </p:sp>
      <p:sp>
        <p:nvSpPr>
          <p:cNvPr id="8" name="Блок-схема: узел 7">
            <a:hlinkClick r:id="rId2" action="ppaction://hlinksldjump"/>
          </p:cNvPr>
          <p:cNvSpPr/>
          <p:nvPr/>
        </p:nvSpPr>
        <p:spPr>
          <a:xfrm>
            <a:off x="8172400" y="5733256"/>
            <a:ext cx="50405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http://i058.radikal.ru/1102/e6/09030d04b13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2060848"/>
            <a:ext cx="4216682" cy="2808311"/>
          </a:xfrm>
          <a:prstGeom prst="rect">
            <a:avLst/>
          </a:prstGeom>
          <a:noFill/>
        </p:spPr>
      </p:pic>
      <p:pic>
        <p:nvPicPr>
          <p:cNvPr id="25604" name="Picture 4" descr="http://olimpiada.dljatebja.ru/src/images/56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2060848"/>
            <a:ext cx="3621391" cy="28039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768752" cy="6663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mic Sans MS" pitchFamily="66" charset="0"/>
              </a:rPr>
              <a:t>Горнолыжный спорт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8352928" cy="7200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Comic Sans MS" pitchFamily="66" charset="0"/>
              </a:rPr>
              <a:t>Спуск с гор на специальных лыжах. Вид спорта, а также популярный вид активного отдыха миллионов людей по всему миру.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628801"/>
            <a:ext cx="8064896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Горнолыжный </a:t>
            </a:r>
            <a:r>
              <a:rPr lang="ru-RU" sz="1600" dirty="0">
                <a:latin typeface="Comic Sans MS" pitchFamily="66" charset="0"/>
              </a:rPr>
              <a:t>спорт впервые был включён в программу IV зимних Олимпийских игр в немецком </a:t>
            </a:r>
            <a:r>
              <a:rPr lang="ru-RU" sz="1600" dirty="0" err="1">
                <a:latin typeface="Comic Sans MS" pitchFamily="66" charset="0"/>
              </a:rPr>
              <a:t>Гармиш-Партенкирхене</a:t>
            </a:r>
            <a:r>
              <a:rPr lang="ru-RU" sz="1600" dirty="0">
                <a:latin typeface="Comic Sans MS" pitchFamily="66" charset="0"/>
              </a:rPr>
              <a:t> в 1936 году.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5949280"/>
            <a:ext cx="432048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Comic Sans MS" pitchFamily="66" charset="0"/>
              </a:rPr>
              <a:t>Родиной горнолыжного спорта являются </a:t>
            </a:r>
            <a:r>
              <a:rPr lang="ru-RU" sz="1600" dirty="0" smtClean="0">
                <a:latin typeface="Comic Sans MS" pitchFamily="66" charset="0"/>
              </a:rPr>
              <a:t>Альпы.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8" name="Блок-схема: узел 7">
            <a:hlinkClick r:id="rId2" action="ppaction://hlinksldjump"/>
          </p:cNvPr>
          <p:cNvSpPr/>
          <p:nvPr/>
        </p:nvSpPr>
        <p:spPr>
          <a:xfrm>
            <a:off x="8172400" y="5733256"/>
            <a:ext cx="50405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://img.funsochi.ru:8000/gallery/albums/userpics/100001/IMG_55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2420888"/>
            <a:ext cx="5904656" cy="332136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768752" cy="66632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Лыжное двоеборье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389440" cy="57606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Comic Sans MS" pitchFamily="66" charset="0"/>
              </a:rPr>
              <a:t> Олимпийский вид спорта, сочетающий в своей программе прыжки на лыжах с трамплина и лыжные гонки.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517232"/>
            <a:ext cx="4392488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Другое название — северная комбинация.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949280"/>
            <a:ext cx="7488832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Comic Sans MS" pitchFamily="66" charset="0"/>
              </a:rPr>
              <a:t>Изначально наиболее развитым этот вид спорта был в Норвегии.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8" name="Блок-схема: узел 7">
            <a:hlinkClick r:id="rId2" action="ppaction://hlinksldjump"/>
          </p:cNvPr>
          <p:cNvSpPr/>
          <p:nvPr/>
        </p:nvSpPr>
        <p:spPr>
          <a:xfrm>
            <a:off x="8172400" y="5733256"/>
            <a:ext cx="50405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http://2014olympiada.ru/_sf/0/898392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1920" y="1628800"/>
            <a:ext cx="4830049" cy="3528392"/>
          </a:xfrm>
          <a:prstGeom prst="rect">
            <a:avLst/>
          </a:prstGeom>
          <a:noFill/>
        </p:spPr>
      </p:pic>
      <p:pic>
        <p:nvPicPr>
          <p:cNvPr id="23556" name="Picture 4" descr="http://ognialatau.kz/uploads/posts/2012-02/1329709220_yra_0218-ve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1412776"/>
            <a:ext cx="3412056" cy="393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768752" cy="66632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Лыжные гонки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8208912" cy="5760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Comic Sans MS" pitchFamily="66" charset="0"/>
              </a:rPr>
              <a:t> Гонки на лыжах на определённую дистанцию по специально подготовленной трассе среди лиц определённой категории (возрастной, половой и т. д.)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2040" y="2276872"/>
            <a:ext cx="378092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Comic Sans MS" pitchFamily="66" charset="0"/>
              </a:rPr>
              <a:t> Относятся к циклическим видам спорта.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013176"/>
            <a:ext cx="4427984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Comic Sans MS" pitchFamily="66" charset="0"/>
              </a:rPr>
              <a:t>Олимпийский вид спорта с 1924 года.</a:t>
            </a:r>
          </a:p>
        </p:txBody>
      </p:sp>
      <p:sp>
        <p:nvSpPr>
          <p:cNvPr id="8" name="Блок-схема: узел 7">
            <a:hlinkClick r:id="rId2" action="ppaction://hlinksldjump"/>
          </p:cNvPr>
          <p:cNvSpPr/>
          <p:nvPr/>
        </p:nvSpPr>
        <p:spPr>
          <a:xfrm>
            <a:off x="8172400" y="5733256"/>
            <a:ext cx="50405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://www.vsluh.ru/system/post_images/original/244/244004/%D0%BB%D1%8B%D0%B6%D0%BD%D1%8B%D0%B5%20%D0%B3%D0%BE%D0%BD%D0%BA%D0%B8.jpg?132972932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556792"/>
            <a:ext cx="4248471" cy="2832315"/>
          </a:xfrm>
          <a:prstGeom prst="rect">
            <a:avLst/>
          </a:prstGeom>
          <a:noFill/>
        </p:spPr>
      </p:pic>
      <p:pic>
        <p:nvPicPr>
          <p:cNvPr id="22532" name="Picture 4" descr="http://ticket-sochi.ru/wp-content/uploads/2011/04/lyzhnye-gonki-sochi-20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4005064"/>
            <a:ext cx="3274467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209</TotalTime>
  <Words>284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        Зимние олимпийские виды спорта </vt:lpstr>
      <vt:lpstr>Биатлон</vt:lpstr>
      <vt:lpstr>Керлинг</vt:lpstr>
      <vt:lpstr>Конькобежный спорт</vt:lpstr>
      <vt:lpstr>Фигурное катание</vt:lpstr>
      <vt:lpstr>Шорт-трек</vt:lpstr>
      <vt:lpstr>Горнолыжный спорт</vt:lpstr>
      <vt:lpstr>Лыжное двоеборье</vt:lpstr>
      <vt:lpstr>Лыжные гонки</vt:lpstr>
      <vt:lpstr>Прыжки с трамплина</vt:lpstr>
      <vt:lpstr>Сноуборд</vt:lpstr>
      <vt:lpstr>Фристайл</vt:lpstr>
      <vt:lpstr>Бобслей</vt:lpstr>
      <vt:lpstr>Скелетон</vt:lpstr>
      <vt:lpstr>Санный спорт</vt:lpstr>
      <vt:lpstr>Хоккей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спорта</dc:title>
  <dc:creator>Демонстрационная версия</dc:creator>
  <cp:lastModifiedBy>Admin</cp:lastModifiedBy>
  <cp:revision>24</cp:revision>
  <dcterms:created xsi:type="dcterms:W3CDTF">2013-01-07T12:20:45Z</dcterms:created>
  <dcterms:modified xsi:type="dcterms:W3CDTF">2013-09-01T07:21:43Z</dcterms:modified>
</cp:coreProperties>
</file>