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2" r:id="rId6"/>
    <p:sldId id="264" r:id="rId7"/>
    <p:sldId id="263" r:id="rId8"/>
    <p:sldId id="261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968"/>
    <a:srgbClr val="F30D90"/>
    <a:srgbClr val="5F2987"/>
    <a:srgbClr val="090EE7"/>
    <a:srgbClr val="740645"/>
    <a:srgbClr val="660033"/>
    <a:srgbClr val="F757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1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F1AC4-CD06-471B-AECF-82CC122670BB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90C3F-8721-4819-A647-59A720022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862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0C3F-8721-4819-A647-59A72002237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C2F5-B81E-407D-B82F-E9831F7FB9AE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3BF3-22DB-4ECA-8379-090B1871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C2F5-B81E-407D-B82F-E9831F7FB9AE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3BF3-22DB-4ECA-8379-090B1871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C2F5-B81E-407D-B82F-E9831F7FB9AE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3BF3-22DB-4ECA-8379-090B1871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C2F5-B81E-407D-B82F-E9831F7FB9AE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3BF3-22DB-4ECA-8379-090B1871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C2F5-B81E-407D-B82F-E9831F7FB9AE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3BF3-22DB-4ECA-8379-090B1871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C2F5-B81E-407D-B82F-E9831F7FB9AE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3BF3-22DB-4ECA-8379-090B1871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C2F5-B81E-407D-B82F-E9831F7FB9AE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3BF3-22DB-4ECA-8379-090B1871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C2F5-B81E-407D-B82F-E9831F7FB9AE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3BF3-22DB-4ECA-8379-090B1871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C2F5-B81E-407D-B82F-E9831F7FB9AE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3BF3-22DB-4ECA-8379-090B1871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C2F5-B81E-407D-B82F-E9831F7FB9AE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3BF3-22DB-4ECA-8379-090B1871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C2F5-B81E-407D-B82F-E9831F7FB9AE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3BF3-22DB-4ECA-8379-090B1871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2C2F5-B81E-407D-B82F-E9831F7FB9AE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F3BF3-22DB-4ECA-8379-090B1871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42844" y="2143116"/>
            <a:ext cx="6357982" cy="243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cs typeface="Arial" pitchFamily="34" charset="0"/>
              </a:rPr>
              <a:t>Использование техник нетрадиционного рисования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cs typeface="Arial" pitchFamily="34" charset="0"/>
              </a:rPr>
              <a:t>в развитии творческого потенциала дошкольников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357826"/>
            <a:ext cx="3242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Нечаева Ольга  Александровна</a:t>
            </a:r>
          </a:p>
          <a:p>
            <a:pPr algn="ctr"/>
            <a:r>
              <a:rPr lang="ru-RU" sz="1400" dirty="0" smtClean="0"/>
              <a:t>п</a:t>
            </a:r>
            <a:r>
              <a:rPr lang="ru-RU" sz="1400" dirty="0" smtClean="0"/>
              <a:t>реподаватель </a:t>
            </a:r>
            <a:r>
              <a:rPr lang="ru-RU" sz="1400" dirty="0" err="1" smtClean="0"/>
              <a:t>ИЗО-студии</a:t>
            </a:r>
            <a:r>
              <a:rPr lang="ru-RU" sz="1400" dirty="0" smtClean="0"/>
              <a:t> </a:t>
            </a:r>
            <a:endParaRPr lang="ru-RU" sz="1400" dirty="0" smtClean="0"/>
          </a:p>
          <a:p>
            <a:pPr algn="ctr"/>
            <a:r>
              <a:rPr lang="ru-RU" sz="1400" dirty="0" smtClean="0"/>
              <a:t>ГБДОУ № 21 «СКАЗКА» </a:t>
            </a:r>
            <a:endParaRPr lang="ru-RU" sz="1400" dirty="0" smtClean="0"/>
          </a:p>
          <a:p>
            <a:pPr algn="ctr"/>
            <a:r>
              <a:rPr lang="ru-RU" sz="1400" dirty="0" smtClean="0"/>
              <a:t>Петродворцового района </a:t>
            </a:r>
            <a:endParaRPr lang="ru-RU" sz="1400" dirty="0" smtClean="0"/>
          </a:p>
          <a:p>
            <a:pPr algn="ctr"/>
            <a:r>
              <a:rPr lang="ru-RU" sz="1400" dirty="0"/>
              <a:t> </a:t>
            </a:r>
            <a:r>
              <a:rPr lang="ru-RU" sz="1400" dirty="0" smtClean="0"/>
              <a:t>город Ломоносов</a:t>
            </a:r>
          </a:p>
          <a:p>
            <a:pPr algn="ctr"/>
            <a:r>
              <a:rPr lang="ru-RU" sz="1400" dirty="0" smtClean="0"/>
              <a:t>2012 год</a:t>
            </a:r>
            <a:endParaRPr lang="ru-RU" sz="14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14282" y="214290"/>
            <a:ext cx="40005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одном мгновении видеть вечность,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Огромный мир - в зерне песка,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единой горсти - бесконечность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небо - в чашечке цветка.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Уильям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Блейк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83356878_large_oillic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1" y="0"/>
            <a:ext cx="2388067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Цель </a:t>
            </a:r>
            <a:r>
              <a:rPr lang="ru-RU" sz="2000" b="1" i="1" dirty="0" smtClean="0">
                <a:solidFill>
                  <a:srgbClr val="7030A0"/>
                </a:solidFill>
              </a:rPr>
              <a:t>- </a:t>
            </a:r>
            <a:r>
              <a:rPr lang="ru-RU" sz="2000" b="1" i="1" dirty="0">
                <a:solidFill>
                  <a:srgbClr val="7030A0"/>
                </a:solidFill>
              </a:rPr>
              <a:t>развитие творческих способностей, каждого ребенка средствами нетрадиционных техник, помочь реализовать себя, уметь соединять в одном рисунке различные материалы для получения выразительного образа.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857364"/>
            <a:ext cx="864399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Изобразительная деятельность с применением нетрадиционных материалов и техник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способствует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развитию </a:t>
            </a: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214686"/>
            <a:ext cx="2520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мелкой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моторики рук и тактильного восприятия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286256"/>
            <a:ext cx="3348000" cy="86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пространственной ориентировки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листе бумаги, глазомера и зрительного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восприятия</a:t>
            </a:r>
            <a:endParaRPr lang="ru-RU" sz="16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3071810"/>
            <a:ext cx="2542876" cy="61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внимания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усидчивости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4286256"/>
            <a:ext cx="3348000" cy="86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изобразительных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навыков и умений, наблюдательности,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эмоциональной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отзывчивости</a:t>
            </a:r>
            <a:endParaRPr lang="ru-RU" sz="16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3000364" y="2928934"/>
            <a:ext cx="142876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29124" y="2928934"/>
            <a:ext cx="142876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4286248" y="3071810"/>
            <a:ext cx="121444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3357554" y="3143248"/>
            <a:ext cx="128588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 descr="1fd7605b68714a9e4661ca2e43050c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258" y="4714884"/>
            <a:ext cx="2374600" cy="2283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71406" y="1500174"/>
            <a:ext cx="857256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Свою работу строю на следующих принципах: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AF0968"/>
                </a:solidFill>
                <a:effectLst/>
                <a:latin typeface="Arial" pitchFamily="34" charset="0"/>
                <a:ea typeface="Times New Roman" pitchFamily="18" charset="0"/>
              </a:rPr>
              <a:t>От простого к сложному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где предусмотрен переход от простых занятий к сложным.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AF0968"/>
                </a:solidFill>
                <a:effectLst/>
                <a:latin typeface="Arial" pitchFamily="34" charset="0"/>
                <a:ea typeface="Times New Roman" pitchFamily="18" charset="0"/>
              </a:rPr>
              <a:t>Принцип наглядности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выражается в том, что у детей более развита наглядно - образная память, чем словесно - логическая, поэтому мышление опирается на восприятие или представление.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AF0968"/>
                </a:solidFill>
                <a:effectLst/>
                <a:latin typeface="Arial" pitchFamily="34" charset="0"/>
                <a:ea typeface="Times New Roman" pitchFamily="18" charset="0"/>
              </a:rPr>
              <a:t>Принцип индивидуализации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обеспечивает развитие каждого ребенка.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AF0968"/>
                </a:solidFill>
                <a:effectLst/>
                <a:latin typeface="Arial" pitchFamily="34" charset="0"/>
                <a:ea typeface="Times New Roman" pitchFamily="18" charset="0"/>
              </a:rPr>
              <a:t>Связь обучения с жизнью.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AF0968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Изображение должно опираться на впечатление, полученное ребёнком от действительности. Дети рисуют то, что им хорошо знакомо, с чем встречались в повседневной жизни, что привлекает их внимание.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0_72127_503d8d19_XL.png"/>
          <p:cNvPicPr>
            <a:picLocks noChangeAspect="1"/>
          </p:cNvPicPr>
          <p:nvPr/>
        </p:nvPicPr>
        <p:blipFill>
          <a:blip r:embed="rId3"/>
          <a:srcRect r="56055" b="43204"/>
          <a:stretch>
            <a:fillRect/>
          </a:stretch>
        </p:blipFill>
        <p:spPr>
          <a:xfrm>
            <a:off x="6715140" y="0"/>
            <a:ext cx="2124000" cy="21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214282" y="2500306"/>
            <a:ext cx="85725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Такими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стимулами могут быть: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b="1" i="1" dirty="0" smtClean="0">
                <a:solidFill>
                  <a:srgbClr val="090EE7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90EE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которая является основным видом деятельности детей;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b="1" i="1" dirty="0" smtClean="0">
                <a:solidFill>
                  <a:srgbClr val="090EE7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90EE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юрпризный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90EE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момент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любимый герой сказки или мультфильма приходит в гости и приглашает ребенка отправиться в путешествие;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b="1" i="1" dirty="0" smtClean="0">
                <a:solidFill>
                  <a:srgbClr val="090EE7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90EE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росьба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90EE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помощи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ведь дети никогда не откажутся помочь слабому, им важно почувствовать себя значимыми;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b="1" i="1" dirty="0" smtClean="0">
                <a:solidFill>
                  <a:srgbClr val="090EE7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90EE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узыкальное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90EE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сопровождение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Кроме того, желательно живо, эмоционально объяснять ребятам способы действий и показывать приемы изображения.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0_7e2c2_a583ac00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21" y="285728"/>
            <a:ext cx="3143271" cy="23574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857232"/>
            <a:ext cx="5643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 многом результат работы ребёнка зависит от его заинтересованности, поэтому на занятии важно активизировать внимание дошкольника, побудить его к деятельности при помощи дополнительных стимулов. 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5253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Методические советы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://cs159.userapi.com/u25798642/81578777/x_b0cb2568.jpg"/>
          <p:cNvPicPr>
            <a:picLocks noChangeAspect="1" noChangeArrowheads="1"/>
          </p:cNvPicPr>
          <p:nvPr/>
        </p:nvPicPr>
        <p:blipFill>
          <a:blip r:embed="rId3"/>
          <a:srcRect l="1705" t="2273" r="6251" b="2273"/>
          <a:stretch>
            <a:fillRect/>
          </a:stretch>
        </p:blipFill>
        <p:spPr bwMode="auto">
          <a:xfrm>
            <a:off x="6215074" y="3786190"/>
            <a:ext cx="2700000" cy="2100000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6" name="Picture 14" descr="http://cs159.userapi.com/u25798642/81578777/x_09f812f3.jpg"/>
          <p:cNvPicPr>
            <a:picLocks noChangeAspect="1" noChangeArrowheads="1"/>
          </p:cNvPicPr>
          <p:nvPr/>
        </p:nvPicPr>
        <p:blipFill>
          <a:blip r:embed="rId4"/>
          <a:srcRect r="5887" b="2439"/>
          <a:stretch>
            <a:fillRect/>
          </a:stretch>
        </p:blipFill>
        <p:spPr bwMode="auto">
          <a:xfrm>
            <a:off x="6643702" y="500042"/>
            <a:ext cx="1957500" cy="2700000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8" name="Picture 16" descr="http://cs159.userapi.com/u25798642/81578777/x_1b3e85a6.jpg"/>
          <p:cNvPicPr>
            <a:picLocks noChangeAspect="1" noChangeArrowheads="1"/>
          </p:cNvPicPr>
          <p:nvPr/>
        </p:nvPicPr>
        <p:blipFill>
          <a:blip r:embed="rId5"/>
          <a:srcRect r="3469" b="3922"/>
          <a:stretch>
            <a:fillRect/>
          </a:stretch>
        </p:blipFill>
        <p:spPr bwMode="auto">
          <a:xfrm>
            <a:off x="3500430" y="3214686"/>
            <a:ext cx="2038768" cy="2700000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90" name="Picture 18" descr="http://cs159.userapi.com/u25798642/81578777/x_daf68cb3.jpg"/>
          <p:cNvPicPr>
            <a:picLocks noChangeAspect="1" noChangeArrowheads="1"/>
          </p:cNvPicPr>
          <p:nvPr/>
        </p:nvPicPr>
        <p:blipFill>
          <a:blip r:embed="rId6"/>
          <a:srcRect l="2000"/>
          <a:stretch>
            <a:fillRect/>
          </a:stretch>
        </p:blipFill>
        <p:spPr bwMode="auto">
          <a:xfrm>
            <a:off x="214282" y="3857628"/>
            <a:ext cx="2700000" cy="2066328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98" name="Picture 26" descr="http://cs159.userapi.com/u25798642/81333695/x_af49f4cf.jpg"/>
          <p:cNvPicPr>
            <a:picLocks noChangeAspect="1" noChangeArrowheads="1"/>
          </p:cNvPicPr>
          <p:nvPr/>
        </p:nvPicPr>
        <p:blipFill>
          <a:blip r:embed="rId7"/>
          <a:srcRect l="2530" t="3802" r="3876" b="3041"/>
          <a:stretch>
            <a:fillRect/>
          </a:stretch>
        </p:blipFill>
        <p:spPr bwMode="auto">
          <a:xfrm>
            <a:off x="571472" y="428604"/>
            <a:ext cx="2038768" cy="2700000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786050" y="571480"/>
            <a:ext cx="378802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Нетрадиционные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техники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143248"/>
            <a:ext cx="2503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Акварель по сырому и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печать листьями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3286124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Печать листьями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6215082"/>
            <a:ext cx="120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5F2987"/>
                </a:solidFill>
              </a:rPr>
              <a:t>Граттаж</a:t>
            </a:r>
            <a:endParaRPr lang="ru-RU" b="1" i="1" dirty="0">
              <a:solidFill>
                <a:srgbClr val="5F298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16" y="6215082"/>
            <a:ext cx="2449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Потрескавшийся воск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3037" y="6072206"/>
            <a:ext cx="3280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Выдувание краски трубочкой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и печать ватной палочкой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cs159.userapi.com/u25798642/81578777/x_d15b8648.jpg"/>
          <p:cNvPicPr>
            <a:picLocks noChangeAspect="1" noChangeArrowheads="1"/>
          </p:cNvPicPr>
          <p:nvPr/>
        </p:nvPicPr>
        <p:blipFill>
          <a:blip r:embed="rId3"/>
          <a:srcRect r="2103" b="1222"/>
          <a:stretch>
            <a:fillRect/>
          </a:stretch>
        </p:blipFill>
        <p:spPr bwMode="auto">
          <a:xfrm>
            <a:off x="142844" y="357167"/>
            <a:ext cx="2700000" cy="1928825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 descr="http://cs159.userapi.com/u25798642/81578777/x_69907d97.jpg"/>
          <p:cNvPicPr>
            <a:picLocks noChangeAspect="1" noChangeArrowheads="1"/>
          </p:cNvPicPr>
          <p:nvPr/>
        </p:nvPicPr>
        <p:blipFill>
          <a:blip r:embed="rId4"/>
          <a:srcRect l="2646" t="3528" r="4749" b="8277"/>
          <a:stretch>
            <a:fillRect/>
          </a:stretch>
        </p:blipFill>
        <p:spPr bwMode="auto">
          <a:xfrm>
            <a:off x="6143636" y="285728"/>
            <a:ext cx="2700000" cy="1928570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cs159.userapi.com/u25798642/81578777/x_a237ff24.jpg"/>
          <p:cNvPicPr>
            <a:picLocks noChangeAspect="1" noChangeArrowheads="1"/>
          </p:cNvPicPr>
          <p:nvPr/>
        </p:nvPicPr>
        <p:blipFill>
          <a:blip r:embed="rId5"/>
          <a:srcRect l="4259" t="4406" r="4352" b="8557"/>
          <a:stretch>
            <a:fillRect/>
          </a:stretch>
        </p:blipFill>
        <p:spPr bwMode="auto">
          <a:xfrm>
            <a:off x="142844" y="3857628"/>
            <a:ext cx="2700000" cy="1928574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3352.jpg"/>
          <p:cNvPicPr>
            <a:picLocks noChangeAspect="1"/>
          </p:cNvPicPr>
          <p:nvPr/>
        </p:nvPicPr>
        <p:blipFill>
          <a:blip r:embed="rId6" cstate="print"/>
          <a:srcRect l="5294" t="4705" r="6470" b="14117"/>
          <a:stretch>
            <a:fillRect/>
          </a:stretch>
        </p:blipFill>
        <p:spPr>
          <a:xfrm>
            <a:off x="3143240" y="2143116"/>
            <a:ext cx="2700000" cy="1928826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3351.jpg"/>
          <p:cNvPicPr>
            <a:picLocks noChangeAspect="1"/>
          </p:cNvPicPr>
          <p:nvPr/>
        </p:nvPicPr>
        <p:blipFill>
          <a:blip r:embed="rId7" cstate="print"/>
          <a:srcRect l="7813" t="9375" r="6250" b="7291"/>
          <a:stretch>
            <a:fillRect/>
          </a:stretch>
        </p:blipFill>
        <p:spPr>
          <a:xfrm>
            <a:off x="6286512" y="3786190"/>
            <a:ext cx="2700000" cy="1928826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844" y="2571744"/>
            <a:ext cx="2846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90EE7"/>
                </a:solidFill>
              </a:rPr>
              <a:t>Фон: мыльная пена и</a:t>
            </a:r>
          </a:p>
          <a:p>
            <a:pPr algn="ctr"/>
            <a:r>
              <a:rPr lang="ru-RU" b="1" i="1" dirty="0" smtClean="0">
                <a:solidFill>
                  <a:srgbClr val="090EE7"/>
                </a:solidFill>
              </a:rPr>
              <a:t> выдувание</a:t>
            </a:r>
          </a:p>
          <a:p>
            <a:pPr algn="ctr"/>
            <a:r>
              <a:rPr lang="ru-RU" b="1" i="1" dirty="0" smtClean="0">
                <a:solidFill>
                  <a:srgbClr val="090EE7"/>
                </a:solidFill>
              </a:rPr>
              <a:t>Рыбки: печать картоном</a:t>
            </a:r>
            <a:endParaRPr lang="ru-RU" b="1" i="1" dirty="0">
              <a:solidFill>
                <a:srgbClr val="090EE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2428868"/>
            <a:ext cx="3004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90EE7"/>
                </a:solidFill>
              </a:rPr>
              <a:t>Фон: акварель по сырому и</a:t>
            </a:r>
          </a:p>
          <a:p>
            <a:pPr algn="ctr"/>
            <a:r>
              <a:rPr lang="ru-RU" b="1" i="1" dirty="0" smtClean="0">
                <a:solidFill>
                  <a:srgbClr val="090EE7"/>
                </a:solidFill>
              </a:rPr>
              <a:t> печать картоном</a:t>
            </a:r>
          </a:p>
          <a:p>
            <a:pPr algn="ctr"/>
            <a:r>
              <a:rPr lang="ru-RU" b="1" i="1" dirty="0" smtClean="0">
                <a:solidFill>
                  <a:srgbClr val="090EE7"/>
                </a:solidFill>
              </a:rPr>
              <a:t>Рыбки: печать пальчиками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15074" y="5857892"/>
            <a:ext cx="2791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90EE7"/>
                </a:solidFill>
              </a:rPr>
              <a:t>Фон: монотипия </a:t>
            </a:r>
          </a:p>
          <a:p>
            <a:pPr algn="ctr"/>
            <a:r>
              <a:rPr lang="ru-RU" b="1" i="1" dirty="0" smtClean="0">
                <a:solidFill>
                  <a:srgbClr val="090EE7"/>
                </a:solidFill>
              </a:rPr>
              <a:t>Рыбка: мытая салфетка</a:t>
            </a:r>
            <a:endParaRPr lang="ru-RU" b="1" i="1" dirty="0">
              <a:solidFill>
                <a:srgbClr val="090EE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929330"/>
            <a:ext cx="251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90EE7"/>
                </a:solidFill>
              </a:rPr>
              <a:t>Фон: монотипия</a:t>
            </a:r>
          </a:p>
          <a:p>
            <a:pPr algn="ctr"/>
            <a:r>
              <a:rPr lang="ru-RU" b="1" i="1" dirty="0" smtClean="0">
                <a:solidFill>
                  <a:srgbClr val="090EE7"/>
                </a:solidFill>
              </a:rPr>
              <a:t>Рыбки: соленое тесто</a:t>
            </a:r>
            <a:endParaRPr lang="ru-RU" b="1" i="1" dirty="0">
              <a:solidFill>
                <a:srgbClr val="090EE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2" y="4357694"/>
            <a:ext cx="2505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90EE7"/>
                </a:solidFill>
              </a:rPr>
              <a:t>Фон: монотипия</a:t>
            </a:r>
          </a:p>
          <a:p>
            <a:pPr algn="ctr"/>
            <a:r>
              <a:rPr lang="ru-RU" b="1" i="1" dirty="0" smtClean="0">
                <a:solidFill>
                  <a:srgbClr val="090EE7"/>
                </a:solidFill>
              </a:rPr>
              <a:t>Рыбки: аппликация </a:t>
            </a:r>
          </a:p>
          <a:p>
            <a:pPr algn="ctr"/>
            <a:r>
              <a:rPr lang="ru-RU" b="1" i="1" dirty="0" smtClean="0">
                <a:solidFill>
                  <a:srgbClr val="090EE7"/>
                </a:solidFill>
              </a:rPr>
              <a:t>из окрашенной бумаги</a:t>
            </a:r>
            <a:endParaRPr lang="ru-RU" b="1" i="1" dirty="0">
              <a:solidFill>
                <a:srgbClr val="090EE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http://cs159.userapi.com/u25798642/81333695/x_7cf4fbdd.jpg"/>
          <p:cNvPicPr>
            <a:picLocks noChangeAspect="1" noChangeArrowheads="1"/>
          </p:cNvPicPr>
          <p:nvPr/>
        </p:nvPicPr>
        <p:blipFill>
          <a:blip r:embed="rId3"/>
          <a:srcRect l="5267" t="11041" r="10256" b="5873"/>
          <a:stretch>
            <a:fillRect/>
          </a:stretch>
        </p:blipFill>
        <p:spPr bwMode="auto">
          <a:xfrm rot="21180283">
            <a:off x="371280" y="262741"/>
            <a:ext cx="1992484" cy="2700000"/>
          </a:xfrm>
          <a:prstGeom prst="rect">
            <a:avLst/>
          </a:prstGeom>
          <a:ln w="57150">
            <a:solidFill>
              <a:srgbClr val="F757B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4" descr="http://cs159.userapi.com/u25798642/81333695/x_185c335c.jpg"/>
          <p:cNvPicPr>
            <a:picLocks noChangeAspect="1" noChangeArrowheads="1"/>
          </p:cNvPicPr>
          <p:nvPr/>
        </p:nvPicPr>
        <p:blipFill>
          <a:blip r:embed="rId4"/>
          <a:srcRect l="28329" t="5670" r="22769" b="3615"/>
          <a:stretch>
            <a:fillRect/>
          </a:stretch>
        </p:blipFill>
        <p:spPr bwMode="auto">
          <a:xfrm>
            <a:off x="3571868" y="214290"/>
            <a:ext cx="2000264" cy="2700000"/>
          </a:xfrm>
          <a:prstGeom prst="rect">
            <a:avLst/>
          </a:prstGeom>
          <a:ln w="57150">
            <a:solidFill>
              <a:srgbClr val="F757B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0" descr="http://cs159.userapi.com/u25798642/81333695/x_269f4f94.jpg"/>
          <p:cNvPicPr>
            <a:picLocks noChangeAspect="1" noChangeArrowheads="1"/>
          </p:cNvPicPr>
          <p:nvPr/>
        </p:nvPicPr>
        <p:blipFill>
          <a:blip r:embed="rId5"/>
          <a:srcRect l="8242" t="10527" r="11409" b="6809"/>
          <a:stretch>
            <a:fillRect/>
          </a:stretch>
        </p:blipFill>
        <p:spPr bwMode="auto">
          <a:xfrm rot="765810">
            <a:off x="6560586" y="254219"/>
            <a:ext cx="1956869" cy="2700000"/>
          </a:xfrm>
          <a:prstGeom prst="rect">
            <a:avLst/>
          </a:prstGeom>
          <a:ln w="57150">
            <a:solidFill>
              <a:srgbClr val="F757B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 descr="http://cs159.userapi.com/u25798642/81578777/x_ad07e70e.jpg"/>
          <p:cNvPicPr>
            <a:picLocks noChangeAspect="1" noChangeArrowheads="1"/>
          </p:cNvPicPr>
          <p:nvPr/>
        </p:nvPicPr>
        <p:blipFill>
          <a:blip r:embed="rId6"/>
          <a:srcRect t="2835" r="1930"/>
          <a:stretch>
            <a:fillRect/>
          </a:stretch>
        </p:blipFill>
        <p:spPr bwMode="auto">
          <a:xfrm>
            <a:off x="3500430" y="3500438"/>
            <a:ext cx="2048118" cy="2700000"/>
          </a:xfrm>
          <a:prstGeom prst="rect">
            <a:avLst/>
          </a:prstGeom>
          <a:ln w="57150">
            <a:solidFill>
              <a:srgbClr val="F757B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2" descr="http://cs159.userapi.com/u25798642/81333695/x_b41273b8.jpg"/>
          <p:cNvPicPr>
            <a:picLocks noChangeAspect="1" noChangeArrowheads="1"/>
          </p:cNvPicPr>
          <p:nvPr/>
        </p:nvPicPr>
        <p:blipFill>
          <a:blip r:embed="rId7"/>
          <a:srcRect l="2586" t="5171" r="4310" b="5174"/>
          <a:stretch>
            <a:fillRect/>
          </a:stretch>
        </p:blipFill>
        <p:spPr bwMode="auto">
          <a:xfrm>
            <a:off x="6072198" y="3929066"/>
            <a:ext cx="2700000" cy="2021438"/>
          </a:xfrm>
          <a:prstGeom prst="rect">
            <a:avLst/>
          </a:prstGeom>
          <a:ln w="57150">
            <a:solidFill>
              <a:srgbClr val="F757B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http://cs159.userapi.com/u25798642/81578777/x_71f57983.jpg"/>
          <p:cNvPicPr>
            <a:picLocks noChangeAspect="1" noChangeArrowheads="1"/>
          </p:cNvPicPr>
          <p:nvPr/>
        </p:nvPicPr>
        <p:blipFill>
          <a:blip r:embed="rId8"/>
          <a:srcRect l="2765" t="2132" r="2474" b="1941"/>
          <a:stretch>
            <a:fillRect/>
          </a:stretch>
        </p:blipFill>
        <p:spPr bwMode="auto">
          <a:xfrm>
            <a:off x="214282" y="3786190"/>
            <a:ext cx="2700000" cy="2049915"/>
          </a:xfrm>
          <a:prstGeom prst="rect">
            <a:avLst/>
          </a:prstGeom>
          <a:ln w="57150">
            <a:solidFill>
              <a:srgbClr val="F757B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2844" y="3143248"/>
            <a:ext cx="298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40645"/>
                </a:solidFill>
              </a:rPr>
              <a:t>Восковой мелок и акварель</a:t>
            </a:r>
            <a:endParaRPr lang="ru-RU" b="1" i="1" dirty="0">
              <a:solidFill>
                <a:srgbClr val="74064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3000372"/>
            <a:ext cx="205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40645"/>
                </a:solidFill>
              </a:rPr>
              <a:t>Печать ладошкой</a:t>
            </a:r>
            <a:endParaRPr lang="ru-RU" b="1" i="1" dirty="0">
              <a:solidFill>
                <a:srgbClr val="74064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3143248"/>
            <a:ext cx="2104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40645"/>
                </a:solidFill>
              </a:rPr>
              <a:t>Печать картоном</a:t>
            </a:r>
            <a:endParaRPr lang="ru-RU" b="1" i="1" dirty="0">
              <a:solidFill>
                <a:srgbClr val="74064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6072206"/>
            <a:ext cx="2703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40645"/>
                </a:solidFill>
              </a:rPr>
              <a:t>Отпечаток мокрой </a:t>
            </a:r>
            <a:endParaRPr lang="ru-RU" b="1" i="1" dirty="0" smtClean="0">
              <a:solidFill>
                <a:srgbClr val="740645"/>
              </a:solidFill>
            </a:endParaRPr>
          </a:p>
          <a:p>
            <a:pPr algn="ctr"/>
            <a:r>
              <a:rPr lang="ru-RU" b="1" i="1" dirty="0" smtClean="0">
                <a:solidFill>
                  <a:srgbClr val="740645"/>
                </a:solidFill>
              </a:rPr>
              <a:t>гофрированной </a:t>
            </a:r>
            <a:r>
              <a:rPr lang="ru-RU" b="1" i="1" dirty="0" smtClean="0">
                <a:solidFill>
                  <a:srgbClr val="740645"/>
                </a:solidFill>
              </a:rPr>
              <a:t>бумагой</a:t>
            </a:r>
            <a:endParaRPr lang="ru-RU" b="1" i="1" dirty="0">
              <a:solidFill>
                <a:srgbClr val="74064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2198" y="6215082"/>
            <a:ext cx="265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40645"/>
                </a:solidFill>
              </a:rPr>
              <a:t>Печать мятой бумагой</a:t>
            </a:r>
            <a:endParaRPr lang="ru-RU" b="1" i="1" dirty="0">
              <a:solidFill>
                <a:srgbClr val="74064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678" y="6357958"/>
            <a:ext cx="265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40645"/>
                </a:solidFill>
              </a:rPr>
              <a:t>Печать мятой бумагой</a:t>
            </a:r>
            <a:endParaRPr lang="ru-RU" b="1" i="1" dirty="0">
              <a:solidFill>
                <a:srgbClr val="7406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 descr="Картинка 29 из 16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9932">
            <a:off x="412002" y="390735"/>
            <a:ext cx="1809826" cy="2520000"/>
          </a:xfrm>
          <a:prstGeom prst="rect">
            <a:avLst/>
          </a:prstGeom>
          <a:ln w="38100">
            <a:solidFill>
              <a:srgbClr val="6600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213" name="Picture 5" descr="Картинка 33 из 16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42852"/>
            <a:ext cx="1827646" cy="2520000"/>
          </a:xfrm>
          <a:prstGeom prst="rect">
            <a:avLst/>
          </a:prstGeom>
          <a:ln w="38100">
            <a:solidFill>
              <a:srgbClr val="6600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217" name="Picture 9" descr="Картинка 93 из 16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15374">
            <a:off x="414667" y="3918889"/>
            <a:ext cx="1782949" cy="2520000"/>
          </a:xfrm>
          <a:prstGeom prst="rect">
            <a:avLst/>
          </a:prstGeom>
          <a:ln w="38100">
            <a:solidFill>
              <a:srgbClr val="6600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219" name="Picture 11" descr="Картинка 193 из 16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702638">
            <a:off x="6710376" y="3901456"/>
            <a:ext cx="1723409" cy="2520000"/>
          </a:xfrm>
          <a:prstGeom prst="rect">
            <a:avLst/>
          </a:prstGeom>
          <a:ln w="38100">
            <a:solidFill>
              <a:srgbClr val="6600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221" name="Picture 13" descr="Картинка 4 из 9008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4143380"/>
            <a:ext cx="1900080" cy="2520000"/>
          </a:xfrm>
          <a:prstGeom prst="rect">
            <a:avLst/>
          </a:prstGeom>
          <a:ln w="38100">
            <a:solidFill>
              <a:srgbClr val="6600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223" name="Picture 15" descr="Картинка 63 из 909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342655">
            <a:off x="6553493" y="472460"/>
            <a:ext cx="1854720" cy="2520000"/>
          </a:xfrm>
          <a:prstGeom prst="rect">
            <a:avLst/>
          </a:prstGeom>
          <a:ln w="38100">
            <a:solidFill>
              <a:srgbClr val="6600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357290" y="3000372"/>
            <a:ext cx="60065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Используемая литература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3571876"/>
            <a:ext cx="6000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Адрес: 189412 СПб, город Ломоносов, </a:t>
            </a:r>
          </a:p>
          <a:p>
            <a:r>
              <a:rPr lang="ru-RU" sz="2000" b="1" dirty="0" smtClean="0"/>
              <a:t>ул. Победы дом 34 кор.2 </a:t>
            </a:r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Телефон/факс: 423-54-67 </a:t>
            </a:r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err="1" smtClean="0"/>
              <a:t>E-mail</a:t>
            </a:r>
            <a:r>
              <a:rPr lang="ru-RU" sz="2000" b="1" dirty="0" smtClean="0"/>
              <a:t>: </a:t>
            </a:r>
            <a:r>
              <a:rPr lang="en-US" sz="2000" b="1" u="sng" dirty="0" smtClean="0">
                <a:solidFill>
                  <a:srgbClr val="2F1CA4"/>
                </a:solidFill>
              </a:rPr>
              <a:t>mdoy21skazka@mail.ru</a:t>
            </a:r>
            <a:endParaRPr lang="ru-RU" sz="2000" b="1" u="sng" dirty="0" smtClean="0">
              <a:solidFill>
                <a:srgbClr val="2F1CA4"/>
              </a:solidFill>
            </a:endParaRPr>
          </a:p>
          <a:p>
            <a:endParaRPr lang="ru-RU" sz="2000" b="1" dirty="0" smtClean="0"/>
          </a:p>
          <a:p>
            <a:r>
              <a:rPr lang="ru-RU" sz="2000" b="1" dirty="0" smtClean="0"/>
              <a:t>Сайт: </a:t>
            </a:r>
            <a:r>
              <a:rPr lang="en-US" sz="2000" b="1" u="sng" dirty="0" smtClean="0">
                <a:solidFill>
                  <a:srgbClr val="2F1CA4"/>
                </a:solidFill>
              </a:rPr>
              <a:t>https://sites.google.com/site/mdoy21skazka/home</a:t>
            </a:r>
            <a:endParaRPr lang="ru-RU" sz="2000" b="1" u="sng" dirty="0">
              <a:solidFill>
                <a:srgbClr val="2F1CA4"/>
              </a:solidFill>
            </a:endParaRPr>
          </a:p>
        </p:txBody>
      </p:sp>
      <p:pic>
        <p:nvPicPr>
          <p:cNvPr id="3" name="Picture 2" descr="F:\IMG_2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357166"/>
            <a:ext cx="1488205" cy="2232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844" y="2714620"/>
            <a:ext cx="285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AF0968"/>
                </a:solidFill>
              </a:rPr>
              <a:t>Преподаватель ИЗО</a:t>
            </a:r>
          </a:p>
          <a:p>
            <a:pPr algn="ctr"/>
            <a:r>
              <a:rPr lang="ru-RU" i="1" dirty="0" smtClean="0">
                <a:solidFill>
                  <a:srgbClr val="AF0968"/>
                </a:solidFill>
              </a:rPr>
              <a:t>Нечаева</a:t>
            </a:r>
            <a:endParaRPr lang="ru-RU" i="1" dirty="0" smtClean="0">
              <a:solidFill>
                <a:srgbClr val="AF0968"/>
              </a:solidFill>
            </a:endParaRPr>
          </a:p>
          <a:p>
            <a:pPr algn="ctr"/>
            <a:r>
              <a:rPr lang="ru-RU" i="1" dirty="0" smtClean="0">
                <a:solidFill>
                  <a:srgbClr val="AF0968"/>
                </a:solidFill>
              </a:rPr>
              <a:t> Ольга Александровна</a:t>
            </a:r>
            <a:endParaRPr lang="ru-RU" i="1" dirty="0">
              <a:solidFill>
                <a:srgbClr val="AF096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214422"/>
            <a:ext cx="4888069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Приглашаю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сотрудничеству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404</Words>
  <Application>Microsoft Office PowerPoint</Application>
  <PresentationFormat>Экран (4:3)</PresentationFormat>
  <Paragraphs>73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users</dc:creator>
  <cp:lastModifiedBy>users</cp:lastModifiedBy>
  <cp:revision>83</cp:revision>
  <dcterms:created xsi:type="dcterms:W3CDTF">2012-05-03T15:26:55Z</dcterms:created>
  <dcterms:modified xsi:type="dcterms:W3CDTF">2012-05-19T06:25:42Z</dcterms:modified>
</cp:coreProperties>
</file>