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4" r:id="rId17"/>
    <p:sldId id="275"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1"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6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BCACDC72-FAA7-4D69-96A0-28FB10D857DA}" type="datetimeFigureOut">
              <a:rPr lang="ru-RU"/>
              <a:pPr>
                <a:defRPr/>
              </a:pPr>
              <a:t>31.03.2011</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584A4F5B-7F3C-4CA0-89A3-3B7831F4E590}"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778BAE80-CD5B-4C55-83E4-47F7767E59DF}" type="datetimeFigureOut">
              <a:rPr lang="ru-RU"/>
              <a:pPr>
                <a:defRPr/>
              </a:pPr>
              <a:t>31.03.2011</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DFAA17D9-0B03-464A-A154-D5FE96DF4B8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13DE43C9-FD31-4143-92C9-C2AB26A56B69}" type="datetimeFigureOut">
              <a:rPr lang="ru-RU"/>
              <a:pPr>
                <a:defRPr/>
              </a:pPr>
              <a:t>31.03.2011</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F0930CE2-27D7-477E-853B-5CF8EE1BF73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27A8B9AD-CC17-404A-87FC-1305A235C62C}" type="datetimeFigureOut">
              <a:rPr lang="ru-RU"/>
              <a:pPr>
                <a:defRPr/>
              </a:pPr>
              <a:t>31.03.2011</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37D57EC9-4B21-4CC9-A03B-B3B58ADF66B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223C5A0B-0CCA-4168-9BE1-E19A7F461B92}" type="datetimeFigureOut">
              <a:rPr lang="ru-RU"/>
              <a:pPr>
                <a:defRPr/>
              </a:pPr>
              <a:t>31.03.2011</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6693C5A6-649B-4B9B-B4D9-602A8687C541}"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E1BBA3D7-9293-42F8-BC38-70BD650D7F74}" type="datetimeFigureOut">
              <a:rPr lang="ru-RU"/>
              <a:pPr>
                <a:defRPr/>
              </a:pPr>
              <a:t>31.03.2011</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F1D8A6F3-DB35-4A08-85F8-F6ED63C743C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6AA6C5A6-9EE6-4BCF-8364-8F1EBA5E6ADB}" type="datetimeFigureOut">
              <a:rPr lang="ru-RU"/>
              <a:pPr>
                <a:defRPr/>
              </a:pPr>
              <a:t>31.03.2011</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ABC0F1DD-DFF1-485F-9F85-A36C7EC1C91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1C93670B-A5BD-449E-8E8B-0C1C4C21E974}" type="datetimeFigureOut">
              <a:rPr lang="ru-RU"/>
              <a:pPr>
                <a:defRPr/>
              </a:pPr>
              <a:t>31.03.2011</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925E0B40-D313-4DC8-90DE-0DDF4E963BD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C3F5D1EE-42D0-4721-ABA2-CB08A6C510F3}" type="datetimeFigureOut">
              <a:rPr lang="ru-RU"/>
              <a:pPr>
                <a:defRPr/>
              </a:pPr>
              <a:t>31.03.2011</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8612C20C-9E8F-4AB2-829A-215163A9BAD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8173356E-18BD-49E4-AD1A-B681612FFB44}" type="datetimeFigureOut">
              <a:rPr lang="ru-RU"/>
              <a:pPr>
                <a:defRPr/>
              </a:pPr>
              <a:t>31.03.2011</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81D8DBD9-B916-4A46-9135-0226321A9EB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66521EDF-6696-46AA-A4C8-41E5208E5E0F}" type="datetimeFigureOut">
              <a:rPr lang="ru-RU"/>
              <a:pPr>
                <a:defRPr/>
              </a:pPr>
              <a:t>31.03.2011</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A846B51D-1E48-4CAC-A95C-85DA8A31574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2FED715A-D90E-46F3-81B3-872DDC39844A}" type="datetimeFigureOut">
              <a:rPr lang="ru-RU"/>
              <a:pPr>
                <a:defRPr/>
              </a:pPr>
              <a:t>31.03.2011</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4ACE2CDF-2C5A-45B9-A3EA-2A886816C1D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1" r:id="rId8"/>
    <p:sldLayoutId id="2147483685" r:id="rId9"/>
    <p:sldLayoutId id="2147483682" r:id="rId10"/>
    <p:sldLayoutId id="2147483686"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1857364"/>
            <a:ext cx="5105400" cy="2714644"/>
          </a:xfrm>
        </p:spPr>
        <p:txBody>
          <a:bodyPr/>
          <a:lstStyle/>
          <a:p>
            <a:pPr algn="ctr" fontAlgn="auto">
              <a:spcAft>
                <a:spcPts val="0"/>
              </a:spcAft>
              <a:defRPr/>
            </a:pPr>
            <a:r>
              <a:rPr lang="ru-RU" sz="3600" dirty="0" smtClean="0">
                <a:latin typeface="Arial Black" pitchFamily="34" charset="0"/>
              </a:rPr>
              <a:t>Ириска – сибирская </a:t>
            </a:r>
            <a:br>
              <a:rPr lang="ru-RU" sz="3600" dirty="0" smtClean="0">
                <a:latin typeface="Arial Black" pitchFamily="34" charset="0"/>
              </a:rPr>
            </a:br>
            <a:r>
              <a:rPr lang="ru-RU" sz="3600" dirty="0" smtClean="0">
                <a:latin typeface="Arial Black" pitchFamily="34" charset="0"/>
              </a:rPr>
              <a:t> кошка</a:t>
            </a:r>
            <a:r>
              <a:rPr lang="ru-RU" sz="3600" smtClean="0">
                <a:latin typeface="Arial Black" pitchFamily="34" charset="0"/>
              </a:rPr>
              <a:t/>
            </a:r>
            <a:br>
              <a:rPr lang="ru-RU" sz="3600" smtClean="0">
                <a:latin typeface="Arial Black" pitchFamily="34" charset="0"/>
              </a:rPr>
            </a:br>
            <a:endParaRPr lang="ru-RU" sz="3600" dirty="0">
              <a:latin typeface="Arial Black" pitchFamily="34" charset="0"/>
            </a:endParaRPr>
          </a:p>
        </p:txBody>
      </p:sp>
      <p:sp>
        <p:nvSpPr>
          <p:cNvPr id="6147" name="Подзаголовок 2"/>
          <p:cNvSpPr>
            <a:spLocks noGrp="1"/>
          </p:cNvSpPr>
          <p:nvPr>
            <p:ph type="subTitle" idx="1"/>
          </p:nvPr>
        </p:nvSpPr>
        <p:spPr>
          <a:xfrm>
            <a:off x="4286250" y="4929188"/>
            <a:ext cx="4400550" cy="1103312"/>
          </a:xfrm>
        </p:spPr>
        <p:txBody>
          <a:bodyPr/>
          <a:lstStyle/>
          <a:p>
            <a:pPr algn="l"/>
            <a:r>
              <a:rPr lang="ru-RU" sz="1800" smtClean="0">
                <a:latin typeface="Arial" charset="0"/>
                <a:cs typeface="Arial" charset="0"/>
              </a:rPr>
              <a:t>МОУ   « Нурлатская гимназия»,</a:t>
            </a:r>
          </a:p>
          <a:p>
            <a:pPr algn="l"/>
            <a:r>
              <a:rPr lang="ru-RU" sz="1800" smtClean="0">
                <a:latin typeface="Arial" charset="0"/>
                <a:cs typeface="Arial" charset="0"/>
              </a:rPr>
              <a:t>город  Нурлат ,  Республика  Татарстан,</a:t>
            </a:r>
          </a:p>
          <a:p>
            <a:pPr algn="l"/>
            <a:r>
              <a:rPr lang="ru-RU" sz="1800" smtClean="0">
                <a:latin typeface="Arial" charset="0"/>
                <a:cs typeface="Arial" charset="0"/>
              </a:rPr>
              <a:t>4 –а класс  ,      Хайбуллина Нурия </a:t>
            </a:r>
          </a:p>
          <a:p>
            <a:pPr algn="l"/>
            <a:endParaRPr lang="ru-RU" sz="1800" smtClean="0">
              <a:latin typeface="Arial" charset="0"/>
              <a:cs typeface="Arial" charset="0"/>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895042"/>
          </a:xfrm>
        </p:spPr>
        <p:txBody>
          <a:bodyPr/>
          <a:lstStyle/>
          <a:p>
            <a:pPr fontAlgn="auto">
              <a:spcAft>
                <a:spcPts val="0"/>
              </a:spcAft>
              <a:defRPr/>
            </a:pPr>
            <a:r>
              <a:rPr lang="ru-RU" dirty="0" smtClean="0"/>
              <a:t/>
            </a:r>
            <a:br>
              <a:rPr lang="ru-RU" dirty="0" smtClean="0"/>
            </a:br>
            <a:r>
              <a:rPr lang="ru-RU" dirty="0" smtClean="0"/>
              <a:t> </a:t>
            </a:r>
            <a:br>
              <a:rPr lang="ru-RU" dirty="0" smtClean="0"/>
            </a:br>
            <a:endParaRPr lang="ru-RU" dirty="0"/>
          </a:p>
        </p:txBody>
      </p:sp>
      <p:pic>
        <p:nvPicPr>
          <p:cNvPr id="16387" name="Рисунок 2" descr="C:\Documents and Settings\Admin\Рабочий стол\C0ZF6CAGRITW7CA07W136CAT6GF2WCAGHLMHCCAU7GG82CAM87VXNCA9BOAOICA73QHLHCAHLNUP0CANEA3QYCAAUTEJ7CANVL5F1CAAG12VKCAOHUVNZCA6MNF3JCAJXCIVDCAFQR00VCAP5LQPKCA0MP3JX.jpg"/>
          <p:cNvPicPr>
            <a:picLocks noChangeAspect="1" noChangeArrowheads="1"/>
          </p:cNvPicPr>
          <p:nvPr/>
        </p:nvPicPr>
        <p:blipFill>
          <a:blip r:embed="rId2"/>
          <a:stretch>
            <a:fillRect/>
          </a:stretch>
        </p:blipFill>
        <p:spPr bwMode="auto">
          <a:xfrm>
            <a:off x="2714612" y="1714488"/>
            <a:ext cx="2428892" cy="2500330"/>
          </a:xfrm>
          <a:prstGeom prst="rect">
            <a:avLst/>
          </a:prstGeom>
          <a:noFill/>
          <a:ln>
            <a:noFill/>
          </a:ln>
        </p:spPr>
      </p:pic>
      <p:sp>
        <p:nvSpPr>
          <p:cNvPr id="16388" name="TextBox 5"/>
          <p:cNvSpPr txBox="1">
            <a:spLocks noChangeArrowheads="1"/>
          </p:cNvSpPr>
          <p:nvPr/>
        </p:nvSpPr>
        <p:spPr bwMode="auto">
          <a:xfrm>
            <a:off x="2000250" y="714375"/>
            <a:ext cx="4341813" cy="584200"/>
          </a:xfrm>
          <a:prstGeom prst="rect">
            <a:avLst/>
          </a:prstGeom>
          <a:noFill/>
          <a:ln w="9525">
            <a:noFill/>
            <a:miter lim="800000"/>
            <a:headEnd/>
            <a:tailEnd/>
          </a:ln>
        </p:spPr>
        <p:txBody>
          <a:bodyPr wrap="none">
            <a:spAutoFit/>
          </a:bodyPr>
          <a:lstStyle/>
          <a:p>
            <a:r>
              <a:rPr lang="ru-RU" sz="3200" b="1">
                <a:solidFill>
                  <a:srgbClr val="C00000"/>
                </a:solidFill>
                <a:latin typeface="Trebuchet MS" pitchFamily="34" charset="0"/>
              </a:rPr>
              <a:t>Воспитание  котенка</a:t>
            </a:r>
          </a:p>
        </p:txBody>
      </p:sp>
      <p:pic>
        <p:nvPicPr>
          <p:cNvPr id="5" name="Рисунок 2" descr="C:\Documents and Settings\Admin\Рабочий стол\L76PSCADMSYYNCA9X4RKLCAFW87XCCA3UTU46CAHZC9WRCA7KEPC0CASPO7FECAC9SNK0CAWASV91CAHU3CV8CAR1I448CAYDHHD5CARHIKFCCAL5R1LUCAS29INYCA23O4V5CA99LR7XCA5TEFHFCA92N9JK.jpg"/>
          <p:cNvPicPr>
            <a:picLocks noChangeAspect="1" noChangeArrowheads="1"/>
          </p:cNvPicPr>
          <p:nvPr/>
        </p:nvPicPr>
        <p:blipFill>
          <a:blip r:embed="rId3"/>
          <a:stretch>
            <a:fillRect/>
          </a:stretch>
        </p:blipFill>
        <p:spPr bwMode="auto">
          <a:xfrm>
            <a:off x="2357422" y="4929198"/>
            <a:ext cx="1133475" cy="695325"/>
          </a:xfrm>
          <a:prstGeom prst="rect">
            <a:avLst/>
          </a:prstGeom>
          <a:noFill/>
          <a:ln>
            <a:noFill/>
          </a:ln>
        </p:spPr>
      </p:pic>
      <p:pic>
        <p:nvPicPr>
          <p:cNvPr id="6" name="Рисунок 3" descr="C:\Documents and Settings\Admin\Рабочий стол\9HEDBCAXSNXSJCA6YD6I9CAGFI0LRCAFJTXBXCACSUORSCAY8YLZ8CA5R2ZTFCAWEUAL4CA4L5UE9CA39VU77CAYP2JMECA4O751WCAV34GCTCAGVXXUXCAEE4OXSCAKA3VN1CAVEJPK1CA1NXOPGCAC08DXZ.jpg"/>
          <p:cNvPicPr>
            <a:picLocks noChangeAspect="1" noChangeArrowheads="1"/>
          </p:cNvPicPr>
          <p:nvPr/>
        </p:nvPicPr>
        <p:blipFill>
          <a:blip r:embed="rId4"/>
          <a:stretch>
            <a:fillRect/>
          </a:stretch>
        </p:blipFill>
        <p:spPr bwMode="auto">
          <a:xfrm>
            <a:off x="4643438" y="4929198"/>
            <a:ext cx="1228725" cy="63817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7242048" cy="6072230"/>
          </a:xfrm>
        </p:spPr>
        <p:txBody>
          <a:bodyPr>
            <a:normAutofit fontScale="90000"/>
          </a:bodyPr>
          <a:lstStyle/>
          <a:p>
            <a:pPr fontAlgn="auto">
              <a:spcAft>
                <a:spcPts val="0"/>
              </a:spcAft>
              <a:defRPr/>
            </a:pPr>
            <a:r>
              <a:rPr lang="ru-RU" sz="2700" dirty="0" smtClean="0">
                <a:solidFill>
                  <a:srgbClr val="00B0F0"/>
                </a:solidFill>
              </a:rPr>
              <a:t>К  выбору  котёнка  следует  отнестись  с  особой  ответственностью.  </a:t>
            </a:r>
            <a:br>
              <a:rPr lang="ru-RU" sz="2700" dirty="0" smtClean="0">
                <a:solidFill>
                  <a:srgbClr val="00B0F0"/>
                </a:solidFill>
              </a:rPr>
            </a:br>
            <a:r>
              <a:rPr lang="ru-RU" sz="2700" dirty="0" smtClean="0">
                <a:solidFill>
                  <a:srgbClr val="00B0F0"/>
                </a:solidFill>
              </a:rPr>
              <a:t>    Котят  можно  разделить  на  3  класса:</a:t>
            </a:r>
            <a:r>
              <a:rPr lang="ru-RU" sz="2700" dirty="0" smtClean="0"/>
              <a:t/>
            </a:r>
            <a:br>
              <a:rPr lang="ru-RU" sz="2700" dirty="0" smtClean="0"/>
            </a:br>
            <a:r>
              <a:rPr lang="ru-RU" sz="2700" dirty="0" smtClean="0"/>
              <a:t> </a:t>
            </a:r>
            <a:r>
              <a:rPr lang="en-US" sz="2700" dirty="0" smtClean="0">
                <a:solidFill>
                  <a:srgbClr val="002060"/>
                </a:solidFill>
              </a:rPr>
              <a:t>pet</a:t>
            </a:r>
            <a:r>
              <a:rPr lang="ru-RU" sz="2700" dirty="0" smtClean="0">
                <a:solidFill>
                  <a:srgbClr val="002060"/>
                </a:solidFill>
              </a:rPr>
              <a:t>.</a:t>
            </a:r>
            <a:r>
              <a:rPr lang="ru-RU" sz="2700" dirty="0" smtClean="0"/>
              <a:t>  </a:t>
            </a:r>
            <a:r>
              <a:rPr lang="ru-RU" sz="2700" dirty="0" smtClean="0">
                <a:solidFill>
                  <a:srgbClr val="00B0F0"/>
                </a:solidFill>
              </a:rPr>
              <a:t>Сибирские  кошки  этого  класса  не  допускаются  к  участию  в  выставках  и  не  могут  участвовать  в  разведении.  Они  подходят  только  на  роль  домашних  любимцев;</a:t>
            </a:r>
            <a:r>
              <a:rPr lang="ru-RU" sz="2700" dirty="0" smtClean="0"/>
              <a:t/>
            </a:r>
            <a:br>
              <a:rPr lang="ru-RU" sz="2700" dirty="0" smtClean="0"/>
            </a:br>
            <a:r>
              <a:rPr lang="en-US" sz="2700" dirty="0" smtClean="0">
                <a:solidFill>
                  <a:srgbClr val="002060"/>
                </a:solidFill>
              </a:rPr>
              <a:t>breeding</a:t>
            </a:r>
            <a:r>
              <a:rPr lang="ru-RU" sz="2700" dirty="0" smtClean="0">
                <a:solidFill>
                  <a:srgbClr val="002060"/>
                </a:solidFill>
              </a:rPr>
              <a:t>.</a:t>
            </a:r>
            <a:r>
              <a:rPr lang="ru-RU" sz="2700" dirty="0" smtClean="0"/>
              <a:t>  </a:t>
            </a:r>
            <a:r>
              <a:rPr lang="ru-RU" sz="2700" dirty="0" smtClean="0">
                <a:solidFill>
                  <a:srgbClr val="00B0F0"/>
                </a:solidFill>
              </a:rPr>
              <a:t>Сибирские  кошки  этого  класса  предназначены  для  племенного  разведения;</a:t>
            </a:r>
            <a:r>
              <a:rPr lang="ru-RU" sz="2700" dirty="0" smtClean="0"/>
              <a:t/>
            </a:r>
            <a:br>
              <a:rPr lang="ru-RU" sz="2700" dirty="0" smtClean="0"/>
            </a:br>
            <a:r>
              <a:rPr lang="en-US" sz="2700" dirty="0" smtClean="0">
                <a:solidFill>
                  <a:srgbClr val="002060"/>
                </a:solidFill>
              </a:rPr>
              <a:t>show</a:t>
            </a:r>
            <a:r>
              <a:rPr lang="ru-RU" sz="2700" dirty="0" smtClean="0">
                <a:solidFill>
                  <a:srgbClr val="002060"/>
                </a:solidFill>
              </a:rPr>
              <a:t>.  </a:t>
            </a:r>
            <a:r>
              <a:rPr lang="ru-RU" sz="2700" dirty="0" smtClean="0">
                <a:solidFill>
                  <a:srgbClr val="00B0F0"/>
                </a:solidFill>
              </a:rPr>
              <a:t>Сибирские  кошки  этой  категории  могут  участвовать   в  выставках.  К  ним  предъявляются  очень  высокие  требования.</a:t>
            </a:r>
            <a:r>
              <a:rPr lang="ru-RU" sz="1800" dirty="0" smtClean="0"/>
              <a:t/>
            </a:r>
            <a:br>
              <a:rPr lang="ru-RU" sz="1800" dirty="0" smtClean="0"/>
            </a:br>
            <a:endParaRPr lang="ru-RU" sz="1800" dirty="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109356"/>
          </a:xfrm>
        </p:spPr>
        <p:txBody>
          <a:bodyPr>
            <a:normAutofit fontScale="90000"/>
          </a:bodyPr>
          <a:lstStyle/>
          <a:p>
            <a:pPr fontAlgn="auto">
              <a:spcAft>
                <a:spcPts val="0"/>
              </a:spcAft>
              <a:defRPr/>
            </a:pPr>
            <a:r>
              <a:rPr lang="ru-RU" dirty="0" smtClean="0"/>
              <a:t> </a:t>
            </a:r>
            <a:r>
              <a:rPr lang="ru-RU" sz="3100" dirty="0" smtClean="0">
                <a:solidFill>
                  <a:srgbClr val="00B0F0"/>
                </a:solidFill>
              </a:rPr>
              <a:t>Из  целого  выводка  котят  не  нужно  выбирать  как  самого  агрессивного  так  и  того,  который  всего  боится.</a:t>
            </a:r>
            <a:br>
              <a:rPr lang="ru-RU" sz="3100" dirty="0" smtClean="0">
                <a:solidFill>
                  <a:srgbClr val="00B0F0"/>
                </a:solidFill>
              </a:rPr>
            </a:br>
            <a:r>
              <a:rPr lang="ru-RU" sz="3100" dirty="0" smtClean="0">
                <a:solidFill>
                  <a:srgbClr val="00B0F0"/>
                </a:solidFill>
              </a:rPr>
              <a:t>      Перед  приобретением  необходимо  проверить  состояние  психики  котёнка.  Его  нужно  оставить  одного  в  комнате,  где  нет  других  кошек, которые могли  бы  ему  мешать.  После  того  как  котёнок  начнёт  играть  с  игрушками,  нужно  громко  хлопнуть  в  ладоши,  привлекая  его  внимани</a:t>
            </a:r>
            <a:r>
              <a:rPr lang="ru-RU" dirty="0" smtClean="0">
                <a:solidFill>
                  <a:srgbClr val="00B0F0"/>
                </a:solidFill>
              </a:rPr>
              <a:t>е. </a:t>
            </a:r>
            <a:endParaRPr lang="ru-RU" dirty="0">
              <a:solidFill>
                <a:srgbClr val="00B0F0"/>
              </a:solidFill>
            </a:endParaRPr>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7242048" cy="5000660"/>
          </a:xfrm>
        </p:spPr>
        <p:txBody>
          <a:bodyPr/>
          <a:lstStyle/>
          <a:p>
            <a:pPr fontAlgn="auto">
              <a:spcAft>
                <a:spcPts val="0"/>
              </a:spcAft>
              <a:defRPr/>
            </a:pPr>
            <a:r>
              <a:rPr lang="ru-RU" sz="2800" dirty="0" smtClean="0">
                <a:solidFill>
                  <a:srgbClr val="00B0F0"/>
                </a:solidFill>
              </a:rPr>
              <a:t>Котёнок  с  нормальной  психикой  не  должен  убегать  или  прятаться,  но  если  это  произойдёт,  он  сразу  выйдет  после  того,  как  услышит  ласковые  слова.  Если  этого  не  случится,  такому  котёнку  сложно   будет  жить  в  доме,  где  много  детей.  Перед  тем  как  выбрать  котёнка,  необходимо  осмотреть  его  мать. </a:t>
            </a:r>
            <a:endParaRPr lang="ru-RU" sz="2800" dirty="0">
              <a:solidFill>
                <a:srgbClr val="00B0F0"/>
              </a:solidFill>
            </a:endParaRPr>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7242048" cy="4857784"/>
          </a:xfrm>
        </p:spPr>
        <p:txBody>
          <a:bodyPr/>
          <a:lstStyle/>
          <a:p>
            <a:pPr fontAlgn="auto">
              <a:spcAft>
                <a:spcPts val="0"/>
              </a:spcAft>
              <a:defRPr/>
            </a:pPr>
            <a:r>
              <a:rPr lang="ru-RU" sz="2800" dirty="0" smtClean="0">
                <a:solidFill>
                  <a:srgbClr val="00B0F0"/>
                </a:solidFill>
              </a:rPr>
              <a:t>Если  кошка  неухожена  то  и  котята,  скорее  всего,  не  получали  должного  ухода.  Котёнок  должен  быть  чистым,  сильным,  активным,  любопытным  и  хорошо  вылизанным.  </a:t>
            </a:r>
            <a:br>
              <a:rPr lang="ru-RU" sz="2800" dirty="0" smtClean="0">
                <a:solidFill>
                  <a:srgbClr val="00B0F0"/>
                </a:solidFill>
              </a:rPr>
            </a:br>
            <a:r>
              <a:rPr lang="ru-RU" sz="2800" dirty="0" smtClean="0">
                <a:solidFill>
                  <a:srgbClr val="00B0F0"/>
                </a:solidFill>
              </a:rPr>
              <a:t>        Перед  приобретением  котёнка  нужно  узнать,  сколько  и  какие  ему  были  сделаны  прививки.</a:t>
            </a:r>
            <a:br>
              <a:rPr lang="ru-RU" sz="2800" dirty="0" smtClean="0">
                <a:solidFill>
                  <a:srgbClr val="00B0F0"/>
                </a:solidFill>
              </a:rPr>
            </a:br>
            <a:endParaRPr lang="ru-RU" sz="2800" dirty="0">
              <a:solidFill>
                <a:srgbClr val="00B0F0"/>
              </a:solidFill>
            </a:endParaRPr>
          </a:p>
        </p:txBody>
      </p:sp>
      <p:pic>
        <p:nvPicPr>
          <p:cNvPr id="3" name="Рисунок 2" descr="C:\Documents and Settings\Admin\Рабочий стол\C0ZF6CAGRITW7CA07W136CAT6GF2WCAGHLMHCCAU7GG82CAM87VXNCA9BOAOICA73QHLHCAHLNUP0CANEA3QYCAAUTEJ7CANVL5F1CAAG12VKCAOHUVNZCA6MNF3JCAJXCIVDCAFQR00VCAP5LQPKCA0MP3JX.jpg"/>
          <p:cNvPicPr>
            <a:picLocks noChangeAspect="1" noChangeArrowheads="1"/>
          </p:cNvPicPr>
          <p:nvPr/>
        </p:nvPicPr>
        <p:blipFill>
          <a:blip r:embed="rId2"/>
          <a:stretch>
            <a:fillRect/>
          </a:stretch>
        </p:blipFill>
        <p:spPr bwMode="auto">
          <a:xfrm>
            <a:off x="3428992" y="5072074"/>
            <a:ext cx="1057275" cy="981075"/>
          </a:xfrm>
          <a:prstGeom prst="rect">
            <a:avLst/>
          </a:prstGeom>
          <a:noFill/>
          <a:ln>
            <a:noFill/>
          </a:ln>
        </p:spPr>
      </p:pic>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7242048" cy="6109356"/>
          </a:xfrm>
        </p:spPr>
        <p:txBody>
          <a:bodyPr/>
          <a:lstStyle/>
          <a:p>
            <a:pPr fontAlgn="auto">
              <a:spcAft>
                <a:spcPts val="0"/>
              </a:spcAft>
              <a:defRPr/>
            </a:pPr>
            <a:r>
              <a:rPr lang="ru-RU" sz="2800" dirty="0" smtClean="0">
                <a:solidFill>
                  <a:srgbClr val="FF0000"/>
                </a:solidFill>
              </a:rPr>
              <a:t>              </a:t>
            </a:r>
            <a:r>
              <a:rPr lang="ru-RU" sz="3200" dirty="0" smtClean="0">
                <a:solidFill>
                  <a:srgbClr val="FF0000"/>
                </a:solidFill>
              </a:rPr>
              <a:t>Самостоятельность</a:t>
            </a:r>
            <a:r>
              <a:rPr lang="ru-RU" sz="2800" dirty="0" smtClean="0"/>
              <a:t/>
            </a:r>
            <a:br>
              <a:rPr lang="ru-RU" sz="2800" dirty="0" smtClean="0"/>
            </a:br>
            <a:r>
              <a:rPr lang="ru-RU" sz="2800" dirty="0" smtClean="0">
                <a:solidFill>
                  <a:srgbClr val="00B0F0"/>
                </a:solidFill>
              </a:rPr>
              <a:t>Приобретать  котёнка  лучше  всего  в  возрасте  2,5 – 3  мес.,  </a:t>
            </a:r>
            <a:br>
              <a:rPr lang="ru-RU" sz="2800" dirty="0" smtClean="0">
                <a:solidFill>
                  <a:srgbClr val="00B0F0"/>
                </a:solidFill>
              </a:rPr>
            </a:br>
            <a:r>
              <a:rPr lang="ru-RU" sz="2800" dirty="0" smtClean="0">
                <a:solidFill>
                  <a:srgbClr val="00B0F0"/>
                </a:solidFill>
              </a:rPr>
              <a:t>когда  ему  уже  сделаны  первые  необходимые  прививки.  В  этом  возрасте  большинство  котят  могут  обходиться  без  матери,  которая  уже  научила  их  всем  «кошачьим  премудростям»,  которые  пригодятся  котёнку  впоследствии. </a:t>
            </a:r>
            <a:r>
              <a:rPr lang="ru-RU" sz="2800" dirty="0" smtClean="0"/>
              <a:t/>
            </a:r>
            <a:br>
              <a:rPr lang="ru-RU" sz="2800" dirty="0" smtClean="0"/>
            </a:br>
            <a:r>
              <a:rPr lang="ru-RU" sz="2800" dirty="0" smtClean="0"/>
              <a:t> </a:t>
            </a:r>
            <a:br>
              <a:rPr lang="ru-RU" sz="2800" dirty="0" smtClean="0"/>
            </a:br>
            <a:endParaRPr lang="ru-RU" sz="2800"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7242048" cy="4572032"/>
          </a:xfrm>
        </p:spPr>
        <p:txBody>
          <a:bodyPr/>
          <a:lstStyle/>
          <a:p>
            <a:pPr fontAlgn="auto">
              <a:spcAft>
                <a:spcPts val="0"/>
              </a:spcAft>
              <a:defRPr/>
            </a:pPr>
            <a:r>
              <a:rPr lang="ru-RU" dirty="0" smtClean="0"/>
              <a:t> </a:t>
            </a:r>
            <a:r>
              <a:rPr lang="ru-RU" sz="3100" dirty="0" smtClean="0">
                <a:solidFill>
                  <a:srgbClr val="00B0F0"/>
                </a:solidFill>
              </a:rPr>
              <a:t>Котёнок  должен  уметь,  самостоятельно  есть,  правильно  пользоваться  приспособлением  для  заточки  когтей  (столбик  или  дощечка),  знать  основные  приёмы  охоты  и  самообороны.</a:t>
            </a:r>
            <a:br>
              <a:rPr lang="ru-RU" sz="3100" dirty="0" smtClean="0">
                <a:solidFill>
                  <a:srgbClr val="00B0F0"/>
                </a:solidFill>
              </a:rPr>
            </a:br>
            <a:r>
              <a:rPr lang="ru-RU" sz="3100" dirty="0" smtClean="0">
                <a:solidFill>
                  <a:srgbClr val="00B0F0"/>
                </a:solidFill>
              </a:rPr>
              <a:t>        Также  котёнок  должен  быть  приучен  к  туалету.</a:t>
            </a:r>
            <a:endParaRPr lang="ru-RU" sz="3100" dirty="0">
              <a:solidFill>
                <a:srgbClr val="00B0F0"/>
              </a:solidFill>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242048" cy="5895042"/>
          </a:xfrm>
        </p:spPr>
        <p:txBody>
          <a:bodyPr>
            <a:noAutofit/>
          </a:bodyPr>
          <a:lstStyle/>
          <a:p>
            <a:pPr fontAlgn="auto">
              <a:spcAft>
                <a:spcPts val="0"/>
              </a:spcAft>
              <a:defRPr/>
            </a:pPr>
            <a:r>
              <a:rPr lang="ru-RU" sz="3200" dirty="0" smtClean="0">
                <a:solidFill>
                  <a:srgbClr val="FF0000"/>
                </a:solidFill>
              </a:rPr>
              <a:t>                    Здоровье</a:t>
            </a:r>
            <a:r>
              <a:rPr lang="ru-RU" sz="2400" dirty="0" smtClean="0"/>
              <a:t/>
            </a:r>
            <a:br>
              <a:rPr lang="ru-RU" sz="2400" dirty="0" smtClean="0"/>
            </a:br>
            <a:r>
              <a:rPr lang="ru-RU" sz="2400" dirty="0" smtClean="0"/>
              <a:t>         </a:t>
            </a:r>
            <a:r>
              <a:rPr lang="ru-RU" sz="2400" dirty="0" smtClean="0">
                <a:solidFill>
                  <a:srgbClr val="00B0F0"/>
                </a:solidFill>
              </a:rPr>
              <a:t>Здоровье  котёнка  характеризует  его  внешний  вид.  Его  шерсть  должна  блестеть  и  лосниться,  выглядеть  здоровой,  без  свалявшихся  комков,  паразитов  и  перхоти.</a:t>
            </a:r>
            <a:br>
              <a:rPr lang="ru-RU" sz="2400" dirty="0" smtClean="0">
                <a:solidFill>
                  <a:srgbClr val="00B0F0"/>
                </a:solidFill>
              </a:rPr>
            </a:br>
            <a:r>
              <a:rPr lang="ru-RU" sz="2400" dirty="0" smtClean="0">
                <a:solidFill>
                  <a:srgbClr val="00B0F0"/>
                </a:solidFill>
              </a:rPr>
              <a:t>         Очень  важно,  чтобы  выбор  владельца  и  котёнка  был  взаимным. </a:t>
            </a:r>
            <a:br>
              <a:rPr lang="ru-RU" sz="2400" dirty="0" smtClean="0">
                <a:solidFill>
                  <a:srgbClr val="00B0F0"/>
                </a:solidFill>
              </a:rPr>
            </a:br>
            <a:r>
              <a:rPr lang="ru-RU" sz="2400" dirty="0" smtClean="0">
                <a:solidFill>
                  <a:srgbClr val="00B0F0"/>
                </a:solidFill>
              </a:rPr>
              <a:t>         Котёнок  должен  комфортно  чувствовать  себя  на  руках  и  не  испытывать  никакого  беспокойства.  </a:t>
            </a:r>
            <a:br>
              <a:rPr lang="ru-RU" sz="2400" dirty="0" smtClean="0">
                <a:solidFill>
                  <a:srgbClr val="00B0F0"/>
                </a:solidFill>
              </a:rPr>
            </a:br>
            <a:r>
              <a:rPr lang="ru-RU" sz="2400" dirty="0" smtClean="0">
                <a:solidFill>
                  <a:srgbClr val="00B0F0"/>
                </a:solidFill>
              </a:rPr>
              <a:t>          Хорошо ,  если  котёнок  сам  подошёл ,  начал  играть.</a:t>
            </a:r>
            <a:r>
              <a:rPr lang="ru-RU" sz="2400" dirty="0" smtClean="0"/>
              <a:t/>
            </a:r>
            <a:br>
              <a:rPr lang="ru-RU" sz="2400" dirty="0" smtClean="0"/>
            </a:br>
            <a:r>
              <a:rPr lang="ru-RU" sz="2400" dirty="0" smtClean="0"/>
              <a:t>      </a:t>
            </a:r>
            <a:r>
              <a:rPr lang="ru-RU" sz="2800" dirty="0" smtClean="0"/>
              <a:t/>
            </a:r>
            <a:br>
              <a:rPr lang="ru-RU" sz="2800" dirty="0" smtClean="0"/>
            </a:br>
            <a:endParaRPr lang="ru-RU" sz="2800" dirty="0"/>
          </a:p>
        </p:txBody>
      </p:sp>
      <p:pic>
        <p:nvPicPr>
          <p:cNvPr id="3" name="Рисунок 2" descr="http://t0.gstatic.com/images?q=tbn:qu3gByQ5_X-SrM"/>
          <p:cNvPicPr>
            <a:picLocks noChangeAspect="1" noChangeArrowheads="1"/>
          </p:cNvPicPr>
          <p:nvPr/>
        </p:nvPicPr>
        <p:blipFill>
          <a:blip r:embed="rId2"/>
          <a:stretch>
            <a:fillRect/>
          </a:stretch>
        </p:blipFill>
        <p:spPr bwMode="auto">
          <a:xfrm>
            <a:off x="6572264" y="4786322"/>
            <a:ext cx="1104900" cy="1057275"/>
          </a:xfrm>
          <a:prstGeom prst="rect">
            <a:avLst/>
          </a:prstGeom>
          <a:noFill/>
          <a:ln>
            <a:noFill/>
          </a:ln>
        </p:spPr>
      </p:pic>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20040"/>
            <a:ext cx="7270652" cy="6180794"/>
          </a:xfrm>
        </p:spPr>
        <p:txBody>
          <a:bodyPr>
            <a:normAutofit fontScale="90000"/>
          </a:bodyPr>
          <a:lstStyle/>
          <a:p>
            <a:pPr fontAlgn="auto">
              <a:spcAft>
                <a:spcPts val="0"/>
              </a:spcAft>
              <a:defRPr/>
            </a:pPr>
            <a:r>
              <a:rPr lang="ru-RU" sz="3600" dirty="0" smtClean="0">
                <a:solidFill>
                  <a:srgbClr val="FF0000"/>
                </a:solidFill>
              </a:rPr>
              <a:t>    «</a:t>
            </a:r>
            <a:r>
              <a:rPr lang="ru-RU" sz="3100" dirty="0" smtClean="0">
                <a:solidFill>
                  <a:srgbClr val="FF0000"/>
                </a:solidFill>
              </a:rPr>
              <a:t>Приданое»  для  котёнка</a:t>
            </a:r>
            <a:br>
              <a:rPr lang="ru-RU" sz="3100" dirty="0" smtClean="0">
                <a:solidFill>
                  <a:srgbClr val="FF0000"/>
                </a:solidFill>
              </a:rPr>
            </a:br>
            <a:r>
              <a:rPr lang="ru-RU" sz="3100" dirty="0" smtClean="0">
                <a:solidFill>
                  <a:srgbClr val="00B0F0"/>
                </a:solidFill>
              </a:rPr>
              <a:t>Котёнку  прежде  всего  понадобятся:</a:t>
            </a:r>
            <a:br>
              <a:rPr lang="ru-RU" sz="3100" dirty="0" smtClean="0">
                <a:solidFill>
                  <a:srgbClr val="00B0F0"/>
                </a:solidFill>
              </a:rPr>
            </a:br>
            <a:r>
              <a:rPr lang="ru-RU" sz="3100" dirty="0" smtClean="0">
                <a:solidFill>
                  <a:srgbClr val="00B0F0"/>
                </a:solidFill>
              </a:rPr>
              <a:t>-отдельные  миски  для  еды  и   питья.</a:t>
            </a:r>
            <a:br>
              <a:rPr lang="ru-RU" sz="3100" dirty="0" smtClean="0">
                <a:solidFill>
                  <a:srgbClr val="00B0F0"/>
                </a:solidFill>
              </a:rPr>
            </a:br>
            <a:r>
              <a:rPr lang="ru-RU" sz="3100" dirty="0" smtClean="0">
                <a:solidFill>
                  <a:srgbClr val="00B0F0"/>
                </a:solidFill>
              </a:rPr>
              <a:t>-туалет.</a:t>
            </a:r>
            <a:br>
              <a:rPr lang="ru-RU" sz="3100" dirty="0" smtClean="0">
                <a:solidFill>
                  <a:srgbClr val="00B0F0"/>
                </a:solidFill>
              </a:rPr>
            </a:br>
            <a:r>
              <a:rPr lang="ru-RU" sz="3100" dirty="0" smtClean="0">
                <a:solidFill>
                  <a:srgbClr val="00B0F0"/>
                </a:solidFill>
              </a:rPr>
              <a:t>-приспособление  для  заточки  когтей.</a:t>
            </a:r>
            <a:br>
              <a:rPr lang="ru-RU" sz="3100" dirty="0" smtClean="0">
                <a:solidFill>
                  <a:srgbClr val="00B0F0"/>
                </a:solidFill>
              </a:rPr>
            </a:br>
            <a:r>
              <a:rPr lang="ru-RU" sz="3100" dirty="0" smtClean="0">
                <a:solidFill>
                  <a:srgbClr val="00B0F0"/>
                </a:solidFill>
              </a:rPr>
              <a:t>-подстилка  или  лежанка.</a:t>
            </a:r>
            <a:br>
              <a:rPr lang="ru-RU" sz="3100" dirty="0" smtClean="0">
                <a:solidFill>
                  <a:srgbClr val="00B0F0"/>
                </a:solidFill>
              </a:rPr>
            </a:br>
            <a:r>
              <a:rPr lang="ru-RU" sz="3100" dirty="0" smtClean="0">
                <a:solidFill>
                  <a:srgbClr val="00B0F0"/>
                </a:solidFill>
              </a:rPr>
              <a:t>-игрушки.</a:t>
            </a:r>
            <a:br>
              <a:rPr lang="ru-RU" sz="3100" dirty="0" smtClean="0">
                <a:solidFill>
                  <a:srgbClr val="00B0F0"/>
                </a:solidFill>
              </a:rPr>
            </a:br>
            <a:r>
              <a:rPr lang="ru-RU" sz="3100" dirty="0" smtClean="0">
                <a:solidFill>
                  <a:srgbClr val="00B0F0"/>
                </a:solidFill>
              </a:rPr>
              <a:t>-переносная  корзинка.</a:t>
            </a:r>
            <a:br>
              <a:rPr lang="ru-RU" sz="3100" dirty="0" smtClean="0">
                <a:solidFill>
                  <a:srgbClr val="00B0F0"/>
                </a:solidFill>
              </a:rPr>
            </a:br>
            <a:r>
              <a:rPr lang="ru-RU" sz="3100" dirty="0" smtClean="0">
                <a:solidFill>
                  <a:srgbClr val="00B0F0"/>
                </a:solidFill>
              </a:rPr>
              <a:t>-щётки  и  расчёски.</a:t>
            </a:r>
            <a:br>
              <a:rPr lang="ru-RU" sz="3100" dirty="0" smtClean="0">
                <a:solidFill>
                  <a:srgbClr val="00B0F0"/>
                </a:solidFill>
              </a:rPr>
            </a:br>
            <a:r>
              <a:rPr lang="ru-RU" sz="3100" dirty="0" smtClean="0">
                <a:solidFill>
                  <a:srgbClr val="00B0F0"/>
                </a:solidFill>
              </a:rPr>
              <a:t>-домашняя  аптечка.</a:t>
            </a:r>
            <a:br>
              <a:rPr lang="ru-RU" sz="3100" dirty="0" smtClean="0">
                <a:solidFill>
                  <a:srgbClr val="00B0F0"/>
                </a:solidFill>
              </a:rPr>
            </a:br>
            <a:r>
              <a:rPr lang="ru-RU" sz="3100" dirty="0" smtClean="0"/>
              <a:t>                       </a:t>
            </a:r>
            <a:endParaRPr lang="ru-RU" sz="3100" dirty="0"/>
          </a:p>
        </p:txBody>
      </p:sp>
      <p:pic>
        <p:nvPicPr>
          <p:cNvPr id="3" name="Рисунок 2" descr="http://t2.gstatic.com/images?q=tbn:4XCSAc_5qWsU4M"/>
          <p:cNvPicPr>
            <a:picLocks noChangeAspect="1" noChangeArrowheads="1"/>
          </p:cNvPicPr>
          <p:nvPr/>
        </p:nvPicPr>
        <p:blipFill>
          <a:blip r:embed="rId2"/>
          <a:stretch>
            <a:fillRect/>
          </a:stretch>
        </p:blipFill>
        <p:spPr bwMode="auto">
          <a:xfrm>
            <a:off x="5715008" y="4929198"/>
            <a:ext cx="1285875" cy="962025"/>
          </a:xfrm>
          <a:prstGeom prst="rect">
            <a:avLst/>
          </a:prstGeom>
          <a:noFill/>
          <a:ln>
            <a:noFill/>
          </a:ln>
        </p:spPr>
      </p:pic>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037918"/>
          </a:xfrm>
        </p:spPr>
        <p:txBody>
          <a:bodyPr/>
          <a:lstStyle/>
          <a:p>
            <a:pPr fontAlgn="auto">
              <a:spcAft>
                <a:spcPts val="0"/>
              </a:spcAft>
              <a:defRPr/>
            </a:pPr>
            <a:r>
              <a:rPr lang="ru-RU" dirty="0" smtClean="0"/>
              <a:t>             </a:t>
            </a:r>
            <a:r>
              <a:rPr lang="ru-RU" dirty="0" smtClean="0">
                <a:solidFill>
                  <a:srgbClr val="FF0000"/>
                </a:solidFill>
              </a:rPr>
              <a:t>Воспитание</a:t>
            </a:r>
            <a:br>
              <a:rPr lang="ru-RU" dirty="0" smtClean="0">
                <a:solidFill>
                  <a:srgbClr val="FF0000"/>
                </a:solidFill>
              </a:rPr>
            </a:br>
            <a:endParaRPr lang="ru-RU" dirty="0">
              <a:solidFill>
                <a:srgbClr val="FF0000"/>
              </a:solidFill>
            </a:endParaRPr>
          </a:p>
        </p:txBody>
      </p:sp>
      <p:pic>
        <p:nvPicPr>
          <p:cNvPr id="27651" name="imgb" descr="http://images01.olx.ru/ui/2/12/42/37581042_1.jpg"/>
          <p:cNvPicPr>
            <a:picLocks noChangeAspect="1" noChangeArrowheads="1"/>
          </p:cNvPicPr>
          <p:nvPr/>
        </p:nvPicPr>
        <p:blipFill>
          <a:blip r:embed="rId2"/>
          <a:stretch>
            <a:fillRect/>
          </a:stretch>
        </p:blipFill>
        <p:spPr bwMode="auto">
          <a:xfrm>
            <a:off x="1357313" y="642938"/>
            <a:ext cx="5953125" cy="4467225"/>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428604"/>
            <a:ext cx="5357850" cy="962998"/>
          </a:xfrm>
        </p:spPr>
        <p:txBody>
          <a:bodyPr/>
          <a:lstStyle/>
          <a:p>
            <a:pPr fontAlgn="auto">
              <a:spcAft>
                <a:spcPts val="0"/>
              </a:spcAft>
              <a:defRPr/>
            </a:pPr>
            <a:r>
              <a:rPr lang="ru-RU" sz="2800" dirty="0" smtClean="0">
                <a:solidFill>
                  <a:srgbClr val="FF0000"/>
                </a:solidFill>
              </a:rPr>
              <a:t>Наша  Ириска – </a:t>
            </a:r>
            <a:br>
              <a:rPr lang="ru-RU" sz="2800" dirty="0" smtClean="0">
                <a:solidFill>
                  <a:srgbClr val="FF0000"/>
                </a:solidFill>
              </a:rPr>
            </a:br>
            <a:r>
              <a:rPr lang="ru-RU" sz="2800" dirty="0" smtClean="0">
                <a:solidFill>
                  <a:srgbClr val="FF0000"/>
                </a:solidFill>
              </a:rPr>
              <a:t>               сибирская   киска</a:t>
            </a:r>
            <a:endParaRPr lang="ru-RU" sz="2800" dirty="0">
              <a:solidFill>
                <a:srgbClr val="FF0000"/>
              </a:solidFill>
            </a:endParaRPr>
          </a:p>
        </p:txBody>
      </p:sp>
      <p:pic>
        <p:nvPicPr>
          <p:cNvPr id="7171" name="Содержимое 3" descr="C:\Documents and Settings\Admin\Рабочий стол\IMG_0025.jpg"/>
          <p:cNvPicPr>
            <a:picLocks noGrp="1"/>
          </p:cNvPicPr>
          <p:nvPr>
            <p:ph idx="1"/>
          </p:nvPr>
        </p:nvPicPr>
        <p:blipFill>
          <a:blip r:embed="rId2"/>
          <a:stretch>
            <a:fillRect/>
          </a:stretch>
        </p:blipFill>
        <p:spPr>
          <a:xfrm>
            <a:off x="642938" y="1609725"/>
            <a:ext cx="6929458" cy="4819671"/>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6956296" cy="6000792"/>
          </a:xfrm>
        </p:spPr>
        <p:txBody>
          <a:bodyPr/>
          <a:lstStyle/>
          <a:p>
            <a:pPr fontAlgn="auto">
              <a:spcAft>
                <a:spcPts val="0"/>
              </a:spcAft>
              <a:defRPr/>
            </a:pPr>
            <a:r>
              <a:rPr lang="ru-RU" sz="2800" dirty="0" smtClean="0">
                <a:solidFill>
                  <a:srgbClr val="00B0F0"/>
                </a:solidFill>
              </a:rPr>
              <a:t>Знакомство  с  квартирой   для  маленького  котёнка  должно  начаться  с  туалета. К   котёнку  нужно  относиться  как  к  маленькому  ребёнку,  его  ни  в  коем  случае  нельзя  бить,  также  не  рекомендуется  кричать  на  него.  Если  котёнок  игнорирует  туалет,  его  нужно  молча  туда  относить,  в  крайнем  случае,  можно  строго  поговорить  с  ним.  </a:t>
            </a:r>
            <a:br>
              <a:rPr lang="ru-RU" sz="2800" dirty="0" smtClean="0">
                <a:solidFill>
                  <a:srgbClr val="00B0F0"/>
                </a:solidFill>
              </a:rPr>
            </a:br>
            <a:endParaRPr lang="ru-RU" sz="2800" dirty="0">
              <a:solidFill>
                <a:srgbClr val="00B0F0"/>
              </a:solidFill>
            </a:endParaRP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966480"/>
          </a:xfrm>
        </p:spPr>
        <p:txBody>
          <a:bodyPr/>
          <a:lstStyle/>
          <a:p>
            <a:pPr fontAlgn="auto">
              <a:spcAft>
                <a:spcPts val="0"/>
              </a:spcAft>
              <a:defRPr/>
            </a:pPr>
            <a:r>
              <a:rPr lang="ru-RU" sz="3100" dirty="0" smtClean="0">
                <a:solidFill>
                  <a:srgbClr val="00B0F0"/>
                </a:solidFill>
              </a:rPr>
              <a:t>Нельзя  разрешать  котёнку  спать  на  кровати,  «неприятности»  могут  случиться  прямо  здесь.  Успешно  приучив  котёнка  к  туалету,  можно  начать  постепенно  расширять  границы  его  территории.</a:t>
            </a:r>
            <a:br>
              <a:rPr lang="ru-RU" sz="3100" dirty="0" smtClean="0">
                <a:solidFill>
                  <a:srgbClr val="00B0F0"/>
                </a:solidFill>
              </a:rPr>
            </a:br>
            <a:r>
              <a:rPr lang="ru-RU" sz="3100" dirty="0" smtClean="0">
                <a:solidFill>
                  <a:srgbClr val="00B0F0"/>
                </a:solidFill>
              </a:rPr>
              <a:t>        Кормить  котёнка  нужно  в  одно,  и  тоже  время</a:t>
            </a:r>
            <a:r>
              <a:rPr lang="ru-RU" dirty="0" smtClean="0">
                <a:solidFill>
                  <a:srgbClr val="00B0F0"/>
                </a:solidFill>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7242048" cy="5072098"/>
          </a:xfrm>
        </p:spPr>
        <p:txBody>
          <a:bodyPr/>
          <a:lstStyle/>
          <a:p>
            <a:pPr fontAlgn="auto">
              <a:spcAft>
                <a:spcPts val="0"/>
              </a:spcAft>
              <a:defRPr/>
            </a:pPr>
            <a:r>
              <a:rPr lang="ru-RU" sz="2800" dirty="0" smtClean="0">
                <a:solidFill>
                  <a:srgbClr val="00B0F0"/>
                </a:solidFill>
              </a:rPr>
              <a:t>Часто  у  кошек  вдруг  появляется  какая-нибудь  вредная  привычка  (например,  привычка  карабкаться  по  занавеске).  Отучить  от  неё  питомца  не  так  уж  сложно.  Достаточно  несколько  раз  повторить  слово  «Нельзя!».  Не  нужно  запрещать  котёнку  абсолютно  всё,  он  перестанет  воспринимать  слово  «Нельзя!».</a:t>
            </a:r>
            <a:br>
              <a:rPr lang="ru-RU" sz="2800" dirty="0" smtClean="0">
                <a:solidFill>
                  <a:srgbClr val="00B0F0"/>
                </a:solidFill>
              </a:rPr>
            </a:br>
            <a:r>
              <a:rPr lang="ru-RU" sz="2800" dirty="0" smtClean="0">
                <a:solidFill>
                  <a:srgbClr val="00B0F0"/>
                </a:solidFill>
              </a:rPr>
              <a:t>                        </a:t>
            </a:r>
            <a:endParaRPr lang="ru-RU" sz="2800" dirty="0">
              <a:solidFill>
                <a:srgbClr val="00B0F0"/>
              </a:solidFill>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7242048" cy="6109356"/>
          </a:xfrm>
        </p:spPr>
        <p:txBody>
          <a:bodyPr/>
          <a:lstStyle/>
          <a:p>
            <a:pPr fontAlgn="auto">
              <a:spcAft>
                <a:spcPts val="0"/>
              </a:spcAft>
              <a:defRPr/>
            </a:pPr>
            <a:r>
              <a:rPr lang="ru-RU" sz="2800" dirty="0" smtClean="0">
                <a:solidFill>
                  <a:srgbClr val="FF0000"/>
                </a:solidFill>
              </a:rPr>
              <a:t>     Уход  за  шерстью  и  кожей</a:t>
            </a:r>
            <a:r>
              <a:rPr lang="ru-RU" sz="2800" dirty="0" smtClean="0"/>
              <a:t/>
            </a:r>
            <a:br>
              <a:rPr lang="ru-RU" sz="2800" dirty="0" smtClean="0"/>
            </a:br>
            <a:r>
              <a:rPr lang="ru-RU" sz="2800" dirty="0" smtClean="0"/>
              <a:t>      </a:t>
            </a:r>
            <a:r>
              <a:rPr lang="ru-RU" sz="2800" dirty="0" smtClean="0">
                <a:solidFill>
                  <a:srgbClr val="00B0F0"/>
                </a:solidFill>
              </a:rPr>
              <a:t>За  сибирской  кошкой  нужно  тщательно  ухаживать.  Особенного  ухода  требует  её  шерсть.  </a:t>
            </a:r>
            <a:br>
              <a:rPr lang="ru-RU" sz="2800" dirty="0" smtClean="0">
                <a:solidFill>
                  <a:srgbClr val="00B0F0"/>
                </a:solidFill>
              </a:rPr>
            </a:br>
            <a:r>
              <a:rPr lang="ru-RU" sz="2800" dirty="0" smtClean="0">
                <a:solidFill>
                  <a:srgbClr val="00B0F0"/>
                </a:solidFill>
              </a:rPr>
              <a:t>Регулярный   уход</a:t>
            </a:r>
            <a:br>
              <a:rPr lang="ru-RU" sz="2800" dirty="0" smtClean="0">
                <a:solidFill>
                  <a:srgbClr val="00B0F0"/>
                </a:solidFill>
              </a:rPr>
            </a:br>
            <a:r>
              <a:rPr lang="ru-RU" sz="2800" dirty="0" smtClean="0">
                <a:solidFill>
                  <a:srgbClr val="00B0F0"/>
                </a:solidFill>
              </a:rPr>
              <a:t>     С  первых  дней  появления  котёнка  в  доме  нужно  </a:t>
            </a:r>
            <a:br>
              <a:rPr lang="ru-RU" sz="2800" dirty="0" smtClean="0">
                <a:solidFill>
                  <a:srgbClr val="00B0F0"/>
                </a:solidFill>
              </a:rPr>
            </a:br>
            <a:r>
              <a:rPr lang="ru-RU" sz="2800" dirty="0" smtClean="0">
                <a:solidFill>
                  <a:srgbClr val="00B0F0"/>
                </a:solidFill>
              </a:rPr>
              <a:t>каждый  день  расчёсывать  его  шерсть.  Иногда  котята  думают,  что  это  игра  и  пытаются  схватить  расчёску  зубами.</a:t>
            </a:r>
            <a:r>
              <a:rPr lang="ru-RU" sz="2800" dirty="0" smtClean="0"/>
              <a:t/>
            </a:r>
            <a:br>
              <a:rPr lang="ru-RU" sz="2800" dirty="0" smtClean="0"/>
            </a:br>
            <a:endParaRPr lang="ru-RU" sz="28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7242048" cy="5895042"/>
          </a:xfrm>
        </p:spPr>
        <p:txBody>
          <a:bodyPr>
            <a:normAutofit fontScale="90000"/>
          </a:bodyPr>
          <a:lstStyle/>
          <a:p>
            <a:pPr fontAlgn="auto">
              <a:spcAft>
                <a:spcPts val="0"/>
              </a:spcAft>
              <a:defRPr/>
            </a:pPr>
            <a:r>
              <a:rPr lang="ru-RU" sz="3100" dirty="0" smtClean="0">
                <a:solidFill>
                  <a:srgbClr val="00B0F0"/>
                </a:solidFill>
              </a:rPr>
              <a:t>Владелец  сибирской  кошки  должен  уделить  внимание  участкам  кожи,  не  покрытым  шерстью:  носу,  губам  и  подушечкам  лап.</a:t>
            </a:r>
            <a:br>
              <a:rPr lang="ru-RU" sz="3100" dirty="0" smtClean="0">
                <a:solidFill>
                  <a:srgbClr val="00B0F0"/>
                </a:solidFill>
              </a:rPr>
            </a:br>
            <a:r>
              <a:rPr lang="ru-RU" sz="3100" dirty="0" smtClean="0">
                <a:solidFill>
                  <a:srgbClr val="00B0F0"/>
                </a:solidFill>
              </a:rPr>
              <a:t>     Особое  внимание  следует  уделить  зубам  сибирской  кошки.  Трудно  осуществлять  регулярную  чистку  зубов  кошек.  Сибирская  кошка  обязательно  должна  получать  твёрдую  пищу.      Также  важен  контроль  за  состоянием  ушей.</a:t>
            </a:r>
            <a:r>
              <a:rPr lang="ru-RU" sz="2800" dirty="0" smtClean="0">
                <a:solidFill>
                  <a:srgbClr val="00B0F0"/>
                </a:solidFill>
              </a:rPr>
              <a:t/>
            </a:r>
            <a:br>
              <a:rPr lang="ru-RU" sz="2800" dirty="0" smtClean="0">
                <a:solidFill>
                  <a:srgbClr val="00B0F0"/>
                </a:solidFill>
              </a:rPr>
            </a:br>
            <a:endParaRPr lang="ru-RU" sz="2800" dirty="0">
              <a:solidFill>
                <a:srgbClr val="00B0F0"/>
              </a:solidFill>
            </a:endParaRPr>
          </a:p>
        </p:txBody>
      </p:sp>
    </p:spTree>
  </p:cSld>
  <p:clrMapOvr>
    <a:masterClrMapping/>
  </p:clrMapOvr>
  <p:transition>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7242048" cy="4786346"/>
          </a:xfrm>
        </p:spPr>
        <p:txBody>
          <a:bodyPr>
            <a:normAutofit fontScale="90000"/>
          </a:bodyPr>
          <a:lstStyle/>
          <a:p>
            <a:pPr fontAlgn="auto">
              <a:spcAft>
                <a:spcPts val="0"/>
              </a:spcAft>
              <a:defRPr/>
            </a:pPr>
            <a:r>
              <a:rPr lang="ru-RU" sz="3200" dirty="0" smtClean="0">
                <a:solidFill>
                  <a:srgbClr val="FF0000"/>
                </a:solidFill>
              </a:rPr>
              <a:t>                  </a:t>
            </a:r>
            <a:r>
              <a:rPr lang="ru-RU" sz="3600" dirty="0" smtClean="0">
                <a:solidFill>
                  <a:srgbClr val="FF0000"/>
                </a:solidFill>
              </a:rPr>
              <a:t>Купание</a:t>
            </a:r>
            <a:r>
              <a:rPr lang="ru-RU" sz="3200" dirty="0" smtClean="0">
                <a:solidFill>
                  <a:srgbClr val="FF0000"/>
                </a:solidFill>
              </a:rPr>
              <a:t/>
            </a:r>
            <a:br>
              <a:rPr lang="ru-RU" sz="3200" dirty="0" smtClean="0">
                <a:solidFill>
                  <a:srgbClr val="FF0000"/>
                </a:solidFill>
              </a:rPr>
            </a:br>
            <a:r>
              <a:rPr lang="ru-RU" sz="2800" dirty="0" smtClean="0"/>
              <a:t/>
            </a:r>
            <a:br>
              <a:rPr lang="ru-RU" sz="2800" dirty="0" smtClean="0"/>
            </a:br>
            <a:r>
              <a:rPr lang="ru-RU" sz="3200" dirty="0" smtClean="0">
                <a:solidFill>
                  <a:srgbClr val="00B0F0"/>
                </a:solidFill>
              </a:rPr>
              <a:t>      Длинная  шерсть  сибирских  кошек  редко,  но  всё  же  загрязняется, их  нужно  мыть  по  мере  загрязнения.</a:t>
            </a:r>
            <a:br>
              <a:rPr lang="ru-RU" sz="3200" dirty="0" smtClean="0">
                <a:solidFill>
                  <a:srgbClr val="00B0F0"/>
                </a:solidFill>
              </a:rPr>
            </a:br>
            <a:r>
              <a:rPr lang="ru-RU" sz="3200" dirty="0" smtClean="0">
                <a:solidFill>
                  <a:srgbClr val="00B0F0"/>
                </a:solidFill>
              </a:rPr>
              <a:t>      После  купания  кошку  заворачивают  в  полотенце  и  относят  в  тёплое  помещение</a:t>
            </a:r>
            <a:r>
              <a:rPr lang="ru-RU" sz="3200" dirty="0" smtClean="0"/>
              <a:t>.</a:t>
            </a:r>
            <a:r>
              <a:rPr lang="ru-RU" sz="2800" dirty="0" smtClean="0"/>
              <a:t/>
            </a:r>
            <a:br>
              <a:rPr lang="ru-RU" sz="2800" dirty="0" smtClean="0"/>
            </a:br>
            <a:r>
              <a:rPr lang="ru-RU" sz="2800" dirty="0" smtClean="0"/>
              <a:t>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7242048" cy="5715040"/>
          </a:xfrm>
        </p:spPr>
        <p:txBody>
          <a:bodyPr>
            <a:noAutofit/>
          </a:bodyPr>
          <a:lstStyle/>
          <a:p>
            <a:pPr fontAlgn="auto">
              <a:spcAft>
                <a:spcPts val="0"/>
              </a:spcAft>
              <a:defRPr/>
            </a:pPr>
            <a:r>
              <a:rPr lang="ru-RU" sz="2800" dirty="0" smtClean="0">
                <a:solidFill>
                  <a:srgbClr val="FF0000"/>
                </a:solidFill>
              </a:rPr>
              <a:t>       Физические  упражнения</a:t>
            </a:r>
            <a:br>
              <a:rPr lang="ru-RU" sz="2800" dirty="0" smtClean="0">
                <a:solidFill>
                  <a:srgbClr val="FF0000"/>
                </a:solidFill>
              </a:rPr>
            </a:br>
            <a:r>
              <a:rPr lang="ru-RU" sz="2800" dirty="0" smtClean="0">
                <a:solidFill>
                  <a:srgbClr val="FF0000"/>
                </a:solidFill>
              </a:rPr>
              <a:t/>
            </a:r>
            <a:br>
              <a:rPr lang="ru-RU" sz="2800" dirty="0" smtClean="0">
                <a:solidFill>
                  <a:srgbClr val="FF0000"/>
                </a:solidFill>
              </a:rPr>
            </a:br>
            <a:r>
              <a:rPr lang="ru-RU" sz="2800" dirty="0" smtClean="0">
                <a:solidFill>
                  <a:srgbClr val="00B0F0"/>
                </a:solidFill>
              </a:rPr>
              <a:t>    Владельцы  кошек  должны  реализовать  потребность  животного  в  регулярном  движении.  В  результате  кошка  будет  всегда  весёлой  и  здоровой.  Прежде  всего,  необходимо  обеспечить  кошку  игрушками.  У  игрушек  не  должно  быть  острых  углов,  мелких  деталей,  которые  кошка  может  отгрызть.</a:t>
            </a:r>
            <a:endParaRPr lang="ru-RU" sz="2800" dirty="0">
              <a:solidFill>
                <a:srgbClr val="00B0F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7242048" cy="4214842"/>
          </a:xfrm>
        </p:spPr>
        <p:txBody>
          <a:bodyPr/>
          <a:lstStyle/>
          <a:p>
            <a:pPr fontAlgn="auto">
              <a:spcAft>
                <a:spcPts val="0"/>
              </a:spcAft>
              <a:defRPr/>
            </a:pPr>
            <a:r>
              <a:rPr lang="ru-RU" sz="3200" dirty="0" smtClean="0">
                <a:solidFill>
                  <a:srgbClr val="00B0F0"/>
                </a:solidFill>
              </a:rPr>
              <a:t>Для  кошки  необходимо  приобрести  небольшие  игрушки.  Это  могут  быть  игрушечные  мышки,  мячи  и  т.  д. .  Иногда  кошки  предпочитают  игрушки  определённой  формы  или  цвета.</a:t>
            </a:r>
            <a:endParaRPr lang="ru-RU" sz="3200" dirty="0">
              <a:solidFill>
                <a:srgbClr val="00B0F0"/>
              </a:solidFill>
            </a:endParaRPr>
          </a:p>
        </p:txBody>
      </p:sp>
      <p:pic>
        <p:nvPicPr>
          <p:cNvPr id="3" name="imgb" descr="http://t3.gstatic.com/images?q=tbn:OtIfHoBT4HhE5M"/>
          <p:cNvPicPr>
            <a:picLocks noChangeAspect="1" noChangeArrowheads="1"/>
          </p:cNvPicPr>
          <p:nvPr/>
        </p:nvPicPr>
        <p:blipFill>
          <a:blip r:embed="rId2"/>
          <a:stretch>
            <a:fillRect/>
          </a:stretch>
        </p:blipFill>
        <p:spPr bwMode="auto">
          <a:xfrm>
            <a:off x="3571868" y="4572008"/>
            <a:ext cx="704850" cy="1009650"/>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7242048" cy="6357958"/>
          </a:xfrm>
        </p:spPr>
        <p:txBody>
          <a:bodyPr>
            <a:normAutofit fontScale="90000"/>
          </a:bodyPr>
          <a:lstStyle/>
          <a:p>
            <a:pPr fontAlgn="auto">
              <a:spcAft>
                <a:spcPts val="0"/>
              </a:spcAft>
              <a:defRPr/>
            </a:pPr>
            <a:r>
              <a:rPr lang="ru-RU" sz="2800" dirty="0" smtClean="0">
                <a:solidFill>
                  <a:srgbClr val="FF0000"/>
                </a:solidFill>
              </a:rPr>
              <a:t>            Особенности  питания</a:t>
            </a:r>
            <a:br>
              <a:rPr lang="ru-RU" sz="2800" dirty="0" smtClean="0">
                <a:solidFill>
                  <a:srgbClr val="FF0000"/>
                </a:solidFill>
              </a:rPr>
            </a:br>
            <a:r>
              <a:rPr lang="ru-RU" sz="2000" dirty="0" smtClean="0"/>
              <a:t/>
            </a:r>
            <a:br>
              <a:rPr lang="ru-RU" sz="2000" dirty="0" smtClean="0"/>
            </a:br>
            <a:r>
              <a:rPr lang="ru-RU" sz="2400" dirty="0" smtClean="0">
                <a:solidFill>
                  <a:srgbClr val="00B0F0"/>
                </a:solidFill>
              </a:rPr>
              <a:t>      Кормить  кошку  следует  в  строго  отведённом  месте.</a:t>
            </a:r>
            <a:br>
              <a:rPr lang="ru-RU" sz="2400" dirty="0" smtClean="0">
                <a:solidFill>
                  <a:srgbClr val="00B0F0"/>
                </a:solidFill>
              </a:rPr>
            </a:br>
            <a:r>
              <a:rPr lang="ru-RU" sz="2400" dirty="0" smtClean="0">
                <a:solidFill>
                  <a:srgbClr val="00B0F0"/>
                </a:solidFill>
              </a:rPr>
              <a:t>      Существуют  основные  правила  кормления  сибирских  кошек:  </a:t>
            </a:r>
            <a:br>
              <a:rPr lang="ru-RU" sz="2400" dirty="0" smtClean="0">
                <a:solidFill>
                  <a:srgbClr val="00B0F0"/>
                </a:solidFill>
              </a:rPr>
            </a:br>
            <a:r>
              <a:rPr lang="ru-RU" sz="2400" dirty="0" smtClean="0">
                <a:solidFill>
                  <a:srgbClr val="00B0F0"/>
                </a:solidFill>
              </a:rPr>
              <a:t>размер  порций</a:t>
            </a:r>
            <a:br>
              <a:rPr lang="ru-RU" sz="2400" dirty="0" smtClean="0">
                <a:solidFill>
                  <a:srgbClr val="00B0F0"/>
                </a:solidFill>
              </a:rPr>
            </a:br>
            <a:r>
              <a:rPr lang="ru-RU" sz="2400" dirty="0" smtClean="0">
                <a:solidFill>
                  <a:srgbClr val="00B0F0"/>
                </a:solidFill>
              </a:rPr>
              <a:t>разнообразие</a:t>
            </a:r>
            <a:br>
              <a:rPr lang="ru-RU" sz="2400" dirty="0" smtClean="0">
                <a:solidFill>
                  <a:srgbClr val="00B0F0"/>
                </a:solidFill>
              </a:rPr>
            </a:br>
            <a:r>
              <a:rPr lang="ru-RU" sz="2400" dirty="0" smtClean="0">
                <a:solidFill>
                  <a:srgbClr val="00B0F0"/>
                </a:solidFill>
              </a:rPr>
              <a:t>лакомства</a:t>
            </a:r>
            <a:br>
              <a:rPr lang="ru-RU" sz="2400" dirty="0" smtClean="0">
                <a:solidFill>
                  <a:srgbClr val="00B0F0"/>
                </a:solidFill>
              </a:rPr>
            </a:br>
            <a:r>
              <a:rPr lang="ru-RU" sz="2400" dirty="0" smtClean="0">
                <a:solidFill>
                  <a:srgbClr val="00B0F0"/>
                </a:solidFill>
              </a:rPr>
              <a:t>кормить  кошку  нужно в  одно, и  тоже  время</a:t>
            </a:r>
            <a:br>
              <a:rPr lang="ru-RU" sz="2400" dirty="0" smtClean="0">
                <a:solidFill>
                  <a:srgbClr val="00B0F0"/>
                </a:solidFill>
              </a:rPr>
            </a:br>
            <a:r>
              <a:rPr lang="ru-RU" sz="2400" dirty="0" smtClean="0">
                <a:solidFill>
                  <a:srgbClr val="00B0F0"/>
                </a:solidFill>
              </a:rPr>
              <a:t>взрослую  сибирскую  кошку  рекомендуется  кормить  2  раза  в  день</a:t>
            </a:r>
            <a:br>
              <a:rPr lang="ru-RU" sz="2400" dirty="0" smtClean="0">
                <a:solidFill>
                  <a:srgbClr val="00B0F0"/>
                </a:solidFill>
              </a:rPr>
            </a:br>
            <a:r>
              <a:rPr lang="ru-RU" sz="2400" dirty="0" smtClean="0">
                <a:solidFill>
                  <a:srgbClr val="00B0F0"/>
                </a:solidFill>
              </a:rPr>
              <a:t>кошку  обязательно  нужно  кормить  кашами  и  овощами</a:t>
            </a:r>
            <a:br>
              <a:rPr lang="ru-RU" sz="2400" dirty="0" smtClean="0">
                <a:solidFill>
                  <a:srgbClr val="00B0F0"/>
                </a:solidFill>
              </a:rPr>
            </a:br>
            <a:r>
              <a:rPr lang="ru-RU" sz="2400" dirty="0" smtClean="0">
                <a:solidFill>
                  <a:srgbClr val="00B0F0"/>
                </a:solidFill>
              </a:rPr>
              <a:t>1  раз  в  неделю  нужно  давать  кошке  варёный  яичный  желток</a:t>
            </a:r>
            <a:br>
              <a:rPr lang="ru-RU" sz="2400" dirty="0" smtClean="0">
                <a:solidFill>
                  <a:srgbClr val="00B0F0"/>
                </a:solidFill>
              </a:rPr>
            </a:br>
            <a:r>
              <a:rPr lang="ru-RU" sz="2400" dirty="0" smtClean="0">
                <a:solidFill>
                  <a:srgbClr val="00B0F0"/>
                </a:solidFill>
              </a:rPr>
              <a:t>Всегда  должна  быть  доступной  миска  со  свежей  водой.</a:t>
            </a:r>
            <a:endParaRPr lang="ru-RU" sz="2400" dirty="0">
              <a:solidFill>
                <a:srgbClr val="00B0F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7242048" cy="5394976"/>
          </a:xfrm>
        </p:spPr>
        <p:txBody>
          <a:bodyPr/>
          <a:lstStyle/>
          <a:p>
            <a:pPr algn="ctr" fontAlgn="auto">
              <a:spcAft>
                <a:spcPts val="0"/>
              </a:spcAft>
              <a:defRPr/>
            </a:pPr>
            <a:r>
              <a:rPr lang="ru-RU" sz="2800" dirty="0" smtClean="0">
                <a:solidFill>
                  <a:srgbClr val="FF0000"/>
                </a:solidFill>
              </a:rPr>
              <a:t>     Кормление  натуральными   продуктами</a:t>
            </a:r>
            <a:r>
              <a:rPr lang="ru-RU" sz="2000" dirty="0" smtClean="0"/>
              <a:t/>
            </a:r>
            <a:br>
              <a:rPr lang="ru-RU" sz="2000" dirty="0" smtClean="0"/>
            </a:br>
            <a:r>
              <a:rPr lang="ru-RU" sz="2000" dirty="0" smtClean="0">
                <a:solidFill>
                  <a:srgbClr val="0070C0"/>
                </a:solidFill>
              </a:rPr>
              <a:t>Мясо</a:t>
            </a:r>
            <a:r>
              <a:rPr lang="ru-RU" sz="2000" dirty="0" smtClean="0"/>
              <a:t/>
            </a:r>
            <a:br>
              <a:rPr lang="ru-RU" sz="2000" dirty="0" smtClean="0"/>
            </a:br>
            <a:r>
              <a:rPr lang="ru-RU" sz="2000" dirty="0" smtClean="0">
                <a:solidFill>
                  <a:srgbClr val="00B0F0"/>
                </a:solidFill>
              </a:rPr>
              <a:t>       Сибирским  кошкам  можно  давать  все  сорта  мяса  кроме  свинины.</a:t>
            </a:r>
            <a:r>
              <a:rPr lang="ru-RU" sz="2000" dirty="0" smtClean="0"/>
              <a:t/>
            </a:r>
            <a:br>
              <a:rPr lang="ru-RU" sz="2000" dirty="0" smtClean="0"/>
            </a:br>
            <a:r>
              <a:rPr lang="ru-RU" sz="2000" dirty="0" smtClean="0">
                <a:solidFill>
                  <a:srgbClr val="0070C0"/>
                </a:solidFill>
              </a:rPr>
              <a:t>Овощи</a:t>
            </a:r>
            <a:r>
              <a:rPr lang="ru-RU" sz="2000" dirty="0" smtClean="0"/>
              <a:t/>
            </a:r>
            <a:br>
              <a:rPr lang="ru-RU" sz="2000" dirty="0" smtClean="0"/>
            </a:br>
            <a:r>
              <a:rPr lang="ru-RU" sz="2000" dirty="0" smtClean="0"/>
              <a:t>       </a:t>
            </a:r>
            <a:r>
              <a:rPr lang="ru-RU" sz="2000" dirty="0" smtClean="0">
                <a:solidFill>
                  <a:srgbClr val="00B0F0"/>
                </a:solidFill>
              </a:rPr>
              <a:t>Многие  сибирские  кошки  с  удовольствием  едят  отварные  овощи.</a:t>
            </a:r>
            <a:r>
              <a:rPr lang="ru-RU" sz="2000" dirty="0" smtClean="0"/>
              <a:t/>
            </a:r>
            <a:br>
              <a:rPr lang="ru-RU" sz="2000" dirty="0" smtClean="0"/>
            </a:br>
            <a:r>
              <a:rPr lang="ru-RU" sz="2000" dirty="0" smtClean="0">
                <a:solidFill>
                  <a:srgbClr val="0070C0"/>
                </a:solidFill>
              </a:rPr>
              <a:t>Фрукты</a:t>
            </a:r>
            <a:r>
              <a:rPr lang="ru-RU" sz="2000" dirty="0" smtClean="0"/>
              <a:t/>
            </a:r>
            <a:br>
              <a:rPr lang="ru-RU" sz="2000" dirty="0" smtClean="0"/>
            </a:br>
            <a:r>
              <a:rPr lang="ru-RU" sz="2000" dirty="0" smtClean="0"/>
              <a:t>       </a:t>
            </a:r>
            <a:r>
              <a:rPr lang="ru-RU" sz="2000" dirty="0" smtClean="0">
                <a:solidFill>
                  <a:srgbClr val="00B0F0"/>
                </a:solidFill>
              </a:rPr>
              <a:t>Сибирские  кошки  пробуют  фрукты  скорее  из   </a:t>
            </a:r>
            <a:br>
              <a:rPr lang="ru-RU" sz="2000" dirty="0" smtClean="0">
                <a:solidFill>
                  <a:srgbClr val="00B0F0"/>
                </a:solidFill>
              </a:rPr>
            </a:br>
            <a:r>
              <a:rPr lang="ru-RU" sz="2000" dirty="0" smtClean="0">
                <a:solidFill>
                  <a:srgbClr val="00B0F0"/>
                </a:solidFill>
              </a:rPr>
              <a:t>любопытства.  Они  могут  есть  яблоко,  виноград,  дыню  и  клубнику.</a:t>
            </a:r>
            <a:r>
              <a:rPr lang="ru-RU" sz="2000" dirty="0" smtClean="0"/>
              <a:t/>
            </a:r>
            <a:br>
              <a:rPr lang="ru-RU" sz="2000" dirty="0" smtClean="0"/>
            </a:br>
            <a:r>
              <a:rPr lang="ru-RU" sz="2000" dirty="0" smtClean="0">
                <a:solidFill>
                  <a:srgbClr val="0070C0"/>
                </a:solidFill>
              </a:rPr>
              <a:t>Зелень</a:t>
            </a:r>
            <a:r>
              <a:rPr lang="ru-RU" sz="2000" dirty="0" smtClean="0"/>
              <a:t/>
            </a:r>
            <a:br>
              <a:rPr lang="ru-RU" sz="2000" dirty="0" smtClean="0"/>
            </a:br>
            <a:r>
              <a:rPr lang="ru-RU" sz="2000" dirty="0" smtClean="0">
                <a:solidFill>
                  <a:srgbClr val="00B0F0"/>
                </a:solidFill>
              </a:rPr>
              <a:t>      Зелень  кошкам  дают  для  очищения  желудка  от  шерсти </a:t>
            </a:r>
            <a:endParaRPr lang="ru-RU" sz="2000" dirty="0">
              <a:solidFill>
                <a:srgbClr val="00B0F0"/>
              </a:solidFill>
            </a:endParaRP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7242048" cy="5286412"/>
          </a:xfrm>
        </p:spPr>
        <p:txBody>
          <a:bodyPr/>
          <a:lstStyle/>
          <a:p>
            <a:pPr fontAlgn="auto">
              <a:spcAft>
                <a:spcPts val="0"/>
              </a:spcAft>
              <a:defRPr/>
            </a:pPr>
            <a:r>
              <a:rPr lang="ru-RU" sz="3200" dirty="0" smtClean="0">
                <a:cs typeface="Angsana New" pitchFamily="18" charset="-34"/>
              </a:rPr>
              <a:t>                    </a:t>
            </a:r>
            <a:r>
              <a:rPr lang="ru-RU" sz="3200" dirty="0" smtClean="0">
                <a:solidFill>
                  <a:srgbClr val="FF0000"/>
                </a:solidFill>
                <a:cs typeface="Angsana New" pitchFamily="18" charset="-34"/>
              </a:rPr>
              <a:t>Содержание </a:t>
            </a:r>
            <a:r>
              <a:rPr lang="ru-RU" sz="2400" dirty="0" smtClean="0">
                <a:solidFill>
                  <a:srgbClr val="FF0000"/>
                </a:solidFill>
              </a:rPr>
              <a:t/>
            </a:r>
            <a:br>
              <a:rPr lang="ru-RU" sz="2400" dirty="0" smtClean="0">
                <a:solidFill>
                  <a:srgbClr val="FF0000"/>
                </a:solidFill>
              </a:rPr>
            </a:br>
            <a:r>
              <a:rPr lang="ru-RU" sz="2400" dirty="0" smtClean="0">
                <a:solidFill>
                  <a:srgbClr val="00B0F0"/>
                </a:solidFill>
              </a:rPr>
              <a:t>1. Введение.</a:t>
            </a:r>
            <a:br>
              <a:rPr lang="ru-RU" sz="2400" dirty="0" smtClean="0">
                <a:solidFill>
                  <a:srgbClr val="00B0F0"/>
                </a:solidFill>
              </a:rPr>
            </a:br>
            <a:r>
              <a:rPr lang="ru-RU" sz="2400" dirty="0" smtClean="0">
                <a:solidFill>
                  <a:srgbClr val="00B0F0"/>
                </a:solidFill>
              </a:rPr>
              <a:t>2.История породы.</a:t>
            </a:r>
            <a:br>
              <a:rPr lang="ru-RU" sz="2400" dirty="0" smtClean="0">
                <a:solidFill>
                  <a:srgbClr val="00B0F0"/>
                </a:solidFill>
              </a:rPr>
            </a:br>
            <a:r>
              <a:rPr lang="ru-RU" sz="2400" dirty="0" smtClean="0">
                <a:solidFill>
                  <a:srgbClr val="00B0F0"/>
                </a:solidFill>
              </a:rPr>
              <a:t>3.Окрасы сибирской кошки.</a:t>
            </a:r>
            <a:br>
              <a:rPr lang="ru-RU" sz="2400" dirty="0" smtClean="0">
                <a:solidFill>
                  <a:srgbClr val="00B0F0"/>
                </a:solidFill>
              </a:rPr>
            </a:br>
            <a:r>
              <a:rPr lang="ru-RU" sz="2400" dirty="0" smtClean="0">
                <a:solidFill>
                  <a:srgbClr val="00B0F0"/>
                </a:solidFill>
              </a:rPr>
              <a:t>4.Выбор и воспитание котенка.</a:t>
            </a:r>
            <a:br>
              <a:rPr lang="ru-RU" sz="2400" dirty="0" smtClean="0">
                <a:solidFill>
                  <a:srgbClr val="00B0F0"/>
                </a:solidFill>
              </a:rPr>
            </a:br>
            <a:r>
              <a:rPr lang="ru-RU" sz="2400" dirty="0" smtClean="0">
                <a:solidFill>
                  <a:srgbClr val="00B0F0"/>
                </a:solidFill>
              </a:rPr>
              <a:t>5. « Приданное» для котенка.</a:t>
            </a:r>
            <a:br>
              <a:rPr lang="ru-RU" sz="2400" dirty="0" smtClean="0">
                <a:solidFill>
                  <a:srgbClr val="00B0F0"/>
                </a:solidFill>
              </a:rPr>
            </a:br>
            <a:r>
              <a:rPr lang="ru-RU" sz="2400" dirty="0" smtClean="0">
                <a:solidFill>
                  <a:srgbClr val="00B0F0"/>
                </a:solidFill>
              </a:rPr>
              <a:t>6.Воспитание  котенка.</a:t>
            </a:r>
            <a:br>
              <a:rPr lang="ru-RU" sz="2400" dirty="0" smtClean="0">
                <a:solidFill>
                  <a:srgbClr val="00B0F0"/>
                </a:solidFill>
              </a:rPr>
            </a:br>
            <a:r>
              <a:rPr lang="ru-RU" sz="2400" dirty="0" smtClean="0">
                <a:solidFill>
                  <a:srgbClr val="00B0F0"/>
                </a:solidFill>
              </a:rPr>
              <a:t>7. Уход за шерстью и кожей.</a:t>
            </a:r>
            <a:br>
              <a:rPr lang="ru-RU" sz="2400" dirty="0" smtClean="0">
                <a:solidFill>
                  <a:srgbClr val="00B0F0"/>
                </a:solidFill>
              </a:rPr>
            </a:br>
            <a:r>
              <a:rPr lang="ru-RU" sz="2400" dirty="0" smtClean="0">
                <a:solidFill>
                  <a:srgbClr val="00B0F0"/>
                </a:solidFill>
              </a:rPr>
              <a:t>8.физические  упражнения.</a:t>
            </a:r>
            <a:br>
              <a:rPr lang="ru-RU" sz="2400" dirty="0" smtClean="0">
                <a:solidFill>
                  <a:srgbClr val="00B0F0"/>
                </a:solidFill>
              </a:rPr>
            </a:br>
            <a:r>
              <a:rPr lang="ru-RU" sz="2400" dirty="0" smtClean="0">
                <a:solidFill>
                  <a:srgbClr val="00B0F0"/>
                </a:solidFill>
              </a:rPr>
              <a:t>9.Особенности  питания.</a:t>
            </a:r>
            <a:br>
              <a:rPr lang="ru-RU" sz="2400" dirty="0" smtClean="0">
                <a:solidFill>
                  <a:srgbClr val="00B0F0"/>
                </a:solidFill>
              </a:rPr>
            </a:br>
            <a:r>
              <a:rPr lang="ru-RU" sz="2400" dirty="0" smtClean="0">
                <a:solidFill>
                  <a:srgbClr val="00B0F0"/>
                </a:solidFill>
              </a:rPr>
              <a:t>10. Кормление натуральными продуктами.</a:t>
            </a:r>
            <a:br>
              <a:rPr lang="ru-RU" sz="2400" dirty="0" smtClean="0">
                <a:solidFill>
                  <a:srgbClr val="00B0F0"/>
                </a:solidFill>
              </a:rPr>
            </a:br>
            <a:r>
              <a:rPr lang="ru-RU" sz="2400" dirty="0" smtClean="0">
                <a:solidFill>
                  <a:srgbClr val="00B0F0"/>
                </a:solidFill>
              </a:rPr>
              <a:t>11.что можно и что  нельзя.</a:t>
            </a:r>
            <a:br>
              <a:rPr lang="ru-RU" sz="2400" dirty="0" smtClean="0">
                <a:solidFill>
                  <a:srgbClr val="00B0F0"/>
                </a:solidFill>
              </a:rPr>
            </a:br>
            <a:r>
              <a:rPr lang="ru-RU" sz="2400" dirty="0" smtClean="0">
                <a:solidFill>
                  <a:srgbClr val="00B0F0"/>
                </a:solidFill>
              </a:rPr>
              <a:t>12.заключение.</a:t>
            </a:r>
            <a:endParaRPr lang="ru-RU" sz="2400" dirty="0">
              <a:solidFill>
                <a:srgbClr val="00B0F0"/>
              </a:solidFill>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7242048" cy="4643470"/>
          </a:xfrm>
        </p:spPr>
        <p:txBody>
          <a:bodyPr/>
          <a:lstStyle/>
          <a:p>
            <a:pPr fontAlgn="auto">
              <a:spcAft>
                <a:spcPts val="0"/>
              </a:spcAft>
              <a:defRPr/>
            </a:pPr>
            <a:r>
              <a:rPr lang="ru-RU" sz="2800" dirty="0" smtClean="0">
                <a:solidFill>
                  <a:srgbClr val="FF0000"/>
                </a:solidFill>
              </a:rPr>
              <a:t>       Что  можно  и  что  нельзя  </a:t>
            </a:r>
            <a:br>
              <a:rPr lang="ru-RU" sz="2800" dirty="0" smtClean="0">
                <a:solidFill>
                  <a:srgbClr val="FF0000"/>
                </a:solidFill>
              </a:rPr>
            </a:br>
            <a:r>
              <a:rPr lang="ru-RU" sz="2800" dirty="0" smtClean="0">
                <a:solidFill>
                  <a:srgbClr val="FF0000"/>
                </a:solidFill>
              </a:rPr>
              <a:t>                давать  кошкам</a:t>
            </a:r>
            <a:br>
              <a:rPr lang="ru-RU" sz="2800" dirty="0" smtClean="0">
                <a:solidFill>
                  <a:srgbClr val="FF0000"/>
                </a:solidFill>
              </a:rPr>
            </a:br>
            <a:r>
              <a:rPr lang="ru-RU" sz="2000" dirty="0" smtClean="0"/>
              <a:t/>
            </a:r>
            <a:br>
              <a:rPr lang="ru-RU" sz="2000" dirty="0" smtClean="0"/>
            </a:br>
            <a:r>
              <a:rPr lang="ru-RU" sz="2400" dirty="0" smtClean="0">
                <a:solidFill>
                  <a:srgbClr val="00B0F0"/>
                </a:solidFill>
              </a:rPr>
              <a:t>     Нельзя  давать  сибирским  кошкам  шоколад.  Кошке  можно  давать  немного  печенья  или  кусочек  сахара.</a:t>
            </a:r>
            <a:br>
              <a:rPr lang="ru-RU" sz="2400" dirty="0" smtClean="0">
                <a:solidFill>
                  <a:srgbClr val="00B0F0"/>
                </a:solidFill>
              </a:rPr>
            </a:br>
            <a:r>
              <a:rPr lang="ru-RU" sz="2400" dirty="0" smtClean="0">
                <a:solidFill>
                  <a:srgbClr val="00B0F0"/>
                </a:solidFill>
              </a:rPr>
              <a:t>     Сибирская  кошка  наделена  крепким  здоровьем  и  болеет  довольно  редко.  Но  когда  это  случается,  её  владелец  должен  уметь  быстро  и  правильно  поставить  диагноз  и  оказать  кошке  необходимую  помощь.</a:t>
            </a:r>
            <a:endParaRPr lang="ru-RU" sz="2400" dirty="0">
              <a:solidFill>
                <a:srgbClr val="00B0F0"/>
              </a:solidFill>
            </a:endParaRPr>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752166"/>
          </a:xfrm>
        </p:spPr>
        <p:txBody>
          <a:bodyPr>
            <a:noAutofit/>
          </a:bodyPr>
          <a:lstStyle/>
          <a:p>
            <a:pPr fontAlgn="auto">
              <a:spcAft>
                <a:spcPts val="0"/>
              </a:spcAft>
              <a:defRPr/>
            </a:pPr>
            <a:r>
              <a:rPr lang="ru-RU" sz="3200" dirty="0" smtClean="0">
                <a:solidFill>
                  <a:srgbClr val="FF0000"/>
                </a:solidFill>
              </a:rPr>
              <a:t>                  Заключение</a:t>
            </a:r>
            <a:r>
              <a:rPr lang="ru-RU" sz="3000" dirty="0" smtClean="0"/>
              <a:t/>
            </a:r>
            <a:br>
              <a:rPr lang="ru-RU" sz="3000" dirty="0" smtClean="0"/>
            </a:br>
            <a:r>
              <a:rPr lang="ru-RU" sz="3000" dirty="0" smtClean="0">
                <a:solidFill>
                  <a:srgbClr val="00B0F0"/>
                </a:solidFill>
              </a:rPr>
              <a:t>Сибирские  кошки  покорили  сердца  многих  любителей  животных  во  всём  мире.  Спрос  на  них  в  странах  Европы  и  Америки  растёт  с  каждым  годом.  В  России  кошки  этой  породы - это  гордость  и  слава  </a:t>
            </a:r>
            <a:r>
              <a:rPr lang="ru-RU" sz="3000" dirty="0" err="1" smtClean="0">
                <a:solidFill>
                  <a:srgbClr val="00B0F0"/>
                </a:solidFill>
              </a:rPr>
              <a:t>фелинологов</a:t>
            </a:r>
            <a:r>
              <a:rPr lang="ru-RU" sz="3000" dirty="0" smtClean="0">
                <a:solidFill>
                  <a:srgbClr val="00B0F0"/>
                </a:solidFill>
              </a:rPr>
              <a:t>.  Сибирская  кошка  быстро  завоевала  мир  и  не  собирается  сдавать  своих  позиций</a:t>
            </a:r>
            <a:endParaRPr lang="ru-RU" sz="3000" dirty="0">
              <a:solidFill>
                <a:srgbClr val="00B0F0"/>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7500990" cy="5929354"/>
          </a:xfrm>
        </p:spPr>
        <p:txBody>
          <a:bodyPr>
            <a:normAutofit fontScale="90000"/>
          </a:bodyPr>
          <a:lstStyle/>
          <a:p>
            <a:pPr fontAlgn="auto">
              <a:spcAft>
                <a:spcPts val="0"/>
              </a:spcAft>
              <a:defRPr/>
            </a:pPr>
            <a:r>
              <a:rPr lang="ru-RU" dirty="0" smtClean="0"/>
              <a:t> </a:t>
            </a:r>
            <a:r>
              <a:rPr lang="ru-RU" sz="2200" dirty="0" smtClean="0">
                <a:solidFill>
                  <a:srgbClr val="00B0F0"/>
                </a:solidFill>
              </a:rPr>
              <a:t>Кошка  является  самым  популярным  домашним  животным.</a:t>
            </a:r>
            <a:br>
              <a:rPr lang="ru-RU" sz="2200" dirty="0" smtClean="0">
                <a:solidFill>
                  <a:srgbClr val="00B0F0"/>
                </a:solidFill>
              </a:rPr>
            </a:br>
            <a:r>
              <a:rPr lang="ru-RU" sz="2200" dirty="0" smtClean="0">
                <a:solidFill>
                  <a:srgbClr val="00B0F0"/>
                </a:solidFill>
              </a:rPr>
              <a:t>Кошка - самое  загадочное  животное.  Её  любят  все.  Они  самые независимые  домашние  животные,  но  </a:t>
            </a:r>
            <a:br>
              <a:rPr lang="ru-RU" sz="2200" dirty="0" smtClean="0">
                <a:solidFill>
                  <a:srgbClr val="00B0F0"/>
                </a:solidFill>
              </a:rPr>
            </a:br>
            <a:r>
              <a:rPr lang="ru-RU" sz="2200" dirty="0" smtClean="0">
                <a:solidFill>
                  <a:srgbClr val="00B0F0"/>
                </a:solidFill>
              </a:rPr>
              <a:t>они  прекрасно  помнят хорошее  отношение  и  заботу.  Уважая  себя,  кошки  также  очень  любят  своего  хозяина.  Как  и  люди  кошки  имеют  разный  характер,  привычки  и  манеру  поведения.  Это зависит  от  породы.</a:t>
            </a:r>
            <a:br>
              <a:rPr lang="ru-RU" sz="2200" dirty="0" smtClean="0">
                <a:solidFill>
                  <a:srgbClr val="00B0F0"/>
                </a:solidFill>
              </a:rPr>
            </a:br>
            <a:r>
              <a:rPr lang="ru-RU" sz="2200" dirty="0" smtClean="0">
                <a:solidFill>
                  <a:srgbClr val="00B0F0"/>
                </a:solidFill>
              </a:rPr>
              <a:t>	Исходя  из  характеристик  шерсти,  выделяют  5  групп  кошек:  длинношерстные,  короткошерстные,  жесткошерстные,  с  вьющейся  шерстью  и  безволосые.  Сибирская  кошка  относится  к  длинношерстной  группе.  Благодаря  длинной  и  плотной  шерсти  кошка  прекрасно  переносит  холодную  погоду,  и  даже  морозы.  Идеальным  местом  её  содержания  будет  загородный  дом  этим  кошкам  нужен  простор</a:t>
            </a:r>
            <a:r>
              <a:rPr lang="ru-RU" sz="2200" dirty="0" smtClean="0"/>
              <a:t>.</a:t>
            </a:r>
            <a:endParaRPr lang="ru-RU" sz="22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42175" cy="6108700"/>
          </a:xfrm>
        </p:spPr>
        <p:txBody>
          <a:bodyPr/>
          <a:lstStyle/>
          <a:p>
            <a:pPr fontAlgn="auto">
              <a:spcAft>
                <a:spcPts val="0"/>
              </a:spcAft>
              <a:defRPr/>
            </a:pPr>
            <a:endParaRPr lang="ru-RU" dirty="0"/>
          </a:p>
        </p:txBody>
      </p:sp>
      <p:pic>
        <p:nvPicPr>
          <p:cNvPr id="10243" name="Рисунок 2" descr="C:\Documents and Settings\Admin\Рабочий стол\OKW4RCAHBHBLFCAN2XLIXCAGQ07HECALIEG17CALOH4P2CARPORBRCASW1SJSCAFGIMSCCADDHOE9CACYYO4WCABAXOU8CARE0F91CATKYFJ2CAQKPZF2CA0C12VHCAG3DC1DCAFBV887CA1WPZ0XCAHRJ37C.jpg"/>
          <p:cNvPicPr>
            <a:picLocks noChangeAspect="1" noChangeArrowheads="1"/>
          </p:cNvPicPr>
          <p:nvPr/>
        </p:nvPicPr>
        <p:blipFill>
          <a:blip r:embed="rId2"/>
          <a:srcRect/>
          <a:stretch>
            <a:fillRect/>
          </a:stretch>
        </p:blipFill>
        <p:spPr bwMode="auto">
          <a:xfrm>
            <a:off x="1000125" y="714375"/>
            <a:ext cx="2533650" cy="2928938"/>
          </a:xfrm>
          <a:prstGeom prst="rect">
            <a:avLst/>
          </a:prstGeom>
          <a:noFill/>
          <a:ln w="9525">
            <a:noFill/>
            <a:miter lim="800000"/>
            <a:headEnd/>
            <a:tailEnd/>
          </a:ln>
        </p:spPr>
      </p:pic>
      <p:pic>
        <p:nvPicPr>
          <p:cNvPr id="10244" name="Рисунок 3" descr="C:\Documents and Settings\Admin\Рабочий стол\2CWLMCA9ST6DZCAIHX48ECAX1FY18CAFWP9R3CAEJ4153CASYNFEBCAL32O9FCAPLSZJFCAETMSYMCAVL9GFHCAELT8P4CACP63XSCA6A1FXACAE6J2GSCANYFTQDCAIEGC2NCAW0JSMECAP03BWNCABQAD75.jpg"/>
          <p:cNvPicPr>
            <a:picLocks noChangeAspect="1" noChangeArrowheads="1"/>
          </p:cNvPicPr>
          <p:nvPr/>
        </p:nvPicPr>
        <p:blipFill>
          <a:blip r:embed="rId3"/>
          <a:srcRect/>
          <a:stretch>
            <a:fillRect/>
          </a:stretch>
        </p:blipFill>
        <p:spPr bwMode="auto">
          <a:xfrm>
            <a:off x="4357688" y="3286125"/>
            <a:ext cx="2857500" cy="2571750"/>
          </a:xfrm>
          <a:prstGeom prst="rect">
            <a:avLst/>
          </a:prstGeom>
          <a:noFill/>
          <a:ln w="9525">
            <a:noFill/>
            <a:miter lim="800000"/>
            <a:headEnd/>
            <a:tailEnd/>
          </a:ln>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42175" cy="6037263"/>
          </a:xfrm>
        </p:spPr>
        <p:txBody>
          <a:bodyPr/>
          <a:lstStyle/>
          <a:p>
            <a:pPr fontAlgn="auto">
              <a:spcAft>
                <a:spcPts val="0"/>
              </a:spcAft>
              <a:defRPr/>
            </a:pPr>
            <a:endParaRPr lang="ru-RU" dirty="0"/>
          </a:p>
        </p:txBody>
      </p:sp>
      <p:pic>
        <p:nvPicPr>
          <p:cNvPr id="11267" name="Рисунок 2" descr="http://t0.gstatic.com/images?q=tbn:C6FQS-BKudIDcM"/>
          <p:cNvPicPr>
            <a:picLocks noChangeAspect="1" noChangeArrowheads="1"/>
          </p:cNvPicPr>
          <p:nvPr/>
        </p:nvPicPr>
        <p:blipFill>
          <a:blip r:embed="rId2"/>
          <a:srcRect/>
          <a:stretch>
            <a:fillRect/>
          </a:stretch>
        </p:blipFill>
        <p:spPr bwMode="auto">
          <a:xfrm>
            <a:off x="2286000" y="1643063"/>
            <a:ext cx="3714750" cy="3286125"/>
          </a:xfrm>
          <a:prstGeom prst="rect">
            <a:avLst/>
          </a:prstGeom>
          <a:noFill/>
          <a:ln w="9525">
            <a:noFill/>
            <a:miter lim="800000"/>
            <a:headEnd/>
            <a:tailEnd/>
          </a:ln>
        </p:spPr>
      </p:pic>
      <p:sp>
        <p:nvSpPr>
          <p:cNvPr id="11268" name="TextBox 3"/>
          <p:cNvSpPr txBox="1">
            <a:spLocks noChangeArrowheads="1"/>
          </p:cNvSpPr>
          <p:nvPr/>
        </p:nvSpPr>
        <p:spPr bwMode="auto">
          <a:xfrm>
            <a:off x="2071688" y="642938"/>
            <a:ext cx="4500562" cy="646112"/>
          </a:xfrm>
          <a:prstGeom prst="rect">
            <a:avLst/>
          </a:prstGeom>
          <a:noFill/>
          <a:ln w="9525">
            <a:noFill/>
            <a:miter lim="800000"/>
            <a:headEnd/>
            <a:tailEnd/>
          </a:ln>
        </p:spPr>
        <p:txBody>
          <a:bodyPr>
            <a:spAutoFit/>
          </a:bodyPr>
          <a:lstStyle/>
          <a:p>
            <a:r>
              <a:rPr lang="ru-RU" sz="3600" b="1">
                <a:solidFill>
                  <a:srgbClr val="FF0000"/>
                </a:solidFill>
                <a:latin typeface="Trebuchet MS" pitchFamily="34" charset="0"/>
                <a:cs typeface="Angsana New" pitchFamily="18" charset="-34"/>
              </a:rPr>
              <a:t>История  породы</a:t>
            </a: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5966480"/>
          </a:xfrm>
        </p:spPr>
        <p:txBody>
          <a:bodyPr/>
          <a:lstStyle/>
          <a:p>
            <a:pPr fontAlgn="auto">
              <a:spcAft>
                <a:spcPts val="0"/>
              </a:spcAft>
              <a:defRPr/>
            </a:pPr>
            <a:r>
              <a:rPr lang="ru-RU" sz="2200" dirty="0" smtClean="0">
                <a:solidFill>
                  <a:srgbClr val="00B0F0"/>
                </a:solidFill>
              </a:rPr>
              <a:t>Раньше  сибирских  кошек  называли  бухарскими. Нет  точных  данных,  когда  и  как  бухарские  кошки  появились  в  Сибири.  Возможно,  бухарские  кошки  попали  в  Сибирь  с  торговцами  из  азиатских  стран.  Сибирская  кошка  как  порода  </a:t>
            </a:r>
            <a:br>
              <a:rPr lang="ru-RU" sz="2200" dirty="0" smtClean="0">
                <a:solidFill>
                  <a:srgbClr val="00B0F0"/>
                </a:solidFill>
              </a:rPr>
            </a:br>
            <a:r>
              <a:rPr lang="ru-RU" sz="2200" dirty="0" smtClean="0">
                <a:solidFill>
                  <a:srgbClr val="00B0F0"/>
                </a:solidFill>
              </a:rPr>
              <a:t>сформировалась  на  территории  от  Урала  до  Сибири.  При  становлении  породы  определённую  роль  сыграли  и  дикие  лесные коты.  Своим  названием  сибирские  кошки  обязаны  Сибири ,  которую  в  России  считали  великой  из-за  её  размеров.  Своей  внешностью  и  характером  сибирские  кошки  олицетворяют  национальные  особенности  русских  людей.  </a:t>
            </a:r>
            <a:r>
              <a:rPr lang="ru-RU" sz="2200" dirty="0" smtClean="0"/>
              <a:t/>
            </a:r>
            <a:br>
              <a:rPr lang="ru-RU" sz="2200" dirty="0" smtClean="0"/>
            </a:br>
            <a:endParaRPr lang="ru-RU" sz="22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7242048" cy="5072098"/>
          </a:xfrm>
        </p:spPr>
        <p:txBody>
          <a:bodyPr/>
          <a:lstStyle/>
          <a:p>
            <a:pPr fontAlgn="auto">
              <a:spcAft>
                <a:spcPts val="0"/>
              </a:spcAft>
              <a:defRPr/>
            </a:pPr>
            <a:r>
              <a:rPr lang="ru-RU" sz="2000" dirty="0" smtClean="0"/>
              <a:t> </a:t>
            </a:r>
            <a:r>
              <a:rPr lang="ru-RU" sz="2800" dirty="0" smtClean="0">
                <a:solidFill>
                  <a:srgbClr val="00B0F0"/>
                </a:solidFill>
              </a:rPr>
              <a:t>Эта  порода  отличается  таким  качествами  как </a:t>
            </a:r>
            <a:r>
              <a:rPr lang="ru-RU" sz="2800" dirty="0" err="1" smtClean="0">
                <a:solidFill>
                  <a:srgbClr val="00B0F0"/>
                </a:solidFill>
              </a:rPr>
              <a:t>сообразитель-ность</a:t>
            </a:r>
            <a:r>
              <a:rPr lang="ru-RU" sz="2800" dirty="0" smtClean="0">
                <a:solidFill>
                  <a:srgbClr val="00B0F0"/>
                </a:solidFill>
              </a:rPr>
              <a:t> , высокая  </a:t>
            </a:r>
            <a:r>
              <a:rPr lang="ru-RU" sz="2800" dirty="0" err="1" smtClean="0">
                <a:solidFill>
                  <a:srgbClr val="00B0F0"/>
                </a:solidFill>
              </a:rPr>
              <a:t>обучаемость</a:t>
            </a:r>
            <a:r>
              <a:rPr lang="ru-RU" sz="2800" dirty="0" smtClean="0">
                <a:solidFill>
                  <a:srgbClr val="00B0F0"/>
                </a:solidFill>
              </a:rPr>
              <a:t>,  подвижность,  любопытство,  общительность.  Сибирская  кошка  верна  своему  хозяину.  Кошки  этой  породы  хорошо  уживаются  с  любыми  домашними  </a:t>
            </a:r>
            <a:r>
              <a:rPr lang="ru-RU" sz="2800" dirty="0" err="1" smtClean="0">
                <a:solidFill>
                  <a:srgbClr val="00B0F0"/>
                </a:solidFill>
              </a:rPr>
              <a:t>животны-ми</a:t>
            </a:r>
            <a:r>
              <a:rPr lang="ru-RU" sz="2800" dirty="0" smtClean="0">
                <a:solidFill>
                  <a:srgbClr val="00B0F0"/>
                </a:solidFill>
              </a:rPr>
              <a:t>,  в  этом  им  помогает  их  необыкновенная  </a:t>
            </a:r>
            <a:r>
              <a:rPr lang="ru-RU" sz="2800" dirty="0" err="1" smtClean="0">
                <a:solidFill>
                  <a:srgbClr val="00B0F0"/>
                </a:solidFill>
              </a:rPr>
              <a:t>коммуникабель-ность</a:t>
            </a:r>
            <a:r>
              <a:rPr lang="ru-RU" sz="2800" dirty="0" smtClean="0">
                <a:solidFill>
                  <a:srgbClr val="00B0F0"/>
                </a:solidFill>
              </a:rPr>
              <a:t>.</a:t>
            </a:r>
            <a:endParaRPr lang="ru-RU" sz="2800" dirty="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04"/>
            <a:ext cx="7242048" cy="6572296"/>
          </a:xfrm>
        </p:spPr>
        <p:txBody>
          <a:bodyPr>
            <a:noAutofit/>
          </a:bodyPr>
          <a:lstStyle/>
          <a:p>
            <a:pPr fontAlgn="auto">
              <a:spcAft>
                <a:spcPts val="0"/>
              </a:spcAft>
              <a:defRPr/>
            </a:pPr>
            <a:r>
              <a:rPr lang="ru-RU" sz="3000" dirty="0" smtClean="0">
                <a:solidFill>
                  <a:srgbClr val="FF0000"/>
                </a:solidFill>
              </a:rPr>
              <a:t>         Окрасы  сибирской  кошки</a:t>
            </a:r>
            <a:r>
              <a:rPr lang="ru-RU" sz="2800" dirty="0" smtClean="0"/>
              <a:t>.</a:t>
            </a:r>
            <a:br>
              <a:rPr lang="ru-RU" sz="2800" dirty="0" smtClean="0"/>
            </a:br>
            <a:r>
              <a:rPr lang="ru-RU" sz="2400" dirty="0" smtClean="0"/>
              <a:t/>
            </a:r>
            <a:br>
              <a:rPr lang="ru-RU" sz="2400" dirty="0" smtClean="0"/>
            </a:br>
            <a:r>
              <a:rPr lang="ru-RU" sz="2400" dirty="0" smtClean="0"/>
              <a:t> </a:t>
            </a:r>
            <a:r>
              <a:rPr lang="ru-RU" sz="2800" dirty="0" smtClean="0">
                <a:solidFill>
                  <a:srgbClr val="00B0F0"/>
                </a:solidFill>
              </a:rPr>
              <a:t>Сибирские  кошки  отличаются  разнообразием  окрасов. Для  них  допустимы  все  окрасы.  Исключение  составляют  шоколадный,  лиловый,  </a:t>
            </a:r>
            <a:r>
              <a:rPr lang="ru-RU" sz="2800" dirty="0" err="1" smtClean="0">
                <a:solidFill>
                  <a:srgbClr val="00B0F0"/>
                </a:solidFill>
              </a:rPr>
              <a:t>бурмезский</a:t>
            </a:r>
            <a:r>
              <a:rPr lang="ru-RU" sz="2800" dirty="0" smtClean="0">
                <a:solidFill>
                  <a:srgbClr val="00B0F0"/>
                </a:solidFill>
              </a:rPr>
              <a:t>,  их  производные  и  абиссинский  </a:t>
            </a:r>
            <a:r>
              <a:rPr lang="ru-RU" sz="2800" dirty="0" err="1" smtClean="0">
                <a:solidFill>
                  <a:srgbClr val="00B0F0"/>
                </a:solidFill>
              </a:rPr>
              <a:t>табби</a:t>
            </a:r>
            <a:r>
              <a:rPr lang="ru-RU" sz="2800" dirty="0" smtClean="0">
                <a:solidFill>
                  <a:srgbClr val="00B0F0"/>
                </a:solidFill>
              </a:rPr>
              <a:t>. Самым  распространённым  в  России  окрасом  сибирской  кошки  является  чёрный  тигровый  окрас</a:t>
            </a:r>
            <a:r>
              <a:rPr lang="ru-RU" sz="2800" dirty="0" smtClean="0"/>
              <a:t>. </a:t>
            </a:r>
            <a:br>
              <a:rPr lang="ru-RU" sz="2800" dirty="0" smtClean="0"/>
            </a:br>
            <a:r>
              <a:rPr lang="ru-RU" sz="2800" dirty="0" smtClean="0"/>
              <a:t> </a:t>
            </a:r>
            <a:r>
              <a:rPr lang="ru-RU" sz="2400" dirty="0" smtClean="0"/>
              <a:t/>
            </a:r>
            <a:br>
              <a:rPr lang="ru-RU" sz="2400" dirty="0" smtClean="0"/>
            </a:br>
            <a:r>
              <a:rPr lang="ru-RU" sz="2800" dirty="0" smtClean="0"/>
              <a:t/>
            </a:r>
            <a:br>
              <a:rPr lang="ru-RU" sz="2800" dirty="0" smtClean="0"/>
            </a:br>
            <a:endParaRPr lang="ru-RU"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141</TotalTime>
  <Words>477</Words>
  <Application>Microsoft Office PowerPoint</Application>
  <PresentationFormat>Экран (4:3)</PresentationFormat>
  <Paragraphs>34</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Изящная</vt:lpstr>
      <vt:lpstr>Ириска – сибирская   кошка </vt:lpstr>
      <vt:lpstr>Наша  Ириска –                 сибирская   киска</vt:lpstr>
      <vt:lpstr>                    Содержание  1. Введение. 2.История породы. 3.Окрасы сибирской кошки. 4.Выбор и воспитание котенка. 5. « Приданное» для котенка. 6.Воспитание  котенка. 7. Уход за шерстью и кожей. 8.физические  упражнения. 9.Особенности  питания. 10. Кормление натуральными продуктами. 11.что можно и что  нельзя. 12.заключение.</vt:lpstr>
      <vt:lpstr> Кошка  является  самым  популярным  домашним  животным. Кошка - самое  загадочное  животное.  Её  любят  все.  Они  самые независимые  домашние  животные,  но   они  прекрасно  помнят хорошее  отношение  и  заботу.  Уважая  себя,  кошки  также  очень  любят  своего  хозяина.  Как  и  люди  кошки  имеют  разный  характер,  привычки  и  манеру  поведения.  Это зависит  от  породы.  Исходя  из  характеристик  шерсти,  выделяют  5  групп  кошек:  длинношерстные,  короткошерстные,  жесткошерстные,  с  вьющейся  шерстью  и  безволосые.  Сибирская  кошка  относится  к  длинношерстной  группе.  Благодаря  длинной  и  плотной  шерсти  кошка  прекрасно  переносит  холодную  погоду,  и  даже  морозы.  Идеальным  местом  её  содержания  будет  загородный  дом  этим  кошкам  нужен  простор.</vt:lpstr>
      <vt:lpstr>Слайд 5</vt:lpstr>
      <vt:lpstr>Слайд 6</vt:lpstr>
      <vt:lpstr>Раньше  сибирских  кошек  называли  бухарскими. Нет  точных  данных,  когда  и  как  бухарские  кошки  появились  в  Сибири.  Возможно,  бухарские  кошки  попали  в  Сибирь  с  торговцами  из  азиатских  стран.  Сибирская  кошка  как  порода   сформировалась  на  территории  от  Урала  до  Сибири.  При  становлении  породы  определённую  роль  сыграли  и  дикие  лесные коты.  Своим  названием  сибирские  кошки  обязаны  Сибири ,  которую  в  России  считали  великой  из-за  её  размеров.  Своей  внешностью  и  характером  сибирские  кошки  олицетворяют  национальные  особенности  русских  людей.   </vt:lpstr>
      <vt:lpstr> Эта  порода  отличается  таким  качествами  как сообразитель-ность , высокая  обучаемость,  подвижность,  любопытство,  общительность.  Сибирская  кошка  верна  своему  хозяину.  Кошки  этой  породы  хорошо  уживаются  с  любыми  домашними  животны-ми,  в  этом  им  помогает  их  необыкновенная  коммуникабель-ность.</vt:lpstr>
      <vt:lpstr>         Окрасы  сибирской  кошки.   Сибирские  кошки  отличаются  разнообразием  окрасов. Для  них  допустимы  все  окрасы.  Исключение  составляют  шоколадный,  лиловый,  бурмезский,  их  производные  и  абиссинский  табби. Самым  распространённым  в  России  окрасом  сибирской  кошки  является  чёрный  тигровый  окрас.     </vt:lpstr>
      <vt:lpstr>   </vt:lpstr>
      <vt:lpstr>К  выбору  котёнка  следует  отнестись  с  особой  ответственностью.       Котят  можно  разделить  на  3  класса:  pet.  Сибирские  кошки  этого  класса  не  допускаются  к  участию  в  выставках  и  не  могут  участвовать  в  разведении.  Они  подходят  только  на  роль  домашних  любимцев; breeding.  Сибирские  кошки  этого  класса  предназначены  для  племенного  разведения; show.  Сибирские  кошки  этой  категории  могут  участвовать   в  выставках.  К  ним  предъявляются  очень  высокие  требования. </vt:lpstr>
      <vt:lpstr> Из  целого  выводка  котят  не  нужно  выбирать  как  самого  агрессивного  так  и  того,  который  всего  боится.       Перед  приобретением  необходимо  проверить  состояние  психики  котёнка.  Его  нужно  оставить  одного  в  комнате,  где  нет  других  кошек, которые могли  бы  ему  мешать.  После  того  как  котёнок  начнёт  играть  с  игрушками,  нужно  громко  хлопнуть  в  ладоши,  привлекая  его  внимание. </vt:lpstr>
      <vt:lpstr>Котёнок  с  нормальной  психикой  не  должен  убегать  или  прятаться,  но  если  это  произойдёт,  он  сразу  выйдет  после  того,  как  услышит  ласковые  слова.  Если  этого  не  случится,  такому  котёнку  сложно   будет  жить  в  доме,  где  много  детей.  Перед  тем  как  выбрать  котёнка,  необходимо  осмотреть  его  мать. </vt:lpstr>
      <vt:lpstr>Если  кошка  неухожена  то  и  котята,  скорее  всего,  не  получали  должного  ухода.  Котёнок  должен  быть  чистым,  сильным,  активным,  любопытным  и  хорошо  вылизанным.           Перед  приобретением  котёнка  нужно  узнать,  сколько  и  какие  ему  были  сделаны  прививки. </vt:lpstr>
      <vt:lpstr>              Самостоятельность Приобретать  котёнка  лучше  всего  в  возрасте  2,5 – 3  мес.,   когда  ему  уже  сделаны  первые  необходимые  прививки.  В  этом  возрасте  большинство  котят  могут  обходиться  без  матери,  которая  уже  научила  их  всем  «кошачьим  премудростям»,  которые  пригодятся  котёнку  впоследствии.    </vt:lpstr>
      <vt:lpstr> Котёнок  должен  уметь,  самостоятельно  есть,  правильно  пользоваться  приспособлением  для  заточки  когтей  (столбик  или  дощечка),  знать  основные  приёмы  охоты  и  самообороны.         Также  котёнок  должен  быть  приучен  к  туалету.</vt:lpstr>
      <vt:lpstr>                    Здоровье          Здоровье  котёнка  характеризует  его  внешний  вид.  Его  шерсть  должна  блестеть  и  лосниться,  выглядеть  здоровой,  без  свалявшихся  комков,  паразитов  и  перхоти.          Очень  важно,  чтобы  выбор  владельца  и  котёнка  был  взаимным.           Котёнок  должен  комфортно  чувствовать  себя  на  руках  и  не  испытывать  никакого  беспокойства.             Хорошо ,  если  котёнок  сам  подошёл ,  начал  играть.        </vt:lpstr>
      <vt:lpstr>    «Приданое»  для  котёнка Котёнку  прежде  всего  понадобятся: -отдельные  миски  для  еды  и   питья. -туалет. -приспособление  для  заточки  когтей. -подстилка  или  лежанка. -игрушки. -переносная  корзинка. -щётки  и  расчёски. -домашняя  аптечка.                        </vt:lpstr>
      <vt:lpstr>             Воспитание </vt:lpstr>
      <vt:lpstr>Знакомство  с  квартирой   для  маленького  котёнка  должно  начаться  с  туалета. К   котёнку  нужно  относиться  как  к  маленькому  ребёнку,  его  ни  в  коем  случае  нельзя  бить,  также  не  рекомендуется  кричать  на  него.  Если  котёнок  игнорирует  туалет,  его  нужно  молча  туда  относить,  в  крайнем  случае,  можно  строго  поговорить  с  ним.   </vt:lpstr>
      <vt:lpstr>Нельзя  разрешать  котёнку  спать  на  кровати,  «неприятности»  могут  случиться  прямо  здесь.  Успешно  приучив  котёнка  к  туалету,  можно  начать  постепенно  расширять  границы  его  территории.         Кормить  котёнка  нужно  в  одно,  и  тоже  время. </vt:lpstr>
      <vt:lpstr>Часто  у  кошек  вдруг  появляется  какая-нибудь  вредная  привычка  (например,  привычка  карабкаться  по  занавеске).  Отучить  от  неё  питомца  не  так  уж  сложно.  Достаточно  несколько  раз  повторить  слово  «Нельзя!».  Не  нужно  запрещать  котёнку  абсолютно  всё,  он  перестанет  воспринимать  слово  «Нельзя!».                         </vt:lpstr>
      <vt:lpstr>     Уход  за  шерстью  и  кожей       За  сибирской  кошкой  нужно  тщательно  ухаживать.  Особенного  ухода  требует  её  шерсть.   Регулярный   уход      С  первых  дней  появления  котёнка  в  доме  нужно   каждый  день  расчёсывать  его  шерсть.  Иногда  котята  думают,  что  это  игра  и  пытаются  схватить  расчёску  зубами. </vt:lpstr>
      <vt:lpstr>Владелец  сибирской  кошки  должен  уделить  внимание  участкам  кожи,  не  покрытым  шерстью:  носу,  губам  и  подушечкам  лап.      Особое  внимание  следует  уделить  зубам  сибирской  кошки.  Трудно  осуществлять  регулярную  чистку  зубов  кошек.  Сибирская  кошка  обязательно  должна  получать  твёрдую  пищу.      Также  важен  контроль  за  состоянием  ушей. </vt:lpstr>
      <vt:lpstr>                  Купание        Длинная  шерсть  сибирских  кошек  редко,  но  всё  же  загрязняется, их  нужно  мыть  по  мере  загрязнения.       После  купания  кошку  заворачивают  в  полотенце  и  относят  в  тёплое  помещение.   </vt:lpstr>
      <vt:lpstr>       Физические  упражнения      Владельцы  кошек  должны  реализовать  потребность  животного  в  регулярном  движении.  В  результате  кошка  будет  всегда  весёлой  и  здоровой.  Прежде  всего,  необходимо  обеспечить  кошку  игрушками.  У  игрушек  не  должно  быть  острых  углов,  мелких  деталей,  которые  кошка  может  отгрызть.</vt:lpstr>
      <vt:lpstr>Для  кошки  необходимо  приобрести  небольшие  игрушки.  Это  могут  быть  игрушечные  мышки,  мячи  и  т.  д. .  Иногда  кошки  предпочитают  игрушки  определённой  формы  или  цвета.</vt:lpstr>
      <vt:lpstr>            Особенности  питания        Кормить  кошку  следует  в  строго  отведённом  месте.       Существуют  основные  правила  кормления  сибирских  кошек:   размер  порций разнообразие лакомства кормить  кошку  нужно в  одно, и  тоже  время взрослую  сибирскую  кошку  рекомендуется  кормить  2  раза  в  день кошку  обязательно  нужно  кормить  кашами  и  овощами 1  раз  в  неделю  нужно  давать  кошке  варёный  яичный  желток Всегда  должна  быть  доступной  миска  со  свежей  водой.</vt:lpstr>
      <vt:lpstr>     Кормление  натуральными   продуктами Мясо        Сибирским  кошкам  можно  давать  все  сорта  мяса  кроме  свинины. Овощи        Многие  сибирские  кошки  с  удовольствием  едят  отварные  овощи. Фрукты        Сибирские  кошки  пробуют  фрукты  скорее  из    любопытства.  Они  могут  есть  яблоко,  виноград,  дыню  и  клубнику. Зелень       Зелень  кошкам  дают  для  очищения  желудка  от  шерсти </vt:lpstr>
      <vt:lpstr>       Что  можно  и  что  нельзя                   давать  кошкам       Нельзя  давать  сибирским  кошкам  шоколад.  Кошке  можно  давать  немного  печенья  или  кусочек  сахара.      Сибирская  кошка  наделена  крепким  здоровьем  и  болеет  довольно  редко.  Но  когда  это  случается,  её  владелец  должен  уметь  быстро  и  правильно  поставить  диагноз  и  оказать  кошке  необходимую  помощь.</vt:lpstr>
      <vt:lpstr>                  Заключение Сибирские  кошки  покорили  сердца  многих  любителей  животных  во  всём  мире.  Спрос  на  них  в  странах  Европы  и  Америки  растёт  с  каждым  годом.  В  России  кошки  этой  породы - это  гордость  и  слава  фелинологов.  Сибирская  кошка  быстро  завоевала  мир  и  не  собирается  сдавать  своих  позиций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Ириска – сибирская   кошка</dc:title>
  <dc:creator>Хуснутдинова Рамиля</dc:creator>
  <cp:lastModifiedBy>Хуснутдинова Рамиля</cp:lastModifiedBy>
  <cp:revision>15</cp:revision>
  <dcterms:created xsi:type="dcterms:W3CDTF">2010-01-04T05:27:56Z</dcterms:created>
  <dcterms:modified xsi:type="dcterms:W3CDTF">2011-03-31T14:03:28Z</dcterms:modified>
</cp:coreProperties>
</file>