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EF4"/>
    <a:srgbClr val="FF9900"/>
    <a:srgbClr val="996633"/>
    <a:srgbClr val="66FF33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91B13-7B99-49F5-8EAA-0EE31CC35E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C20931F-82E8-4099-8ACB-57F3B453D3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71EF4"/>
              </a:solidFill>
              <a:latin typeface="Monotype Corsiva" pitchFamily="66" charset="0"/>
            </a:rPr>
            <a:t>Выступление с опорой  на мультимедиа  продукт</a:t>
          </a:r>
          <a:endParaRPr lang="ru-RU" sz="2000" b="1" dirty="0">
            <a:solidFill>
              <a:srgbClr val="371EF4"/>
            </a:solidFill>
            <a:latin typeface="Monotype Corsiva" pitchFamily="66" charset="0"/>
          </a:endParaRPr>
        </a:p>
      </dgm:t>
    </dgm:pt>
    <dgm:pt modelId="{BC516952-B22E-4DFA-8F72-3188A14DE161}" type="parTrans" cxnId="{ADF57AB3-A015-45FA-838F-A08424029F35}">
      <dgm:prSet/>
      <dgm:spPr/>
      <dgm:t>
        <a:bodyPr/>
        <a:lstStyle/>
        <a:p>
          <a:endParaRPr lang="ru-RU"/>
        </a:p>
      </dgm:t>
    </dgm:pt>
    <dgm:pt modelId="{C21F5B65-7F0A-433D-9E78-ABCF3C11EEF4}" type="sibTrans" cxnId="{ADF57AB3-A015-45FA-838F-A08424029F35}">
      <dgm:prSet/>
      <dgm:spPr/>
      <dgm:t>
        <a:bodyPr/>
        <a:lstStyle/>
        <a:p>
          <a:endParaRPr lang="ru-RU"/>
        </a:p>
      </dgm:t>
    </dgm:pt>
    <dgm:pt modelId="{848AB74D-C11B-40E5-8D85-58C118C6747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71EF4"/>
              </a:solidFill>
              <a:latin typeface="Monotype Corsiva" pitchFamily="66" charset="0"/>
            </a:rPr>
            <a:t>Использование электронных сборников-тренажеров</a:t>
          </a:r>
          <a:endParaRPr lang="ru-RU" sz="2000" b="1" dirty="0">
            <a:solidFill>
              <a:srgbClr val="371EF4"/>
            </a:solidFill>
            <a:latin typeface="Monotype Corsiva" pitchFamily="66" charset="0"/>
          </a:endParaRPr>
        </a:p>
      </dgm:t>
    </dgm:pt>
    <dgm:pt modelId="{4A9F0050-5595-4B76-B557-054B5B6D0B6E}" type="parTrans" cxnId="{81E07090-2288-482D-B914-608ACBF4257D}">
      <dgm:prSet/>
      <dgm:spPr/>
      <dgm:t>
        <a:bodyPr/>
        <a:lstStyle/>
        <a:p>
          <a:endParaRPr lang="ru-RU"/>
        </a:p>
      </dgm:t>
    </dgm:pt>
    <dgm:pt modelId="{C168A3E7-7942-4B31-A9E6-E4C7ADAEDA72}" type="sibTrans" cxnId="{81E07090-2288-482D-B914-608ACBF4257D}">
      <dgm:prSet/>
      <dgm:spPr/>
      <dgm:t>
        <a:bodyPr/>
        <a:lstStyle/>
        <a:p>
          <a:endParaRPr lang="ru-RU"/>
        </a:p>
      </dgm:t>
    </dgm:pt>
    <dgm:pt modelId="{46C044E0-2DFB-4896-8DAE-34A99F3026F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71EF4"/>
              </a:solidFill>
              <a:latin typeface="Monotype Corsiva" pitchFamily="66" charset="0"/>
            </a:rPr>
            <a:t>Использование интерактивной доски</a:t>
          </a:r>
          <a:endParaRPr lang="ru-RU" sz="2000" b="1" dirty="0">
            <a:solidFill>
              <a:srgbClr val="371EF4"/>
            </a:solidFill>
            <a:latin typeface="Monotype Corsiva" pitchFamily="66" charset="0"/>
          </a:endParaRPr>
        </a:p>
      </dgm:t>
    </dgm:pt>
    <dgm:pt modelId="{23E4BB28-EA8F-4C02-83DA-D443F96236DD}" type="parTrans" cxnId="{C095A544-2F31-400F-B0A1-34BA53D1E3AB}">
      <dgm:prSet/>
      <dgm:spPr/>
      <dgm:t>
        <a:bodyPr/>
        <a:lstStyle/>
        <a:p>
          <a:endParaRPr lang="ru-RU"/>
        </a:p>
      </dgm:t>
    </dgm:pt>
    <dgm:pt modelId="{D838B6FB-8F0D-4230-B61E-737025F38431}" type="sibTrans" cxnId="{C095A544-2F31-400F-B0A1-34BA53D1E3AB}">
      <dgm:prSet/>
      <dgm:spPr/>
      <dgm:t>
        <a:bodyPr/>
        <a:lstStyle/>
        <a:p>
          <a:endParaRPr lang="ru-RU"/>
        </a:p>
      </dgm:t>
    </dgm:pt>
    <dgm:pt modelId="{01DA4F18-5333-4F0F-9C3D-FA23F6AD4FE1}">
      <dgm:prSet custT="1"/>
      <dgm:spPr/>
      <dgm:t>
        <a:bodyPr/>
        <a:lstStyle/>
        <a:p>
          <a:r>
            <a:rPr lang="ru-RU" sz="2000" b="1" dirty="0" smtClean="0">
              <a:solidFill>
                <a:srgbClr val="371EF4"/>
              </a:solidFill>
              <a:latin typeface="Monotype Corsiva" pitchFamily="66" charset="0"/>
            </a:rPr>
            <a:t>Электронное  тестирование</a:t>
          </a:r>
          <a:endParaRPr lang="ru-RU" sz="2000" b="1" dirty="0">
            <a:solidFill>
              <a:srgbClr val="371EF4"/>
            </a:solidFill>
            <a:latin typeface="Monotype Corsiva" pitchFamily="66" charset="0"/>
          </a:endParaRPr>
        </a:p>
      </dgm:t>
    </dgm:pt>
    <dgm:pt modelId="{3E13137E-A3CD-4CE7-941E-2CE98BC129E7}" type="parTrans" cxnId="{AB2BE1DA-0D53-448A-8CB5-4FE4C1F961DE}">
      <dgm:prSet/>
      <dgm:spPr/>
      <dgm:t>
        <a:bodyPr/>
        <a:lstStyle/>
        <a:p>
          <a:endParaRPr lang="ru-RU"/>
        </a:p>
      </dgm:t>
    </dgm:pt>
    <dgm:pt modelId="{6E07A3BF-AE09-42CA-821E-577774323867}" type="sibTrans" cxnId="{AB2BE1DA-0D53-448A-8CB5-4FE4C1F961DE}">
      <dgm:prSet/>
      <dgm:spPr/>
      <dgm:t>
        <a:bodyPr/>
        <a:lstStyle/>
        <a:p>
          <a:endParaRPr lang="ru-RU"/>
        </a:p>
      </dgm:t>
    </dgm:pt>
    <dgm:pt modelId="{2909FFDF-784F-44A2-B278-7A618DFBEA57}" type="pres">
      <dgm:prSet presAssocID="{C2091B13-7B99-49F5-8EAA-0EE31CC35EBB}" presName="compositeShape" presStyleCnt="0">
        <dgm:presLayoutVars>
          <dgm:dir/>
          <dgm:resizeHandles/>
        </dgm:presLayoutVars>
      </dgm:prSet>
      <dgm:spPr/>
    </dgm:pt>
    <dgm:pt modelId="{16F9CE3A-0505-443B-A26E-E7D43A42E9B2}" type="pres">
      <dgm:prSet presAssocID="{C2091B13-7B99-49F5-8EAA-0EE31CC35EBB}" presName="pyramid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2DFC41FA-A66D-4D99-8BD9-72D8B51833C9}" type="pres">
      <dgm:prSet presAssocID="{C2091B13-7B99-49F5-8EAA-0EE31CC35EBB}" presName="theList" presStyleCnt="0"/>
      <dgm:spPr/>
    </dgm:pt>
    <dgm:pt modelId="{A7201543-107E-4E90-AE6D-5A027AD89CED}" type="pres">
      <dgm:prSet presAssocID="{2C20931F-82E8-4099-8ACB-57F3B453D32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22503-096D-4346-A965-B071E9D64B87}" type="pres">
      <dgm:prSet presAssocID="{2C20931F-82E8-4099-8ACB-57F3B453D326}" presName="aSpace" presStyleCnt="0"/>
      <dgm:spPr/>
    </dgm:pt>
    <dgm:pt modelId="{9FAF1FD9-54CA-4D7C-98C8-2149B8BAAF7D}" type="pres">
      <dgm:prSet presAssocID="{01DA4F18-5333-4F0F-9C3D-FA23F6AD4FE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765BB-F5C2-4125-B375-049559DBFE49}" type="pres">
      <dgm:prSet presAssocID="{01DA4F18-5333-4F0F-9C3D-FA23F6AD4FE1}" presName="aSpace" presStyleCnt="0"/>
      <dgm:spPr/>
    </dgm:pt>
    <dgm:pt modelId="{547C62C7-08E4-49D8-9A2A-ED4A0D015351}" type="pres">
      <dgm:prSet presAssocID="{848AB74D-C11B-40E5-8D85-58C118C67476}" presName="aNode" presStyleLbl="fgAcc1" presStyleIdx="2" presStyleCnt="4">
        <dgm:presLayoutVars>
          <dgm:bulletEnabled val="1"/>
        </dgm:presLayoutVars>
      </dgm:prSet>
      <dgm:spPr/>
    </dgm:pt>
    <dgm:pt modelId="{3F155B39-9013-499E-9A2D-FD0FEBCCA4B3}" type="pres">
      <dgm:prSet presAssocID="{848AB74D-C11B-40E5-8D85-58C118C67476}" presName="aSpace" presStyleCnt="0"/>
      <dgm:spPr/>
    </dgm:pt>
    <dgm:pt modelId="{1D160B4C-7539-46C9-A84C-4E4FEF68827B}" type="pres">
      <dgm:prSet presAssocID="{46C044E0-2DFB-4896-8DAE-34A99F3026F2}" presName="aNode" presStyleLbl="fgAcc1" presStyleIdx="3" presStyleCnt="4">
        <dgm:presLayoutVars>
          <dgm:bulletEnabled val="1"/>
        </dgm:presLayoutVars>
      </dgm:prSet>
      <dgm:spPr/>
    </dgm:pt>
    <dgm:pt modelId="{EC20D455-26E4-4489-A211-669320C2A52F}" type="pres">
      <dgm:prSet presAssocID="{46C044E0-2DFB-4896-8DAE-34A99F3026F2}" presName="aSpace" presStyleCnt="0"/>
      <dgm:spPr/>
    </dgm:pt>
  </dgm:ptLst>
  <dgm:cxnLst>
    <dgm:cxn modelId="{9850E36E-B249-4D73-B57D-D8B1FFFF83B0}" type="presOf" srcId="{46C044E0-2DFB-4896-8DAE-34A99F3026F2}" destId="{1D160B4C-7539-46C9-A84C-4E4FEF68827B}" srcOrd="0" destOrd="0" presId="urn:microsoft.com/office/officeart/2005/8/layout/pyramid2"/>
    <dgm:cxn modelId="{C095A544-2F31-400F-B0A1-34BA53D1E3AB}" srcId="{C2091B13-7B99-49F5-8EAA-0EE31CC35EBB}" destId="{46C044E0-2DFB-4896-8DAE-34A99F3026F2}" srcOrd="3" destOrd="0" parTransId="{23E4BB28-EA8F-4C02-83DA-D443F96236DD}" sibTransId="{D838B6FB-8F0D-4230-B61E-737025F38431}"/>
    <dgm:cxn modelId="{29128008-B568-45C4-B5BB-723A396905C0}" type="presOf" srcId="{01DA4F18-5333-4F0F-9C3D-FA23F6AD4FE1}" destId="{9FAF1FD9-54CA-4D7C-98C8-2149B8BAAF7D}" srcOrd="0" destOrd="0" presId="urn:microsoft.com/office/officeart/2005/8/layout/pyramid2"/>
    <dgm:cxn modelId="{AB2BE1DA-0D53-448A-8CB5-4FE4C1F961DE}" srcId="{C2091B13-7B99-49F5-8EAA-0EE31CC35EBB}" destId="{01DA4F18-5333-4F0F-9C3D-FA23F6AD4FE1}" srcOrd="1" destOrd="0" parTransId="{3E13137E-A3CD-4CE7-941E-2CE98BC129E7}" sibTransId="{6E07A3BF-AE09-42CA-821E-577774323867}"/>
    <dgm:cxn modelId="{664A1FF9-05FB-4AB6-9820-78B95499FFE9}" type="presOf" srcId="{C2091B13-7B99-49F5-8EAA-0EE31CC35EBB}" destId="{2909FFDF-784F-44A2-B278-7A618DFBEA57}" srcOrd="0" destOrd="0" presId="urn:microsoft.com/office/officeart/2005/8/layout/pyramid2"/>
    <dgm:cxn modelId="{ADF57AB3-A015-45FA-838F-A08424029F35}" srcId="{C2091B13-7B99-49F5-8EAA-0EE31CC35EBB}" destId="{2C20931F-82E8-4099-8ACB-57F3B453D326}" srcOrd="0" destOrd="0" parTransId="{BC516952-B22E-4DFA-8F72-3188A14DE161}" sibTransId="{C21F5B65-7F0A-433D-9E78-ABCF3C11EEF4}"/>
    <dgm:cxn modelId="{D01AFD64-62D5-41B3-9D58-C3F9E1BD06E5}" type="presOf" srcId="{2C20931F-82E8-4099-8ACB-57F3B453D326}" destId="{A7201543-107E-4E90-AE6D-5A027AD89CED}" srcOrd="0" destOrd="0" presId="urn:microsoft.com/office/officeart/2005/8/layout/pyramid2"/>
    <dgm:cxn modelId="{399CF418-073E-4CAD-ACB1-90CF6BDE0ADE}" type="presOf" srcId="{848AB74D-C11B-40E5-8D85-58C118C67476}" destId="{547C62C7-08E4-49D8-9A2A-ED4A0D015351}" srcOrd="0" destOrd="0" presId="urn:microsoft.com/office/officeart/2005/8/layout/pyramid2"/>
    <dgm:cxn modelId="{81E07090-2288-482D-B914-608ACBF4257D}" srcId="{C2091B13-7B99-49F5-8EAA-0EE31CC35EBB}" destId="{848AB74D-C11B-40E5-8D85-58C118C67476}" srcOrd="2" destOrd="0" parTransId="{4A9F0050-5595-4B76-B557-054B5B6D0B6E}" sibTransId="{C168A3E7-7942-4B31-A9E6-E4C7ADAEDA72}"/>
    <dgm:cxn modelId="{C4A8E89B-BDB4-4F85-B707-C918B44CEE49}" type="presParOf" srcId="{2909FFDF-784F-44A2-B278-7A618DFBEA57}" destId="{16F9CE3A-0505-443B-A26E-E7D43A42E9B2}" srcOrd="0" destOrd="0" presId="urn:microsoft.com/office/officeart/2005/8/layout/pyramid2"/>
    <dgm:cxn modelId="{2A000CEF-115E-4ED9-B128-EC698DF021D8}" type="presParOf" srcId="{2909FFDF-784F-44A2-B278-7A618DFBEA57}" destId="{2DFC41FA-A66D-4D99-8BD9-72D8B51833C9}" srcOrd="1" destOrd="0" presId="urn:microsoft.com/office/officeart/2005/8/layout/pyramid2"/>
    <dgm:cxn modelId="{30F36359-9F1C-428D-864F-688BF1E201A5}" type="presParOf" srcId="{2DFC41FA-A66D-4D99-8BD9-72D8B51833C9}" destId="{A7201543-107E-4E90-AE6D-5A027AD89CED}" srcOrd="0" destOrd="0" presId="urn:microsoft.com/office/officeart/2005/8/layout/pyramid2"/>
    <dgm:cxn modelId="{F36D37E7-28BF-4A1B-9B80-EC6DA68B48BE}" type="presParOf" srcId="{2DFC41FA-A66D-4D99-8BD9-72D8B51833C9}" destId="{42722503-096D-4346-A965-B071E9D64B87}" srcOrd="1" destOrd="0" presId="urn:microsoft.com/office/officeart/2005/8/layout/pyramid2"/>
    <dgm:cxn modelId="{0D5CAB0E-C08B-4334-82DE-241FF0D8725B}" type="presParOf" srcId="{2DFC41FA-A66D-4D99-8BD9-72D8B51833C9}" destId="{9FAF1FD9-54CA-4D7C-98C8-2149B8BAAF7D}" srcOrd="2" destOrd="0" presId="urn:microsoft.com/office/officeart/2005/8/layout/pyramid2"/>
    <dgm:cxn modelId="{710FC1F7-D3C7-4ADF-8A53-E9FF6F8D24EF}" type="presParOf" srcId="{2DFC41FA-A66D-4D99-8BD9-72D8B51833C9}" destId="{611765BB-F5C2-4125-B375-049559DBFE49}" srcOrd="3" destOrd="0" presId="urn:microsoft.com/office/officeart/2005/8/layout/pyramid2"/>
    <dgm:cxn modelId="{D3F610DE-1968-40C4-B705-21391A575142}" type="presParOf" srcId="{2DFC41FA-A66D-4D99-8BD9-72D8B51833C9}" destId="{547C62C7-08E4-49D8-9A2A-ED4A0D015351}" srcOrd="4" destOrd="0" presId="urn:microsoft.com/office/officeart/2005/8/layout/pyramid2"/>
    <dgm:cxn modelId="{A65FF8B5-520E-4327-8D7C-AAF548230D03}" type="presParOf" srcId="{2DFC41FA-A66D-4D99-8BD9-72D8B51833C9}" destId="{3F155B39-9013-499E-9A2D-FD0FEBCCA4B3}" srcOrd="5" destOrd="0" presId="urn:microsoft.com/office/officeart/2005/8/layout/pyramid2"/>
    <dgm:cxn modelId="{8360B4F9-E61F-4105-BFA2-9101421D445A}" type="presParOf" srcId="{2DFC41FA-A66D-4D99-8BD9-72D8B51833C9}" destId="{1D160B4C-7539-46C9-A84C-4E4FEF68827B}" srcOrd="6" destOrd="0" presId="urn:microsoft.com/office/officeart/2005/8/layout/pyramid2"/>
    <dgm:cxn modelId="{4596129B-3CC6-4E7B-AC69-CB0418DBBA7B}" type="presParOf" srcId="{2DFC41FA-A66D-4D99-8BD9-72D8B51833C9}" destId="{EC20D455-26E4-4489-A211-669320C2A52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F9CE3A-0505-443B-A26E-E7D43A42E9B2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A7201543-107E-4E90-AE6D-5A027AD89CED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71EF4"/>
              </a:solidFill>
              <a:latin typeface="Monotype Corsiva" pitchFamily="66" charset="0"/>
            </a:rPr>
            <a:t>Выступление с опорой  на мультимедиа  продукт</a:t>
          </a:r>
          <a:endParaRPr lang="ru-RU" sz="2000" b="1" kern="1200" dirty="0">
            <a:solidFill>
              <a:srgbClr val="371EF4"/>
            </a:solidFill>
            <a:latin typeface="Monotype Corsiva" pitchFamily="66" charset="0"/>
          </a:endParaRPr>
        </a:p>
      </dsp:txBody>
      <dsp:txXfrm>
        <a:off x="3775352" y="453038"/>
        <a:ext cx="2941875" cy="804419"/>
      </dsp:txXfrm>
    </dsp:sp>
    <dsp:sp modelId="{9FAF1FD9-54CA-4D7C-98C8-2149B8BAAF7D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71EF4"/>
              </a:solidFill>
              <a:latin typeface="Monotype Corsiva" pitchFamily="66" charset="0"/>
            </a:rPr>
            <a:t>Электронное  тестирование</a:t>
          </a:r>
          <a:endParaRPr lang="ru-RU" sz="2000" b="1" kern="1200" dirty="0">
            <a:solidFill>
              <a:srgbClr val="371EF4"/>
            </a:solidFill>
            <a:latin typeface="Monotype Corsiva" pitchFamily="66" charset="0"/>
          </a:endParaRPr>
        </a:p>
      </dsp:txBody>
      <dsp:txXfrm>
        <a:off x="3775352" y="1358009"/>
        <a:ext cx="2941875" cy="804419"/>
      </dsp:txXfrm>
    </dsp:sp>
    <dsp:sp modelId="{547C62C7-08E4-49D8-9A2A-ED4A0D015351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71EF4"/>
              </a:solidFill>
              <a:latin typeface="Monotype Corsiva" pitchFamily="66" charset="0"/>
            </a:rPr>
            <a:t>Использование электронных сборников-тренажеров</a:t>
          </a:r>
          <a:endParaRPr lang="ru-RU" sz="2000" b="1" kern="1200" dirty="0">
            <a:solidFill>
              <a:srgbClr val="371EF4"/>
            </a:solidFill>
            <a:latin typeface="Monotype Corsiva" pitchFamily="66" charset="0"/>
          </a:endParaRPr>
        </a:p>
      </dsp:txBody>
      <dsp:txXfrm>
        <a:off x="3775352" y="2262981"/>
        <a:ext cx="2941875" cy="804419"/>
      </dsp:txXfrm>
    </dsp:sp>
    <dsp:sp modelId="{1D160B4C-7539-46C9-A84C-4E4FEF68827B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71EF4"/>
              </a:solidFill>
              <a:latin typeface="Monotype Corsiva" pitchFamily="66" charset="0"/>
            </a:rPr>
            <a:t>Использование интерактивной доски</a:t>
          </a:r>
          <a:endParaRPr lang="ru-RU" sz="2000" b="1" kern="1200" dirty="0">
            <a:solidFill>
              <a:srgbClr val="371EF4"/>
            </a:solidFill>
            <a:latin typeface="Monotype Corsiva" pitchFamily="66" charset="0"/>
          </a:endParaRPr>
        </a:p>
      </dsp:txBody>
      <dsp:txXfrm>
        <a:off x="3775352" y="3167953"/>
        <a:ext cx="2941875" cy="80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FC0E-89F2-4767-B5FB-3CD606841F5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4456-26A0-45B5-AEC1-921D768AB0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http://nsc.1september.ru/2009/12/10.gi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09634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Активизация </a:t>
            </a:r>
            <a:r>
              <a:rPr lang="ru-RU" sz="4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 интереса  и </a:t>
            </a:r>
            <a:r>
              <a:rPr lang="ru-RU" sz="48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познавательной </a:t>
            </a:r>
            <a:r>
              <a:rPr lang="ru-RU" sz="4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 деятельности </a:t>
            </a:r>
            <a:r>
              <a:rPr lang="ru-RU" sz="4800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на </a:t>
            </a:r>
            <a:r>
              <a:rPr lang="ru-RU" sz="4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 уроках  русского </a:t>
            </a:r>
            <a:r>
              <a:rPr lang="ru-RU" sz="48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языка.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371EF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Березина  И.Е., учитель начальных классов </a:t>
            </a:r>
          </a:p>
          <a:p>
            <a:r>
              <a:rPr lang="ru-RU" sz="2800" b="1" dirty="0">
                <a:solidFill>
                  <a:srgbClr val="371EF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МБОУ «СОШ №15 н.п.Нивский»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a77252f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564904"/>
            <a:ext cx="2592288" cy="1952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371EF4"/>
                </a:solidFill>
                <a:latin typeface="Monotype Corsiva" pitchFamily="66" charset="0"/>
              </a:rPr>
              <a:t>Ребусы</a:t>
            </a:r>
            <a:endParaRPr lang="ru-RU" sz="6000" b="1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_1_~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2909660" cy="1656184"/>
          </a:xfrm>
        </p:spPr>
      </p:pic>
      <p:pic>
        <p:nvPicPr>
          <p:cNvPr id="5" name="Рисунок 4" descr="422491ff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980728"/>
            <a:ext cx="3024336" cy="1738993"/>
          </a:xfrm>
          <a:prstGeom prst="rect">
            <a:avLst/>
          </a:prstGeom>
        </p:spPr>
      </p:pic>
      <p:pic>
        <p:nvPicPr>
          <p:cNvPr id="6" name="Рисунок 5" descr="a544cd08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2952328" cy="1656184"/>
          </a:xfrm>
          <a:prstGeom prst="rect">
            <a:avLst/>
          </a:prstGeom>
        </p:spPr>
      </p:pic>
      <p:pic>
        <p:nvPicPr>
          <p:cNvPr id="7" name="Рисунок 6" descr="matematika-rebus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221088"/>
            <a:ext cx="2952328" cy="16561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2780928"/>
            <a:ext cx="2880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Чиполлино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2780928"/>
            <a:ext cx="1548862" cy="707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Спорт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5290" y="4581128"/>
            <a:ext cx="1410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Пенал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949280"/>
            <a:ext cx="15167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Глобус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5949280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Тротуар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1" dirty="0">
                <a:solidFill>
                  <a:srgbClr val="371EF4"/>
                </a:solidFill>
              </a:rPr>
              <a:t>КАБАН – АН +ЛУК = </a:t>
            </a:r>
            <a:r>
              <a:rPr lang="ru-RU" b="1" dirty="0" smtClean="0">
                <a:solidFill>
                  <a:srgbClr val="371EF4"/>
                </a:solidFill>
              </a:rPr>
              <a:t>?</a:t>
            </a:r>
          </a:p>
          <a:p>
            <a:endParaRPr lang="ru-RU" b="1" dirty="0">
              <a:solidFill>
                <a:srgbClr val="371EF4"/>
              </a:solidFill>
            </a:endParaRPr>
          </a:p>
          <a:p>
            <a:r>
              <a:rPr lang="ru-RU" b="1" dirty="0">
                <a:solidFill>
                  <a:srgbClr val="371EF4"/>
                </a:solidFill>
              </a:rPr>
              <a:t>КОРЬ – Ь +(ИДОЛ – Л) +Р = </a:t>
            </a:r>
            <a:r>
              <a:rPr lang="ru-RU" b="1" dirty="0" smtClean="0">
                <a:solidFill>
                  <a:srgbClr val="371EF4"/>
                </a:solidFill>
              </a:rPr>
              <a:t>?</a:t>
            </a:r>
          </a:p>
          <a:p>
            <a:endParaRPr lang="ru-RU" b="1" dirty="0">
              <a:solidFill>
                <a:srgbClr val="371EF4"/>
              </a:solidFill>
            </a:endParaRPr>
          </a:p>
          <a:p>
            <a:r>
              <a:rPr lang="ru-RU" b="1" dirty="0">
                <a:solidFill>
                  <a:srgbClr val="371EF4"/>
                </a:solidFill>
              </a:rPr>
              <a:t>КАР +ТО + (ФЕЛЬДШЕР – ДШЕР)= </a:t>
            </a:r>
            <a:r>
              <a:rPr lang="ru-RU" b="1" dirty="0" smtClean="0">
                <a:solidFill>
                  <a:srgbClr val="371EF4"/>
                </a:solidFill>
              </a:rPr>
              <a:t>?</a:t>
            </a:r>
          </a:p>
          <a:p>
            <a:endParaRPr lang="ru-RU" b="1" dirty="0">
              <a:solidFill>
                <a:srgbClr val="371EF4"/>
              </a:solidFill>
            </a:endParaRPr>
          </a:p>
          <a:p>
            <a:r>
              <a:rPr lang="ru-RU" b="1" dirty="0">
                <a:solidFill>
                  <a:srgbClr val="371EF4"/>
                </a:solidFill>
              </a:rPr>
              <a:t>БУРАН – Н + (ТИНА – А) + О = ?</a:t>
            </a:r>
          </a:p>
          <a:p>
            <a:pPr>
              <a:buNone/>
            </a:pPr>
            <a:r>
              <a:rPr lang="ru-RU" b="1" dirty="0">
                <a:solidFill>
                  <a:srgbClr val="371EF4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0_6bfb0_9b42b9e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437112"/>
            <a:ext cx="1256928" cy="1910531"/>
          </a:xfrm>
          <a:prstGeom prst="rect">
            <a:avLst/>
          </a:prstGeom>
        </p:spPr>
      </p:pic>
      <p:pic>
        <p:nvPicPr>
          <p:cNvPr id="5" name="Рисунок 4" descr="f_17936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80728"/>
            <a:ext cx="1634600" cy="2180354"/>
          </a:xfrm>
          <a:prstGeom prst="rect">
            <a:avLst/>
          </a:prstGeom>
        </p:spPr>
      </p:pic>
      <p:pic>
        <p:nvPicPr>
          <p:cNvPr id="6" name="Рисунок 5" descr="potato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924944"/>
            <a:ext cx="1512168" cy="1512168"/>
          </a:xfrm>
          <a:prstGeom prst="rect">
            <a:avLst/>
          </a:prstGeom>
        </p:spPr>
      </p:pic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32656"/>
            <a:ext cx="969692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371EF4"/>
                </a:solidFill>
                <a:latin typeface="Monotype Corsiva" pitchFamily="66" charset="0"/>
              </a:rPr>
              <a:t>Кроссворды</a:t>
            </a:r>
            <a:endParaRPr lang="ru-RU" sz="6000" b="1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024336" cy="301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nsc.1september.ru/2009/12/10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76056" y="3717032"/>
            <a:ext cx="334620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MOI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484784"/>
            <a:ext cx="1843404" cy="2304255"/>
          </a:xfrm>
          <a:prstGeom prst="rect">
            <a:avLst/>
          </a:prstGeom>
        </p:spPr>
      </p:pic>
      <p:pic>
        <p:nvPicPr>
          <p:cNvPr id="11" name="Рисунок 10" descr="MOI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4437112"/>
            <a:ext cx="232211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371EF4"/>
                </a:solidFill>
                <a:latin typeface="Monotype Corsiva" pitchFamily="66" charset="0"/>
              </a:rPr>
              <a:t>Шифровки</a:t>
            </a:r>
            <a:endParaRPr lang="ru-RU" sz="6000" b="1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556792"/>
            <a:ext cx="3264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Шифровка  №1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3356992"/>
            <a:ext cx="3264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Шифровка  №2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348880"/>
          <a:ext cx="4392488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</a:tblGrid>
              <a:tr h="1311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2400" dirty="0" smtClean="0"/>
                    </a:p>
                    <a:p>
                      <a:pPr algn="ctr">
                        <a:buNone/>
                      </a:pPr>
                      <a:r>
                        <a:rPr lang="ru-RU" sz="2400" b="1" i="1" dirty="0" smtClean="0">
                          <a:solidFill>
                            <a:srgbClr val="371EF4"/>
                          </a:solidFill>
                        </a:rPr>
                        <a:t>ПУРУАУВУОУПУИУСУАУНУИУЕУ</a:t>
                      </a:r>
                    </a:p>
                    <a:p>
                      <a:pPr algn="ctr">
                        <a:buNone/>
                      </a:pPr>
                      <a:r>
                        <a:rPr lang="ru-RU" sz="2400" b="1" i="1" dirty="0" smtClean="0">
                          <a:solidFill>
                            <a:srgbClr val="371EF4"/>
                          </a:solidFill>
                        </a:rPr>
                        <a:t>ПУРУЕУДУЛУОУГУОУВ.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27984" y="4149080"/>
          <a:ext cx="4248472" cy="180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/>
              </a:tblGrid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860032" y="4509120"/>
          <a:ext cx="340804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63"/>
                <a:gridCol w="486863"/>
                <a:gridCol w="486863"/>
                <a:gridCol w="486863"/>
                <a:gridCol w="486863"/>
                <a:gridCol w="486863"/>
                <a:gridCol w="486863"/>
              </a:tblGrid>
              <a:tr h="341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40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40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371EF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!</a:t>
                      </a:r>
                      <a:endParaRPr lang="ru-RU" sz="2400" dirty="0">
                        <a:solidFill>
                          <a:srgbClr val="371EF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211960" y="6021288"/>
            <a:ext cx="45833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Спички детям не игрушка!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933056"/>
            <a:ext cx="4044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Правописание предлогов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371EF4"/>
                </a:solidFill>
                <a:latin typeface="Monotype Corsiva" pitchFamily="66" charset="0"/>
              </a:rPr>
              <a:t>Грамматические  сказки</a:t>
            </a:r>
            <a:endParaRPr lang="ru-RU" sz="5400" b="1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Сила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любви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	Трудной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и печальной была эта любовь. Он говорил: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«Люблю»,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а она ему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Не люблю».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Он признавался: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«Верю»,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а она ему: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« Не верю».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Частица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Не никогда не подходила к Глаголу близко и писалась от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него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только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отдельно. Однако Глагол был постоянным в своих чувствах.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Вот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однажды 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Не и говорит ему: «Я отвечу тебе взаимностью, если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докажешь,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что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жить без меня не можешь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Вздохнул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Глагол печально и отправился скитаться по словарям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да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учебникам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. Когда же  он возвратился к своей любимой, она, как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обычно,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отскочила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от него с криком: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«Негодую! Ненавижу!»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И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вдруг замерла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от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неожиданности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, оказавшись в объятиях Глагола.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 Так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Глагол доказал, что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в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некоторых 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случаях не только он, но и сама Частица  НЕ жить друг без друга </a:t>
            </a: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не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71EF4"/>
                </a:solidFill>
                <a:latin typeface="Monotype Corsiva" pitchFamily="66" charset="0"/>
              </a:rPr>
              <a:t>могут</a:t>
            </a: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.  </a:t>
            </a:r>
          </a:p>
          <a:p>
            <a:pPr algn="r">
              <a:buNone/>
            </a:pPr>
            <a:r>
              <a:rPr lang="ru-RU" sz="2000" b="1" dirty="0">
                <a:solidFill>
                  <a:srgbClr val="371EF4"/>
                </a:solidFill>
                <a:latin typeface="Monotype Corsiva" pitchFamily="66" charset="0"/>
              </a:rPr>
              <a:t>                               По Ф. Кривину</a:t>
            </a:r>
          </a:p>
          <a:p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371EF4"/>
                </a:solidFill>
                <a:latin typeface="Monotype Corsiva" pitchFamily="66" charset="0"/>
              </a:rPr>
              <a:t>Рифмованные </a:t>
            </a:r>
            <a:r>
              <a:rPr lang="ru-RU" sz="4800" b="1" dirty="0" smtClean="0">
                <a:solidFill>
                  <a:srgbClr val="371EF4"/>
                </a:solidFill>
                <a:latin typeface="Monotype Corsiva" pitchFamily="66" charset="0"/>
              </a:rPr>
              <a:t> правила</a:t>
            </a:r>
            <a:endParaRPr lang="ru-RU" sz="4800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412776"/>
          <a:ext cx="2160240" cy="158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Если буква гласная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Вызвала сомнение,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Ты ее немедленно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Ставь под ударение.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67744" y="2780928"/>
          <a:ext cx="3456384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Если слышишь парный звук,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Будь внимательным, мой друг,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Парный сразу проверяй,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Слово смело изменяй: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«Зуб» на «зубы», «лёд» на льды —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будешь грамотным и ты.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48064" y="4509120"/>
          <a:ext cx="331236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23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Знаем твердо, что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ЖИ - ШИ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Пишем только с гласной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И,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А в словах, где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ЧА </a:t>
                      </a:r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и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ЩА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Мы напишем только с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А</a:t>
                      </a:r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.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Где же встретим мы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ЧУ - ЩУ</a:t>
                      </a:r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То напишем с буквой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У</a:t>
                      </a:r>
                      <a:r>
                        <a:rPr lang="ru-RU" sz="20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MOI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0827" y="1412776"/>
            <a:ext cx="1946313" cy="1728192"/>
          </a:xfrm>
          <a:prstGeom prst="rect">
            <a:avLst/>
          </a:prstGeom>
        </p:spPr>
      </p:pic>
      <p:pic>
        <p:nvPicPr>
          <p:cNvPr id="8" name="Рисунок 7" descr="MOI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013176"/>
            <a:ext cx="1824869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71EF4"/>
                </a:solidFill>
                <a:latin typeface="Monotype Corsiva" pitchFamily="66" charset="0"/>
              </a:rPr>
              <a:t>Дидактические  </a:t>
            </a:r>
            <a:r>
              <a:rPr lang="ru-RU" sz="4800" b="1" dirty="0">
                <a:solidFill>
                  <a:srgbClr val="371EF4"/>
                </a:solidFill>
                <a:latin typeface="Monotype Corsiva" pitchFamily="66" charset="0"/>
              </a:rPr>
              <a:t>игры</a:t>
            </a:r>
            <a:endParaRPr lang="ru-RU" sz="4800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Игра «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Найди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ошибки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».</a:t>
            </a:r>
          </a:p>
          <a:p>
            <a:pPr algn="ctr">
              <a:buNone/>
            </a:pP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_978cb_f29e679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4969735" cy="372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371EF4"/>
                </a:solidFill>
                <a:latin typeface="Monotype Corsiva" pitchFamily="66" charset="0"/>
              </a:rPr>
              <a:t>Проблемные </a:t>
            </a:r>
            <a:r>
              <a:rPr lang="ru-RU" sz="4800" b="1" dirty="0" smtClean="0">
                <a:solidFill>
                  <a:srgbClr val="371EF4"/>
                </a:solidFill>
                <a:latin typeface="Monotype Corsiva" pitchFamily="66" charset="0"/>
              </a:rPr>
              <a:t> ситуации</a:t>
            </a:r>
            <a:endParaRPr lang="ru-RU" sz="4800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Тема: Правописание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безударных   гласных   в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корнях  слов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Как поссорились Женя и Саша.</a:t>
            </a:r>
          </a:p>
          <a:p>
            <a:pPr>
              <a:buNone/>
            </a:pP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Однажды Женя обнаружил дома записку </a:t>
            </a: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от друга </a:t>
            </a: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Саши:</a:t>
            </a:r>
          </a:p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«Выходи вечером гулять с мечом». </a:t>
            </a: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Женя </a:t>
            </a: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взял игрушечную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саблю </a:t>
            </a: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и пошёл на улицу. «Зачем </a:t>
            </a: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ты принёс </a:t>
            </a: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меч? Мы </a:t>
            </a: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же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будем </a:t>
            </a: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играть в футбол</a:t>
            </a: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!- удивился </a:t>
            </a: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Саша. Женя обиделся </a:t>
            </a: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71EF4"/>
                </a:solidFill>
                <a:latin typeface="Monotype Corsiva" pitchFamily="66" charset="0"/>
              </a:rPr>
              <a:t>ушёл</a:t>
            </a:r>
            <a:r>
              <a:rPr lang="ru-RU" sz="2800" b="1" dirty="0">
                <a:solidFill>
                  <a:srgbClr val="371EF4"/>
                </a:solidFill>
                <a:latin typeface="Monotype Corsiva" pitchFamily="66" charset="0"/>
              </a:rPr>
              <a:t>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371EF4"/>
                </a:solidFill>
                <a:latin typeface="Monotype Corsiva" pitchFamily="66" charset="0"/>
              </a:rPr>
              <a:t>Юмор</a:t>
            </a:r>
            <a:endParaRPr lang="ru-RU" sz="6000" b="1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           Микроба</a:t>
            </a:r>
            <a:endParaRPr lang="ru-RU" sz="39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600" b="1" dirty="0">
                <a:solidFill>
                  <a:srgbClr val="371EF4"/>
                </a:solidFill>
                <a:latin typeface="Monotype Corsiva" pitchFamily="66" charset="0"/>
              </a:rPr>
              <a:t>(из стихов талантливого двоечника)</a:t>
            </a:r>
          </a:p>
          <a:p>
            <a:pPr>
              <a:buNone/>
            </a:pP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Вот не моют </a:t>
            </a:r>
            <a:r>
              <a:rPr lang="ru-RU" b="1" dirty="0" err="1">
                <a:solidFill>
                  <a:srgbClr val="371EF4"/>
                </a:solidFill>
                <a:latin typeface="Monotype Corsiva" pitchFamily="66" charset="0"/>
              </a:rPr>
              <a:t>руков</a:t>
            </a: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 мухи - </a:t>
            </a:r>
          </a:p>
          <a:p>
            <a:pPr>
              <a:buNone/>
            </a:pP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И болят у </a:t>
            </a:r>
            <a:r>
              <a:rPr lang="ru-RU" b="1" dirty="0" err="1">
                <a:solidFill>
                  <a:srgbClr val="371EF4"/>
                </a:solidFill>
                <a:latin typeface="Monotype Corsiva" pitchFamily="66" charset="0"/>
              </a:rPr>
              <a:t>мухов</a:t>
            </a: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 брюхи,</a:t>
            </a:r>
          </a:p>
          <a:p>
            <a:pPr>
              <a:buNone/>
            </a:pP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Потому, что к ним в утробы</a:t>
            </a:r>
          </a:p>
          <a:p>
            <a:pPr>
              <a:buNone/>
            </a:pP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Забираются микробы.</a:t>
            </a:r>
          </a:p>
          <a:p>
            <a:pPr>
              <a:buNone/>
            </a:pP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Ведь микроба тоже, детка,</a:t>
            </a:r>
          </a:p>
          <a:p>
            <a:pPr>
              <a:buNone/>
            </a:pP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Руки с мылом моет редко!</a:t>
            </a:r>
          </a:p>
          <a:p>
            <a:pPr>
              <a:buNone/>
            </a:pPr>
            <a:r>
              <a:rPr lang="ru-RU" b="1" dirty="0" smtClean="0">
                <a:solidFill>
                  <a:srgbClr val="371EF4"/>
                </a:solidFill>
                <a:latin typeface="Monotype Corsiva" pitchFamily="66" charset="0"/>
              </a:rPr>
              <a:t>                         (</a:t>
            </a:r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С. Востоков).</a:t>
            </a:r>
          </a:p>
          <a:p>
            <a:endParaRPr lang="ru-RU" dirty="0"/>
          </a:p>
        </p:txBody>
      </p:sp>
      <p:pic>
        <p:nvPicPr>
          <p:cNvPr id="4" name="Рисунок 3" descr="0_5bc81_190c908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573016"/>
            <a:ext cx="3077554" cy="306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371EF4"/>
                </a:solidFill>
                <a:latin typeface="Monotype Corsiva" pitchFamily="66" charset="0"/>
              </a:rPr>
              <a:t>Использование </a:t>
            </a:r>
            <a:r>
              <a:rPr lang="ru-RU" sz="4800" b="1" dirty="0" smtClean="0">
                <a:solidFill>
                  <a:srgbClr val="371EF4"/>
                </a:solidFill>
                <a:latin typeface="Monotype Corsiva" pitchFamily="66" charset="0"/>
              </a:rPr>
              <a:t> ИКТ</a:t>
            </a:r>
            <a:endParaRPr lang="ru-RU" sz="4800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71EF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Березина Ирина Евгеньевна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4824536" cy="54006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1. </a:t>
            </a: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МБОУ «СОШ №15н.п. Нивский».</a:t>
            </a:r>
          </a:p>
          <a:p>
            <a:pPr marL="533400" indent="-533400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2. </a:t>
            </a: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Общий педагогический стаж – 21 год.</a:t>
            </a:r>
          </a:p>
          <a:p>
            <a:pPr marL="533400" indent="-533400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3.</a:t>
            </a: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Дата назначения на должность -2010 год</a:t>
            </a:r>
          </a:p>
          <a:p>
            <a:pPr marL="533400" indent="-533400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4. </a:t>
            </a: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Образование – высшее профессиональное,</a:t>
            </a:r>
          </a:p>
          <a:p>
            <a:pPr marL="533400" indent="-533400"/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Мурманский государственный педагогический</a:t>
            </a:r>
          </a:p>
          <a:p>
            <a:pPr marL="533400" indent="-533400"/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институт, 2000 г. Квалификация: учитель.</a:t>
            </a:r>
          </a:p>
          <a:p>
            <a:pPr marL="533400" indent="-533400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5. </a:t>
            </a: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Специальность по диплому - «Педагогика</a:t>
            </a:r>
          </a:p>
          <a:p>
            <a:pPr marL="533400" indent="-533400">
              <a:lnSpc>
                <a:spcPct val="80000"/>
              </a:lnSpc>
            </a:pP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и методика начального образования».</a:t>
            </a:r>
          </a:p>
          <a:p>
            <a:pPr marL="533400" indent="-533400">
              <a:lnSpc>
                <a:spcPct val="16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6. </a:t>
            </a: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В сентябре 2012 года прошла аттестацию  с</a:t>
            </a:r>
            <a:endParaRPr lang="ru-RU" sz="2000" dirty="0">
              <a:solidFill>
                <a:srgbClr val="371EF4"/>
              </a:solidFill>
              <a:latin typeface="Monotype Corsiva" pitchFamily="66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целью установления Соответствия занимаемой</a:t>
            </a:r>
          </a:p>
          <a:p>
            <a:pPr marL="533400" indent="-533400">
              <a:lnSpc>
                <a:spcPct val="80000"/>
              </a:lnSpc>
            </a:pP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должности. Имею </a:t>
            </a:r>
            <a:r>
              <a:rPr lang="en-US" sz="2000" dirty="0" smtClean="0">
                <a:solidFill>
                  <a:srgbClr val="371EF4"/>
                </a:solidFill>
                <a:latin typeface="Monotype Corsiva" pitchFamily="66" charset="0"/>
              </a:rPr>
              <a:t>I</a:t>
            </a: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 квалификационную</a:t>
            </a:r>
          </a:p>
          <a:p>
            <a:pPr marL="533400" indent="-533400">
              <a:lnSpc>
                <a:spcPct val="80000"/>
              </a:lnSpc>
            </a:pPr>
            <a:r>
              <a:rPr lang="ru-RU" sz="2000" dirty="0" smtClean="0">
                <a:solidFill>
                  <a:srgbClr val="371EF4"/>
                </a:solidFill>
                <a:latin typeface="Monotype Corsiva" pitchFamily="66" charset="0"/>
              </a:rPr>
              <a:t>категорию по должности «Воспитатель».</a:t>
            </a:r>
          </a:p>
          <a:p>
            <a:endParaRPr lang="ru-RU" dirty="0"/>
          </a:p>
        </p:txBody>
      </p:sp>
      <p:pic>
        <p:nvPicPr>
          <p:cNvPr id="6" name="Picture 10" descr="DSC044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412776"/>
            <a:ext cx="3278818" cy="478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71EF4"/>
                </a:solidFill>
                <a:latin typeface="Monotype Corsiva" pitchFamily="66" charset="0"/>
              </a:rPr>
              <a:t> Игра «Коврик </a:t>
            </a:r>
            <a:r>
              <a:rPr lang="ru-RU" b="1" dirty="0" smtClean="0">
                <a:solidFill>
                  <a:srgbClr val="371EF4"/>
                </a:solidFill>
                <a:latin typeface="Monotype Corsiva" pitchFamily="66" charset="0"/>
              </a:rPr>
              <a:t> из  слов»</a:t>
            </a:r>
            <a:br>
              <a:rPr lang="ru-RU" b="1" dirty="0" smtClean="0">
                <a:solidFill>
                  <a:srgbClr val="371EF4"/>
                </a:solidFill>
                <a:latin typeface="Monotype Corsiva" pitchFamily="66" charset="0"/>
              </a:rPr>
            </a:br>
            <a:r>
              <a:rPr lang="ru-RU" sz="2200" b="1" u="sng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200" b="1" u="sng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Monotype Corsiva" pitchFamily="66" charset="0"/>
              </a:rPr>
              <a:t>Найти </a:t>
            </a:r>
            <a:r>
              <a:rPr lang="ru-RU" sz="2200" b="1" u="sng" dirty="0">
                <a:solidFill>
                  <a:srgbClr val="FF0000"/>
                </a:solidFill>
                <a:latin typeface="Monotype Corsiva" pitchFamily="66" charset="0"/>
              </a:rPr>
              <a:t>10 </a:t>
            </a:r>
            <a:r>
              <a:rPr lang="ru-RU" sz="2200" b="1" u="sng" dirty="0" smtClean="0">
                <a:solidFill>
                  <a:srgbClr val="FF0000"/>
                </a:solidFill>
                <a:latin typeface="Monotype Corsiva" pitchFamily="66" charset="0"/>
              </a:rPr>
              <a:t> названий  деревьев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95736" y="1556792"/>
          <a:ext cx="518458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</a:tblGrid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</a:p>
                  </a:txBody>
                  <a:tcPr marL="68580" marR="68580" marT="0" marB="0"/>
                </a:tc>
              </a:tr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/>
                </a:tc>
              </a:tr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/>
                </a:tc>
              </a:tr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</a:tr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</a:tr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</a:tr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</a:tr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</a:tr>
              <a:tr h="54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71EF4"/>
                </a:solidFill>
                <a:latin typeface="Monotype Corsiva" pitchFamily="66" charset="0"/>
              </a:rPr>
              <a:t>Игра «Коврик  из  слов»</a:t>
            </a: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Monotype Corsiva" pitchFamily="66" charset="0"/>
              </a:rPr>
              <a:t>Найти 10  названий  деревьев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51720" y="1556792"/>
          <a:ext cx="512291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91"/>
                <a:gridCol w="512291"/>
                <a:gridCol w="512291"/>
                <a:gridCol w="512291"/>
                <a:gridCol w="512291"/>
                <a:gridCol w="512291"/>
                <a:gridCol w="512291"/>
                <a:gridCol w="512291"/>
                <a:gridCol w="512291"/>
                <a:gridCol w="512291"/>
              </a:tblGrid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</a:p>
                  </a:txBody>
                  <a:tcPr marL="68580" marR="68580" marT="0" marB="0"/>
                </a:tc>
              </a:tr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</a:p>
                  </a:txBody>
                  <a:tcPr marL="68580" marR="6858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/>
                </a:tc>
              </a:tr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</a:tr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54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600" dirty="0">
                        <a:solidFill>
                          <a:srgbClr val="371EF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Monotype Corsiva" pitchFamily="66" charset="0"/>
              </a:rPr>
              <a:t>«Без игры нет и не может быть полноценного  умственного развития. Игра – это огромное светлое окно, через  которое в духовный мир ребенка  вливается живительный поток  представлений, понятий об окружающем  мире. Игра – это искра зажигающая </a:t>
            </a:r>
            <a:r>
              <a:rPr lang="ru-RU" sz="3600" b="1" smtClean="0">
                <a:solidFill>
                  <a:srgbClr val="FF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Monotype Corsiva" pitchFamily="66" charset="0"/>
              </a:rPr>
              <a:t>огонек  пытливости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Monotype Corsiva" pitchFamily="66" charset="0"/>
              </a:rPr>
              <a:t>и любознательности» 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371EF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В.А.Сухомлинский.</a:t>
            </a:r>
            <a:endParaRPr lang="ru-RU" sz="3600" b="1" dirty="0">
              <a:solidFill>
                <a:srgbClr val="371EF4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573016"/>
            <a:ext cx="2592288" cy="2592288"/>
          </a:xfrm>
        </p:spPr>
      </p:pic>
      <p:sp>
        <p:nvSpPr>
          <p:cNvPr id="4" name="Прямоугольник 3"/>
          <p:cNvSpPr/>
          <p:nvPr/>
        </p:nvSpPr>
        <p:spPr>
          <a:xfrm>
            <a:off x="-170647" y="1772816"/>
            <a:ext cx="96705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rgbClr val="FF0000"/>
                </a:solidFill>
                <a:effectLst/>
                <a:latin typeface="Monotype Corsiva" pitchFamily="66" charset="0"/>
              </a:rPr>
              <a:t>СПАСИБО ЗА ВНИМАНИЕ!</a:t>
            </a:r>
            <a:endParaRPr lang="ru-RU" sz="6000" b="1" cap="none" spc="0" dirty="0">
              <a:ln/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Список использованной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литературы:</a:t>
            </a: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1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. Волина В.В. Праздник Букваря. – М.: АСТ-ПРЕСС, 1995.</a:t>
            </a:r>
          </a:p>
          <a:p>
            <a:pPr>
              <a:buNone/>
            </a:pP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2. Волина В.В. Игры с буквами и словами на уроках и дома. М.: </a:t>
            </a:r>
            <a:r>
              <a:rPr lang="ru-RU" sz="3600" dirty="0" err="1">
                <a:solidFill>
                  <a:srgbClr val="371EF4"/>
                </a:solidFill>
                <a:latin typeface="Monotype Corsiva" pitchFamily="66" charset="0"/>
              </a:rPr>
              <a:t>Аст-Пресс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, 1996</a:t>
            </a:r>
          </a:p>
          <a:p>
            <a:pPr>
              <a:buNone/>
            </a:pP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3. </a:t>
            </a:r>
            <a:r>
              <a:rPr lang="ru-RU" sz="3600" dirty="0" err="1">
                <a:solidFill>
                  <a:srgbClr val="371EF4"/>
                </a:solidFill>
                <a:latin typeface="Monotype Corsiva" pitchFamily="66" charset="0"/>
              </a:rPr>
              <a:t>Мищенкова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 Л.В. 25 развивающих занятий  со второклассниками. – </a:t>
            </a: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Ярославль,</a:t>
            </a: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Академия 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развития, 2007.</a:t>
            </a:r>
          </a:p>
          <a:p>
            <a:pPr>
              <a:buNone/>
            </a:pP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4. Орт Галина Михайловна Сборник упражнений по русскому языку</a:t>
            </a:r>
            <a:r>
              <a:rPr lang="ru-RU" sz="3600" b="1" i="1" dirty="0">
                <a:solidFill>
                  <a:srgbClr val="371EF4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и математике</a:t>
            </a: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учитель начальных классов, лицей «</a:t>
            </a:r>
            <a:r>
              <a:rPr lang="ru-RU" sz="3600" dirty="0" err="1">
                <a:solidFill>
                  <a:srgbClr val="371EF4"/>
                </a:solidFill>
                <a:latin typeface="Monotype Corsiva" pitchFamily="66" charset="0"/>
              </a:rPr>
              <a:t>Синтон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»  г. Чайковский, 2007</a:t>
            </a: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5. Подпружная Г.П. Практический материал для работы на интерактивной доске. </a:t>
            </a:r>
            <a:endParaRPr lang="ru-RU" sz="3600" dirty="0" smtClean="0">
              <a:solidFill>
                <a:srgbClr val="371EF4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учитель 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начальных классов гимназии №8, </a:t>
            </a: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г.Дубны</a:t>
            </a: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6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. </a:t>
            </a:r>
            <a:r>
              <a:rPr lang="ru-RU" sz="3600" dirty="0" err="1">
                <a:solidFill>
                  <a:srgbClr val="371EF4"/>
                </a:solidFill>
                <a:latin typeface="Monotype Corsiva" pitchFamily="66" charset="0"/>
              </a:rPr>
              <a:t>Тарабарина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 Т.И., Соколова Е.И. И Учёба, и игра: русский язык. Ярославль,1997</a:t>
            </a: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7. Шибаев А.А. Весёлая грамматика. Смоленск, 2001</a:t>
            </a: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8. Шамова Т.И. Активизация учения школьников. Педагогика, 1982. </a:t>
            </a:r>
          </a:p>
          <a:p>
            <a:pPr>
              <a:buNone/>
            </a:pP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solidFill>
                  <a:srgbClr val="371EF4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Журналы: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1. «Педагогическое творчество», №7 – 2007г.</a:t>
            </a:r>
          </a:p>
          <a:p>
            <a:pPr>
              <a:buNone/>
            </a:pP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2. «Педагогическое творчество», №2 – 2008г.</a:t>
            </a:r>
          </a:p>
          <a:p>
            <a:pPr>
              <a:buNone/>
            </a:pPr>
            <a:r>
              <a:rPr lang="ru-RU" sz="3600" dirty="0">
                <a:solidFill>
                  <a:srgbClr val="371EF4"/>
                </a:solidFill>
                <a:latin typeface="Monotype Corsiva" pitchFamily="66" charset="0"/>
              </a:rPr>
              <a:t>3. «Досуг в школе», №1 – 2006г.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5974432" cy="326779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“</a:t>
            </a:r>
            <a:r>
              <a:rPr lang="ru-RU" sz="3600" b="1" dirty="0">
                <a:solidFill>
                  <a:srgbClr val="371EF4"/>
                </a:solidFill>
                <a:latin typeface="Monotype Corsiva" pitchFamily="66" charset="0"/>
              </a:rPr>
              <a:t>Школа – не место реализации чего-либо, а место проб, поиска, испытания мощности способа</a:t>
            </a:r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”</a:t>
            </a:r>
            <a:r>
              <a:rPr lang="ru-RU" b="1" dirty="0" smtClean="0">
                <a:solidFill>
                  <a:srgbClr val="371EF4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371EF4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371EF4"/>
                </a:solidFill>
                <a:latin typeface="Monotype Corsiva" pitchFamily="66" charset="0"/>
              </a:rPr>
              <a:t>                        </a:t>
            </a:r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Б.Д.Эльконин </a:t>
            </a:r>
            <a:endParaRPr lang="ru-RU" sz="3600" b="1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3886200"/>
            <a:ext cx="5616624" cy="2711152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371EF4"/>
                </a:solidFill>
                <a:latin typeface="Monotype Corsiva" pitchFamily="66" charset="0"/>
              </a:rPr>
              <a:t>“Ученье есть труд и должно </a:t>
            </a:r>
            <a:endParaRPr lang="ru-RU" sz="3600" b="1" dirty="0" smtClean="0">
              <a:solidFill>
                <a:srgbClr val="371EF4"/>
              </a:solidFill>
              <a:latin typeface="Monotype Corsiva" pitchFamily="66" charset="0"/>
            </a:endParaRPr>
          </a:p>
          <a:p>
            <a:pPr algn="l"/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быть </a:t>
            </a:r>
            <a:r>
              <a:rPr lang="ru-RU" sz="3600" b="1" dirty="0">
                <a:solidFill>
                  <a:srgbClr val="371EF4"/>
                </a:solidFill>
                <a:latin typeface="Monotype Corsiva" pitchFamily="66" charset="0"/>
              </a:rPr>
              <a:t>трудом, полным </a:t>
            </a:r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мысли»</a:t>
            </a:r>
          </a:p>
          <a:p>
            <a:pPr algn="l"/>
            <a:r>
              <a:rPr lang="ru-RU" sz="3600" b="1" dirty="0">
                <a:solidFill>
                  <a:srgbClr val="371EF4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                        К.Д</a:t>
            </a:r>
            <a:r>
              <a:rPr lang="ru-RU" sz="3600" b="1" dirty="0">
                <a:solidFill>
                  <a:srgbClr val="371EF4"/>
                </a:solidFill>
                <a:latin typeface="Monotype Corsiva" pitchFamily="66" charset="0"/>
              </a:rPr>
              <a:t>. Ушинский.</a:t>
            </a:r>
          </a:p>
          <a:p>
            <a:endParaRPr lang="ru-RU" dirty="0"/>
          </a:p>
        </p:txBody>
      </p:sp>
      <p:pic>
        <p:nvPicPr>
          <p:cNvPr id="1030" name="Picture 6" descr="C:\Documents and Settings\Admin\Мои документы\Мои рисунки\фон для презентации\Рисунки .png\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2520280" cy="2520280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Мои рисунки\фон для презентации\Рисунки .png\0_8db2b_57a5b24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1617696" cy="256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Как  оживить урок  , </a:t>
            </a:r>
            <a:r>
              <a:rPr lang="ru-RU" sz="3600" b="1" dirty="0">
                <a:solidFill>
                  <a:srgbClr val="371EF4"/>
                </a:solidFill>
                <a:latin typeface="Monotype Corsiva" pitchFamily="66" charset="0"/>
              </a:rPr>
              <a:t>активизировать мыслительную </a:t>
            </a:r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 деятельность  учащихся</a:t>
            </a:r>
            <a:r>
              <a:rPr lang="ru-RU" sz="3600" b="1" dirty="0">
                <a:solidFill>
                  <a:srgbClr val="371EF4"/>
                </a:solidFill>
                <a:latin typeface="Monotype Corsiva" pitchFamily="66" charset="0"/>
              </a:rPr>
              <a:t>, поддержать </a:t>
            </a:r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> интерес  к  предмету</a:t>
            </a:r>
            <a:r>
              <a:rPr lang="ru-RU" sz="3600" b="1" dirty="0">
                <a:solidFill>
                  <a:srgbClr val="371EF4"/>
                </a:solidFill>
                <a:latin typeface="Monotype Corsiva" pitchFamily="66" charset="0"/>
              </a:rPr>
              <a:t>?</a:t>
            </a:r>
          </a:p>
        </p:txBody>
      </p:sp>
      <p:pic>
        <p:nvPicPr>
          <p:cNvPr id="2050" name="Picture 2" descr="C:\Documents and Settings\Admin\Мои документы\Мои рисунки\фон для презентации\Рисунки .png\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39552" y="1556792"/>
            <a:ext cx="8056710" cy="3370937"/>
            <a:chOff x="543644" y="2753776"/>
            <a:chExt cx="8056710" cy="3370937"/>
          </a:xfrm>
        </p:grpSpPr>
        <p:sp>
          <p:nvSpPr>
            <p:cNvPr id="10" name="Полилиния 9"/>
            <p:cNvSpPr/>
            <p:nvPr/>
          </p:nvSpPr>
          <p:spPr>
            <a:xfrm>
              <a:off x="4324644" y="2779530"/>
              <a:ext cx="247355" cy="1083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7355" y="0"/>
                  </a:moveTo>
                  <a:lnTo>
                    <a:pt x="247355" y="1083651"/>
                  </a:lnTo>
                  <a:lnTo>
                    <a:pt x="0" y="108365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576092" y="2753776"/>
              <a:ext cx="2850473" cy="2167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9946"/>
                  </a:lnTo>
                  <a:lnTo>
                    <a:pt x="2850473" y="1919946"/>
                  </a:lnTo>
                  <a:lnTo>
                    <a:pt x="2850473" y="2167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526279" y="2779530"/>
              <a:ext cx="91440" cy="2167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167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721526" y="2779530"/>
              <a:ext cx="2850473" cy="2167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50473" y="0"/>
                  </a:moveTo>
                  <a:lnTo>
                    <a:pt x="2850473" y="1919946"/>
                  </a:lnTo>
                  <a:lnTo>
                    <a:pt x="0" y="1919946"/>
                  </a:lnTo>
                  <a:lnTo>
                    <a:pt x="0" y="2167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423964" y="2753776"/>
              <a:ext cx="2355763" cy="1177881"/>
            </a:xfrm>
            <a:custGeom>
              <a:avLst/>
              <a:gdLst>
                <a:gd name="connsiteX0" fmla="*/ 0 w 2355763"/>
                <a:gd name="connsiteY0" fmla="*/ 0 h 1177881"/>
                <a:gd name="connsiteX1" fmla="*/ 2355763 w 2355763"/>
                <a:gd name="connsiteY1" fmla="*/ 0 h 1177881"/>
                <a:gd name="connsiteX2" fmla="*/ 2355763 w 2355763"/>
                <a:gd name="connsiteY2" fmla="*/ 1177881 h 1177881"/>
                <a:gd name="connsiteX3" fmla="*/ 0 w 2355763"/>
                <a:gd name="connsiteY3" fmla="*/ 1177881 h 1177881"/>
                <a:gd name="connsiteX4" fmla="*/ 0 w 2355763"/>
                <a:gd name="connsiteY4" fmla="*/ 0 h 11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763" h="1177881">
                  <a:moveTo>
                    <a:pt x="0" y="0"/>
                  </a:moveTo>
                  <a:lnTo>
                    <a:pt x="2355763" y="0"/>
                  </a:lnTo>
                  <a:lnTo>
                    <a:pt x="2355763" y="1177881"/>
                  </a:lnTo>
                  <a:lnTo>
                    <a:pt x="0" y="1177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>
                  <a:solidFill>
                    <a:srgbClr val="371EF4"/>
                  </a:solidFill>
                  <a:latin typeface="Monotype Corsiva" pitchFamily="66" charset="0"/>
                </a:rPr>
                <a:t>Диктанты</a:t>
              </a:r>
              <a:endParaRPr lang="ru-RU" sz="4000" b="1" kern="1200" dirty="0">
                <a:solidFill>
                  <a:srgbClr val="371EF4"/>
                </a:solidFill>
                <a:latin typeface="Monotype Corsiva" pitchFamily="66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43644" y="4946832"/>
              <a:ext cx="2355763" cy="1177881"/>
            </a:xfrm>
            <a:custGeom>
              <a:avLst/>
              <a:gdLst>
                <a:gd name="connsiteX0" fmla="*/ 0 w 2355763"/>
                <a:gd name="connsiteY0" fmla="*/ 0 h 1177881"/>
                <a:gd name="connsiteX1" fmla="*/ 2355763 w 2355763"/>
                <a:gd name="connsiteY1" fmla="*/ 0 h 1177881"/>
                <a:gd name="connsiteX2" fmla="*/ 2355763 w 2355763"/>
                <a:gd name="connsiteY2" fmla="*/ 1177881 h 1177881"/>
                <a:gd name="connsiteX3" fmla="*/ 0 w 2355763"/>
                <a:gd name="connsiteY3" fmla="*/ 1177881 h 1177881"/>
                <a:gd name="connsiteX4" fmla="*/ 0 w 2355763"/>
                <a:gd name="connsiteY4" fmla="*/ 0 h 11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763" h="1177881">
                  <a:moveTo>
                    <a:pt x="0" y="0"/>
                  </a:moveTo>
                  <a:lnTo>
                    <a:pt x="2355763" y="0"/>
                  </a:lnTo>
                  <a:lnTo>
                    <a:pt x="2355763" y="1177881"/>
                  </a:lnTo>
                  <a:lnTo>
                    <a:pt x="0" y="1177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371EF4"/>
                  </a:solidFill>
                  <a:latin typeface="Monotype Corsiva" pitchFamily="66" charset="0"/>
                </a:rPr>
                <a:t>Зрительные и слуховые</a:t>
              </a:r>
              <a:endParaRPr lang="ru-RU" sz="3200" b="1" kern="1200" dirty="0">
                <a:solidFill>
                  <a:srgbClr val="371EF4"/>
                </a:solidFill>
                <a:latin typeface="Monotype Corsiva" pitchFamily="66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394118" y="4946832"/>
              <a:ext cx="2355763" cy="1177881"/>
            </a:xfrm>
            <a:custGeom>
              <a:avLst/>
              <a:gdLst>
                <a:gd name="connsiteX0" fmla="*/ 0 w 2355763"/>
                <a:gd name="connsiteY0" fmla="*/ 0 h 1177881"/>
                <a:gd name="connsiteX1" fmla="*/ 2355763 w 2355763"/>
                <a:gd name="connsiteY1" fmla="*/ 0 h 1177881"/>
                <a:gd name="connsiteX2" fmla="*/ 2355763 w 2355763"/>
                <a:gd name="connsiteY2" fmla="*/ 1177881 h 1177881"/>
                <a:gd name="connsiteX3" fmla="*/ 0 w 2355763"/>
                <a:gd name="connsiteY3" fmla="*/ 1177881 h 1177881"/>
                <a:gd name="connsiteX4" fmla="*/ 0 w 2355763"/>
                <a:gd name="connsiteY4" fmla="*/ 0 h 11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763" h="1177881">
                  <a:moveTo>
                    <a:pt x="0" y="0"/>
                  </a:moveTo>
                  <a:lnTo>
                    <a:pt x="2355763" y="0"/>
                  </a:lnTo>
                  <a:lnTo>
                    <a:pt x="2355763" y="1177881"/>
                  </a:lnTo>
                  <a:lnTo>
                    <a:pt x="0" y="1177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371EF4"/>
                  </a:solidFill>
                  <a:latin typeface="Monotype Corsiva" pitchFamily="66" charset="0"/>
                </a:rPr>
                <a:t>Цифровые</a:t>
              </a:r>
              <a:endParaRPr lang="ru-RU" sz="3200" b="1" kern="1200" dirty="0">
                <a:solidFill>
                  <a:srgbClr val="371EF4"/>
                </a:solidFill>
                <a:latin typeface="Monotype Corsiva" pitchFamily="66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244591" y="4946832"/>
              <a:ext cx="2355763" cy="1177881"/>
            </a:xfrm>
            <a:custGeom>
              <a:avLst/>
              <a:gdLst>
                <a:gd name="connsiteX0" fmla="*/ 0 w 2355763"/>
                <a:gd name="connsiteY0" fmla="*/ 0 h 1177881"/>
                <a:gd name="connsiteX1" fmla="*/ 2355763 w 2355763"/>
                <a:gd name="connsiteY1" fmla="*/ 0 h 1177881"/>
                <a:gd name="connsiteX2" fmla="*/ 2355763 w 2355763"/>
                <a:gd name="connsiteY2" fmla="*/ 1177881 h 1177881"/>
                <a:gd name="connsiteX3" fmla="*/ 0 w 2355763"/>
                <a:gd name="connsiteY3" fmla="*/ 1177881 h 1177881"/>
                <a:gd name="connsiteX4" fmla="*/ 0 w 2355763"/>
                <a:gd name="connsiteY4" fmla="*/ 0 h 11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763" h="1177881">
                  <a:moveTo>
                    <a:pt x="0" y="0"/>
                  </a:moveTo>
                  <a:lnTo>
                    <a:pt x="2355763" y="0"/>
                  </a:lnTo>
                  <a:lnTo>
                    <a:pt x="2355763" y="1177881"/>
                  </a:lnTo>
                  <a:lnTo>
                    <a:pt x="0" y="1177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371EF4"/>
                  </a:solidFill>
                  <a:latin typeface="Monotype Corsiva" pitchFamily="66" charset="0"/>
                </a:rPr>
                <a:t>Буквенные</a:t>
              </a:r>
              <a:endParaRPr lang="ru-RU" sz="3200" b="1" kern="1200" dirty="0">
                <a:solidFill>
                  <a:srgbClr val="371EF4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71EF4"/>
                </a:solidFill>
                <a:latin typeface="Monotype Corsiva" pitchFamily="66" charset="0"/>
              </a:rPr>
              <a:t>Цифровой диктант.</a:t>
            </a:r>
            <a: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371EF4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371EF4"/>
                </a:solidFill>
                <a:latin typeface="Monotype Corsiva" pitchFamily="66" charset="0"/>
              </a:rPr>
              <a:t>Установка</a:t>
            </a:r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: предлагаются утверждения, которые могут </a:t>
            </a:r>
            <a:r>
              <a:rPr lang="ru-RU" sz="2400" b="1" dirty="0" smtClean="0">
                <a:solidFill>
                  <a:srgbClr val="371EF4"/>
                </a:solidFill>
                <a:latin typeface="Monotype Corsiva" pitchFamily="66" charset="0"/>
              </a:rPr>
              <a:t>быть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371EF4"/>
                </a:solidFill>
                <a:latin typeface="Monotype Corsiva" pitchFamily="66" charset="0"/>
              </a:rPr>
              <a:t>верными </a:t>
            </a:r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или ошибочными. Если ты согласен, то ставь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1</a:t>
            </a:r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, если </a:t>
            </a:r>
            <a:r>
              <a:rPr lang="ru-RU" sz="2400" b="1" dirty="0" smtClean="0">
                <a:solidFill>
                  <a:srgbClr val="371EF4"/>
                </a:solidFill>
                <a:latin typeface="Monotype Corsiva" pitchFamily="66" charset="0"/>
              </a:rPr>
              <a:t>нет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0</a:t>
            </a:r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Я утверждаю, что в предложении 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Пришла снежная зима, </a:t>
            </a:r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в грамматической основе нет сказуемого.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(0)</a:t>
            </a:r>
          </a:p>
          <a:p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Подлежащее и сказуемое – это главные члены предложения.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(1)</a:t>
            </a:r>
          </a:p>
          <a:p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Существительное отвечает на вопросы КАКОЙ? КАКАЯ?.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(0)</a:t>
            </a:r>
          </a:p>
          <a:p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В корне слова ЗАРЯ пишется буква -а- .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(1)</a:t>
            </a:r>
          </a:p>
          <a:p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В русском алфавите 36 букв.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(0)</a:t>
            </a:r>
          </a:p>
          <a:p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Глагол - служебная часть речи.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(0) </a:t>
            </a:r>
          </a:p>
          <a:p>
            <a:r>
              <a:rPr lang="ru-RU" sz="2400" b="1" dirty="0">
                <a:solidFill>
                  <a:srgbClr val="371EF4"/>
                </a:solidFill>
                <a:latin typeface="Monotype Corsiva" pitchFamily="66" charset="0"/>
              </a:rPr>
              <a:t>Железный – это глагол.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(0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)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Ответ: 0101000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49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71EF4"/>
                </a:solidFill>
                <a:latin typeface="Monotype Corsiva" pitchFamily="66" charset="0"/>
              </a:rPr>
              <a:t>Буквенный  диктант</a:t>
            </a:r>
            <a:r>
              <a:rPr lang="ru-RU" sz="4800" b="1" i="1" dirty="0" smtClean="0">
                <a:solidFill>
                  <a:srgbClr val="371EF4"/>
                </a:solidFill>
                <a:latin typeface="Monotype Corsiva" pitchFamily="66" charset="0"/>
              </a:rPr>
              <a:t>.</a:t>
            </a:r>
            <a:r>
              <a:rPr lang="ru-RU" sz="4800" dirty="0" smtClean="0">
                <a:solidFill>
                  <a:srgbClr val="371EF4"/>
                </a:solidFill>
              </a:rPr>
              <a:t/>
            </a:r>
            <a:br>
              <a:rPr lang="ru-RU" sz="4800" dirty="0" smtClean="0">
                <a:solidFill>
                  <a:srgbClr val="371EF4"/>
                </a:solidFill>
              </a:rPr>
            </a:br>
            <a:endParaRPr lang="ru-RU" sz="4800" dirty="0">
              <a:solidFill>
                <a:srgbClr val="371EF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sz="3400" b="1" dirty="0" smtClean="0">
                <a:solidFill>
                  <a:srgbClr val="371EF4"/>
                </a:solidFill>
                <a:latin typeface="Monotype Corsiva" pitchFamily="66" charset="0"/>
              </a:rPr>
              <a:t>Эту 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работу можно использовать при </a:t>
            </a:r>
            <a:r>
              <a:rPr lang="ru-RU" sz="3400" b="1" dirty="0" smtClean="0">
                <a:solidFill>
                  <a:srgbClr val="371EF4"/>
                </a:solidFill>
                <a:latin typeface="Monotype Corsiva" pitchFamily="66" charset="0"/>
              </a:rPr>
              <a:t>необходимости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371EF4"/>
                </a:solidFill>
                <a:latin typeface="Monotype Corsiva" pitchFamily="66" charset="0"/>
              </a:rPr>
              <a:t>быстро вспомнить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, что такое подлежащее и сказуемое.</a:t>
            </a:r>
          </a:p>
          <a:p>
            <a:pPr>
              <a:buNone/>
            </a:pP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Задание: Выпишите в порядке следования первые </a:t>
            </a:r>
            <a:r>
              <a:rPr lang="ru-RU" sz="3400" b="1" dirty="0" smtClean="0">
                <a:solidFill>
                  <a:srgbClr val="371EF4"/>
                </a:solidFill>
                <a:latin typeface="Monotype Corsiva" pitchFamily="66" charset="0"/>
              </a:rPr>
              <a:t>буквы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371EF4"/>
                </a:solidFill>
                <a:latin typeface="Monotype Corsiva" pitchFamily="66" charset="0"/>
              </a:rPr>
              <a:t>грамматической 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основы.</a:t>
            </a:r>
          </a:p>
          <a:p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Московские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м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агистрали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ос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вещены всю ночь.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(МО)</a:t>
            </a:r>
          </a:p>
          <a:p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ёнька быстро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глянулся и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д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ёрнул девчонку за косичку.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(ЛОД)</a:t>
            </a:r>
          </a:p>
          <a:p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Лесная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жевика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ц</a:t>
            </a:r>
            <a:r>
              <a:rPr lang="ru-RU" sz="3400" b="1" dirty="0">
                <a:solidFill>
                  <a:srgbClr val="371EF4"/>
                </a:solidFill>
                <a:latin typeface="Monotype Corsiva" pitchFamily="66" charset="0"/>
              </a:rPr>
              <a:t>арапала руку.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(ЕЦ</a:t>
            </a: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)</a:t>
            </a:r>
          </a:p>
          <a:p>
            <a:endParaRPr lang="ru-RU" sz="3400" b="1" dirty="0">
              <a:solidFill>
                <a:srgbClr val="371EF4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Ответ: МОЛОДЕЦ </a:t>
            </a:r>
          </a:p>
          <a:p>
            <a:endParaRPr lang="ru-RU" sz="3400" b="1" dirty="0" smtClean="0">
              <a:solidFill>
                <a:srgbClr val="371EF4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400" b="1" dirty="0" smtClean="0">
              <a:solidFill>
                <a:srgbClr val="371EF4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395536" y="1556792"/>
            <a:ext cx="8166955" cy="3528393"/>
            <a:chOff x="483275" y="2753776"/>
            <a:chExt cx="7995381" cy="2627947"/>
          </a:xfrm>
        </p:grpSpPr>
        <p:sp>
          <p:nvSpPr>
            <p:cNvPr id="5" name="Полилиния 4"/>
            <p:cNvSpPr/>
            <p:nvPr/>
          </p:nvSpPr>
          <p:spPr>
            <a:xfrm>
              <a:off x="4324644" y="2779530"/>
              <a:ext cx="247355" cy="1083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7355" y="0"/>
                  </a:moveTo>
                  <a:lnTo>
                    <a:pt x="247355" y="1083651"/>
                  </a:lnTo>
                  <a:lnTo>
                    <a:pt x="0" y="108365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576092" y="2753776"/>
              <a:ext cx="2850473" cy="2167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19946"/>
                  </a:lnTo>
                  <a:lnTo>
                    <a:pt x="2850473" y="1919946"/>
                  </a:lnTo>
                  <a:lnTo>
                    <a:pt x="2850473" y="2167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526279" y="2779530"/>
              <a:ext cx="91440" cy="2167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167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752189" y="2753776"/>
              <a:ext cx="2850473" cy="2167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50473" y="0"/>
                  </a:moveTo>
                  <a:lnTo>
                    <a:pt x="2850473" y="1919946"/>
                  </a:lnTo>
                  <a:lnTo>
                    <a:pt x="0" y="1919946"/>
                  </a:lnTo>
                  <a:lnTo>
                    <a:pt x="0" y="2167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423964" y="2753776"/>
              <a:ext cx="2355763" cy="1177881"/>
            </a:xfrm>
            <a:custGeom>
              <a:avLst/>
              <a:gdLst>
                <a:gd name="connsiteX0" fmla="*/ 0 w 2355763"/>
                <a:gd name="connsiteY0" fmla="*/ 0 h 1177881"/>
                <a:gd name="connsiteX1" fmla="*/ 2355763 w 2355763"/>
                <a:gd name="connsiteY1" fmla="*/ 0 h 1177881"/>
                <a:gd name="connsiteX2" fmla="*/ 2355763 w 2355763"/>
                <a:gd name="connsiteY2" fmla="*/ 1177881 h 1177881"/>
                <a:gd name="connsiteX3" fmla="*/ 0 w 2355763"/>
                <a:gd name="connsiteY3" fmla="*/ 1177881 h 1177881"/>
                <a:gd name="connsiteX4" fmla="*/ 0 w 2355763"/>
                <a:gd name="connsiteY4" fmla="*/ 0 h 11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763" h="1177881">
                  <a:moveTo>
                    <a:pt x="0" y="0"/>
                  </a:moveTo>
                  <a:lnTo>
                    <a:pt x="2355763" y="0"/>
                  </a:lnTo>
                  <a:lnTo>
                    <a:pt x="2355763" y="1177881"/>
                  </a:lnTo>
                  <a:lnTo>
                    <a:pt x="0" y="1177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dirty="0" smtClean="0">
                  <a:solidFill>
                    <a:srgbClr val="371EF4"/>
                  </a:solidFill>
                  <a:latin typeface="Monotype Corsiva" pitchFamily="66" charset="0"/>
                </a:rPr>
                <a:t>Словесные  задачи</a:t>
              </a:r>
              <a:endParaRPr lang="ru-RU" sz="4000" b="1" kern="1200" dirty="0">
                <a:solidFill>
                  <a:srgbClr val="371EF4"/>
                </a:solidFill>
                <a:latin typeface="Monotype Corsiva" pitchFamily="66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83275" y="4384025"/>
              <a:ext cx="2355762" cy="997698"/>
            </a:xfrm>
            <a:custGeom>
              <a:avLst/>
              <a:gdLst>
                <a:gd name="connsiteX0" fmla="*/ 0 w 2355763"/>
                <a:gd name="connsiteY0" fmla="*/ 0 h 1177881"/>
                <a:gd name="connsiteX1" fmla="*/ 2355763 w 2355763"/>
                <a:gd name="connsiteY1" fmla="*/ 0 h 1177881"/>
                <a:gd name="connsiteX2" fmla="*/ 2355763 w 2355763"/>
                <a:gd name="connsiteY2" fmla="*/ 1177881 h 1177881"/>
                <a:gd name="connsiteX3" fmla="*/ 0 w 2355763"/>
                <a:gd name="connsiteY3" fmla="*/ 1177881 h 1177881"/>
                <a:gd name="connsiteX4" fmla="*/ 0 w 2355763"/>
                <a:gd name="connsiteY4" fmla="*/ 0 h 11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763" h="1177881">
                  <a:moveTo>
                    <a:pt x="0" y="0"/>
                  </a:moveTo>
                  <a:lnTo>
                    <a:pt x="2355763" y="0"/>
                  </a:lnTo>
                  <a:lnTo>
                    <a:pt x="2355763" y="1177881"/>
                  </a:lnTo>
                  <a:lnTo>
                    <a:pt x="0" y="1177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solidFill>
                    <a:srgbClr val="371EF4"/>
                  </a:solidFill>
                  <a:latin typeface="Monotype Corsiva" pitchFamily="66" charset="0"/>
                </a:rPr>
                <a:t>Шарады</a:t>
              </a:r>
              <a:endParaRPr lang="ru-RU" sz="3200" b="1" kern="1200" dirty="0">
                <a:solidFill>
                  <a:srgbClr val="371EF4"/>
                </a:solidFill>
                <a:latin typeface="Monotype Corsiva" pitchFamily="66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232589" y="4384025"/>
              <a:ext cx="2355762" cy="997698"/>
            </a:xfrm>
            <a:custGeom>
              <a:avLst/>
              <a:gdLst>
                <a:gd name="connsiteX0" fmla="*/ 0 w 2355763"/>
                <a:gd name="connsiteY0" fmla="*/ 0 h 1177881"/>
                <a:gd name="connsiteX1" fmla="*/ 2355763 w 2355763"/>
                <a:gd name="connsiteY1" fmla="*/ 0 h 1177881"/>
                <a:gd name="connsiteX2" fmla="*/ 2355763 w 2355763"/>
                <a:gd name="connsiteY2" fmla="*/ 1177881 h 1177881"/>
                <a:gd name="connsiteX3" fmla="*/ 0 w 2355763"/>
                <a:gd name="connsiteY3" fmla="*/ 1177881 h 1177881"/>
                <a:gd name="connsiteX4" fmla="*/ 0 w 2355763"/>
                <a:gd name="connsiteY4" fmla="*/ 0 h 11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763" h="1177881">
                  <a:moveTo>
                    <a:pt x="0" y="0"/>
                  </a:moveTo>
                  <a:lnTo>
                    <a:pt x="2355763" y="0"/>
                  </a:lnTo>
                  <a:lnTo>
                    <a:pt x="2355763" y="1177881"/>
                  </a:lnTo>
                  <a:lnTo>
                    <a:pt x="0" y="1177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solidFill>
                    <a:srgbClr val="371EF4"/>
                  </a:solidFill>
                  <a:latin typeface="Monotype Corsiva" pitchFamily="66" charset="0"/>
                </a:rPr>
                <a:t>Ребусы</a:t>
              </a:r>
              <a:endParaRPr lang="ru-RU" sz="3200" b="1" kern="1200" dirty="0">
                <a:solidFill>
                  <a:srgbClr val="371EF4"/>
                </a:solidFill>
                <a:latin typeface="Monotype Corsiva" pitchFamily="66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122894" y="4362723"/>
              <a:ext cx="2355762" cy="1018999"/>
            </a:xfrm>
            <a:custGeom>
              <a:avLst/>
              <a:gdLst>
                <a:gd name="connsiteX0" fmla="*/ 0 w 2355763"/>
                <a:gd name="connsiteY0" fmla="*/ 0 h 1177881"/>
                <a:gd name="connsiteX1" fmla="*/ 2355763 w 2355763"/>
                <a:gd name="connsiteY1" fmla="*/ 0 h 1177881"/>
                <a:gd name="connsiteX2" fmla="*/ 2355763 w 2355763"/>
                <a:gd name="connsiteY2" fmla="*/ 1177881 h 1177881"/>
                <a:gd name="connsiteX3" fmla="*/ 0 w 2355763"/>
                <a:gd name="connsiteY3" fmla="*/ 1177881 h 1177881"/>
                <a:gd name="connsiteX4" fmla="*/ 0 w 2355763"/>
                <a:gd name="connsiteY4" fmla="*/ 0 h 11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763" h="1177881">
                  <a:moveTo>
                    <a:pt x="0" y="0"/>
                  </a:moveTo>
                  <a:lnTo>
                    <a:pt x="2355763" y="0"/>
                  </a:lnTo>
                  <a:lnTo>
                    <a:pt x="2355763" y="1177881"/>
                  </a:lnTo>
                  <a:lnTo>
                    <a:pt x="0" y="1177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solidFill>
                    <a:srgbClr val="371EF4"/>
                  </a:solidFill>
                  <a:latin typeface="Monotype Corsiva" pitchFamily="66" charset="0"/>
                </a:rPr>
                <a:t>Загадки</a:t>
              </a:r>
              <a:endParaRPr lang="ru-RU" sz="3200" b="1" kern="1200" dirty="0">
                <a:solidFill>
                  <a:srgbClr val="371EF4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371EF4"/>
                </a:solidFill>
                <a:latin typeface="Monotype Corsiva" pitchFamily="66" charset="0"/>
              </a:rPr>
              <a:t>Шарады</a:t>
            </a:r>
            <a:endParaRPr lang="ru-RU" sz="6000" b="1" dirty="0">
              <a:solidFill>
                <a:srgbClr val="371EF4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3744416" cy="1728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4416"/>
              </a:tblGrid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Мы всех - и взрослых  и детей -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В  часы  досуга  развлекаем,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Но  если нам приставить  Т,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Мы их  ужасно  напугаем.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60032" y="1484784"/>
          <a:ext cx="3744416" cy="1728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4416"/>
              </a:tblGrid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Начало - голос птицы,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Конец на дне пруда.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А целое в музее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Найдешь ты без труда.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95736" y="4077072"/>
          <a:ext cx="5112568" cy="180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2568"/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Сперва назови ты за городом дом,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В котором лишь летом с семьею живем,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Две буквы к названью приставь заодно,</a:t>
                      </a:r>
                      <a:b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</a:br>
                      <a:r>
                        <a:rPr lang="ru-RU" sz="2400" kern="1200" dirty="0" smtClean="0">
                          <a:solidFill>
                            <a:srgbClr val="371EF4"/>
                          </a:solidFill>
                          <a:latin typeface="Monotype Corsiva" pitchFamily="66" charset="0"/>
                        </a:rPr>
                        <a:t>Получится то, что решать суждено.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3284984"/>
            <a:ext cx="29674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Игры - тигры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356992"/>
            <a:ext cx="24048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Кар - тина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5949280"/>
            <a:ext cx="2917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Дача - задача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1024</Words>
  <Application>Microsoft Office PowerPoint</Application>
  <PresentationFormat>Экран (4:3)</PresentationFormat>
  <Paragraphs>365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Активизация  интереса  и познавательной  деятельности  на  уроках  русского языка. </vt:lpstr>
      <vt:lpstr>Березина Ирина Евгеньевна </vt:lpstr>
      <vt:lpstr>“Школа – не место реализации чего-либо, а место проб, поиска, испытания мощности способа”                         Б.Д.Эльконин </vt:lpstr>
      <vt:lpstr>Как  оживить урок  , активизировать мыслительную  деятельность  учащихся, поддержать  интерес  к  предмету?</vt:lpstr>
      <vt:lpstr>Слайд 5</vt:lpstr>
      <vt:lpstr>Цифровой диктант. </vt:lpstr>
      <vt:lpstr>Буквенный  диктант. </vt:lpstr>
      <vt:lpstr>Слайд 8</vt:lpstr>
      <vt:lpstr>Шарады</vt:lpstr>
      <vt:lpstr>Ребусы</vt:lpstr>
      <vt:lpstr>Слайд 11</vt:lpstr>
      <vt:lpstr>Кроссворды</vt:lpstr>
      <vt:lpstr>Шифровки</vt:lpstr>
      <vt:lpstr>Грамматические  сказки</vt:lpstr>
      <vt:lpstr>Рифмованные  правила</vt:lpstr>
      <vt:lpstr>Дидактические  игры</vt:lpstr>
      <vt:lpstr>Проблемные  ситуации</vt:lpstr>
      <vt:lpstr>Юмор</vt:lpstr>
      <vt:lpstr>Использование  ИКТ</vt:lpstr>
      <vt:lpstr> Игра «Коврик  из  слов»   Найти 10  названий  деревьев </vt:lpstr>
      <vt:lpstr>Игра «Коврик  из  слов»  Найти 10  названий  деревьев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2012-12-17T12:49:54Z</dcterms:created>
  <dcterms:modified xsi:type="dcterms:W3CDTF">2012-12-17T18:25:14Z</dcterms:modified>
</cp:coreProperties>
</file>