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447A22-6161-4F33-A18A-E3603315F65B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921717-9BC4-402F-A4FF-55548E0EF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8286808" cy="1285884"/>
          </a:xfrm>
        </p:spPr>
        <p:txBody>
          <a:bodyPr/>
          <a:lstStyle/>
          <a:p>
            <a:r>
              <a:rPr lang="ru-RU" dirty="0" smtClean="0"/>
              <a:t>архитектура  компьютера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000504"/>
            <a:ext cx="6480048" cy="1752600"/>
          </a:xfrm>
        </p:spPr>
        <p:txBody>
          <a:bodyPr/>
          <a:lstStyle/>
          <a:p>
            <a:r>
              <a:rPr lang="ru-RU" dirty="0" smtClean="0"/>
              <a:t>Подготовила: учитель начальных классов </a:t>
            </a:r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 smtClean="0"/>
              <a:t>СОШ № 182 г. Новосибирска</a:t>
            </a:r>
          </a:p>
          <a:p>
            <a:r>
              <a:rPr lang="ru-RU" dirty="0" err="1" smtClean="0"/>
              <a:t>Евлантьева</a:t>
            </a:r>
            <a:r>
              <a:rPr lang="ru-RU" dirty="0" smtClean="0"/>
              <a:t> Вера Владимировна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45259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Принтеры</a:t>
            </a:r>
            <a:r>
              <a:rPr lang="ru-RU" sz="1600" dirty="0" smtClean="0"/>
              <a:t> — это устройства вывода данных из ЭВМ, преобразовывающие     информационные     ASCII-коды    в соответствующие им графические символы и фиксирующие эти символы на бумаге. Принтеры - наиболее развитая группа внешних устройств, насчитывается более 1000 модификаций.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Сканеры</a:t>
            </a:r>
            <a:r>
              <a:rPr lang="ru-RU" sz="1600" dirty="0" smtClean="0"/>
              <a:t> - устройства ввода в ЭВМ информации непосредственно с бумажного документа. Можно вводить тексты, схемы, рисунки, графики, фотографии и другую информацию. Файл, создаваемый сканером в памяти ЭВМ называется битовой картой. </a:t>
            </a:r>
          </a:p>
          <a:p>
            <a:endParaRPr lang="ru-RU" dirty="0"/>
          </a:p>
        </p:txBody>
      </p:sp>
      <p:pic>
        <p:nvPicPr>
          <p:cNvPr id="4" name="Picture 8" descr="http://www.komposervis.ru/wp-content/uploads/2012/10/%D0%BB%D0%B0%D0%B7%D0%B5%D1%80%D0%BD%D1%8B%D0%B9-%D0%BF%D1%80%D0%B8%D0%BD%D1%82%D0%B5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653978" cy="2520250"/>
          </a:xfrm>
          <a:prstGeom prst="rect">
            <a:avLst/>
          </a:prstGeom>
          <a:noFill/>
        </p:spPr>
      </p:pic>
      <p:pic>
        <p:nvPicPr>
          <p:cNvPr id="21506" name="Picture 2" descr="http://www.pushkinlibrary.kz/images/stories/nurgul/elar_sk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r>
              <a:rPr lang="ru-RU" b="1" dirty="0" smtClean="0"/>
              <a:t>Манипуляторы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3"/>
            <a:ext cx="842968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dirty="0" smtClean="0"/>
              <a:t>Манипуляторы</a:t>
            </a:r>
            <a:r>
              <a:rPr lang="ru-RU" sz="1500" dirty="0" smtClean="0"/>
              <a:t> - компьютерные устройства, управляемые руками оператора:</a:t>
            </a:r>
          </a:p>
          <a:p>
            <a:r>
              <a:rPr lang="ru-RU" sz="1500" b="1" dirty="0" smtClean="0"/>
              <a:t>мышь</a:t>
            </a:r>
            <a:r>
              <a:rPr lang="ru-RU" sz="1500" dirty="0" smtClean="0"/>
              <a:t> — устройство для определения относительных координат (смещения относительно предыдущего положения или направления) движения руки оператора. </a:t>
            </a:r>
          </a:p>
          <a:p>
            <a:r>
              <a:rPr lang="ru-RU" sz="1500" b="1" dirty="0" smtClean="0"/>
              <a:t>джойстик —</a:t>
            </a:r>
            <a:r>
              <a:rPr lang="ru-RU" sz="1500" dirty="0" smtClean="0"/>
              <a:t> рычажный указатель - устройство для ввода направления движения руки оператора, их чаще используют для игр на компьютере;</a:t>
            </a:r>
          </a:p>
          <a:p>
            <a:r>
              <a:rPr lang="ru-RU" sz="1500" b="1" dirty="0" smtClean="0"/>
              <a:t>дигитайзер или оцифровывающий планшет</a:t>
            </a:r>
            <a:r>
              <a:rPr lang="ru-RU" sz="1500" dirty="0" smtClean="0"/>
              <a:t> — устройство для точного ввода графической информации (чертежей, графиков, карт) в компьютер. Он состоит из плоской панели (планшета) и связанного с ней ручного устройства - пера. Оператор ведет вдоль графика перо, при этом абсолютные координаты поступают в компьютер.</a:t>
            </a:r>
          </a:p>
          <a:p>
            <a:r>
              <a:rPr lang="ru-RU" sz="1500" b="1" dirty="0" smtClean="0"/>
              <a:t>клавиатура</a:t>
            </a:r>
            <a:r>
              <a:rPr lang="ru-RU" sz="1500" dirty="0" smtClean="0"/>
              <a:t> — устройство для ввода информации в память компьютера.</a:t>
            </a:r>
          </a:p>
        </p:txBody>
      </p:sp>
      <p:pic>
        <p:nvPicPr>
          <p:cNvPr id="23554" name="Picture 2" descr="http://th00.deviantart.net/fs71/PRE/f/2011/073/e/4/e4fd992ea1711d3f654044d35c653188-d3bo9q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1643074" cy="1465914"/>
          </a:xfrm>
          <a:prstGeom prst="rect">
            <a:avLst/>
          </a:prstGeom>
          <a:noFill/>
        </p:spPr>
      </p:pic>
      <p:pic>
        <p:nvPicPr>
          <p:cNvPr id="23556" name="Picture 4" descr="http://www.ret.ru/?&amp;pn=pict&amp;pt=1&amp;id=5085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2204038" cy="2657042"/>
          </a:xfrm>
          <a:prstGeom prst="rect">
            <a:avLst/>
          </a:prstGeom>
          <a:noFill/>
        </p:spPr>
      </p:pic>
      <p:pic>
        <p:nvPicPr>
          <p:cNvPr id="23558" name="Picture 6" descr="http://fullref.ru/files/1/e2a068a1779077adbe9e7978145b1ba8.html_files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00570"/>
            <a:ext cx="1571636" cy="1597831"/>
          </a:xfrm>
          <a:prstGeom prst="rect">
            <a:avLst/>
          </a:prstGeom>
          <a:noFill/>
        </p:spPr>
      </p:pic>
      <p:pic>
        <p:nvPicPr>
          <p:cNvPr id="23560" name="Picture 8" descr="http://dic.academic.ru/pictures/wiki/files/67/Chicony_Wireless_Keyboard_KBR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714644" cy="146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Конкретный набор компонентов, входящих в данный компьютер, называется</a:t>
            </a:r>
          </a:p>
          <a:p>
            <a:pPr>
              <a:buNone/>
            </a:pPr>
            <a:r>
              <a:rPr lang="ru-RU" sz="1800" dirty="0" smtClean="0"/>
              <a:t>его </a:t>
            </a:r>
            <a:r>
              <a:rPr lang="ru-RU" sz="1800" b="1" dirty="0" smtClean="0"/>
              <a:t>конфигурацией</a:t>
            </a:r>
            <a:r>
              <a:rPr lang="ru-RU" sz="1800" dirty="0" smtClean="0"/>
              <a:t>. </a:t>
            </a:r>
            <a:r>
              <a:rPr lang="ru-RU" sz="1800" b="1" dirty="0" smtClean="0"/>
              <a:t>Минимальная конфигурация ПК,</a:t>
            </a:r>
            <a:r>
              <a:rPr lang="ru-RU" sz="1800" dirty="0" smtClean="0"/>
              <a:t> необходимая для его</a:t>
            </a:r>
          </a:p>
          <a:p>
            <a:pPr>
              <a:buNone/>
            </a:pPr>
            <a:r>
              <a:rPr lang="ru-RU" sz="1800" dirty="0" smtClean="0"/>
              <a:t>работы, включает в себя системный блок (там находятся МП, ОП, ПЗУ,</a:t>
            </a:r>
          </a:p>
          <a:p>
            <a:pPr>
              <a:buNone/>
            </a:pPr>
            <a:r>
              <a:rPr lang="ru-RU" sz="1800" dirty="0" smtClean="0"/>
              <a:t>НЖМД, НГМД), клавиатуру (как устройство ввода информации) и монитор</a:t>
            </a:r>
          </a:p>
          <a:p>
            <a:pPr>
              <a:buNone/>
            </a:pPr>
            <a:r>
              <a:rPr lang="ru-RU" sz="1800" dirty="0" smtClean="0"/>
              <a:t>(как устройство вывода информации).</a:t>
            </a:r>
          </a:p>
          <a:p>
            <a:endParaRPr lang="ru-RU" dirty="0"/>
          </a:p>
        </p:txBody>
      </p:sp>
      <p:pic>
        <p:nvPicPr>
          <p:cNvPr id="24578" name="Picture 2" descr="https://s5.mmr.ms/i/1241830/0/1000x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024142" cy="3024142"/>
          </a:xfrm>
          <a:prstGeom prst="rect">
            <a:avLst/>
          </a:prstGeom>
          <a:noFill/>
        </p:spPr>
      </p:pic>
      <p:pic>
        <p:nvPicPr>
          <p:cNvPr id="24580" name="Picture 4" descr="http://masterplazma.ru/files/mon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143248"/>
            <a:ext cx="2617597" cy="2338386"/>
          </a:xfrm>
          <a:prstGeom prst="rect">
            <a:avLst/>
          </a:prstGeom>
          <a:noFill/>
        </p:spPr>
      </p:pic>
      <p:pic>
        <p:nvPicPr>
          <p:cNvPr id="24582" name="Picture 6" descr="http://bezpk.ru/wp-content/uploads/2014/03/%D0%9A%D0%BB%D0%B0%D1%81%D1%81%D0%B8%D1%87%D0%B5%D1%81%D0%BA%D0%B0%D1%8F-%D0%BA%D0%BB%D0%B0%D0%B2%D0%B8%D0%B0%D1%82%D1%83%D1%80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143248"/>
            <a:ext cx="3128667" cy="240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000372"/>
            <a:ext cx="585791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786322"/>
            <a:ext cx="2543196" cy="35720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Архитектура персонального компьютера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Основная компоновка частей компьютера и связь между</a:t>
            </a:r>
          </a:p>
          <a:p>
            <a:pPr>
              <a:buNone/>
            </a:pPr>
            <a:r>
              <a:rPr lang="ru-RU" sz="2000" dirty="0" smtClean="0"/>
              <a:t>ними называется </a:t>
            </a:r>
            <a:r>
              <a:rPr lang="ru-RU" sz="2000" b="1" dirty="0" smtClean="0"/>
              <a:t>архитектурой</a:t>
            </a:r>
            <a:r>
              <a:rPr lang="ru-RU" sz="2000" dirty="0" smtClean="0"/>
              <a:t>. При описании архитектуры</a:t>
            </a:r>
          </a:p>
          <a:p>
            <a:pPr>
              <a:buNone/>
            </a:pPr>
            <a:r>
              <a:rPr lang="ru-RU" sz="2000" dirty="0" smtClean="0"/>
              <a:t>компьютера определяется состав входящих в него </a:t>
            </a:r>
          </a:p>
          <a:p>
            <a:pPr>
              <a:buNone/>
            </a:pPr>
            <a:r>
              <a:rPr lang="ru-RU" sz="2000" dirty="0" smtClean="0"/>
              <a:t>компонентов, принципы их взаимодействия, а также их </a:t>
            </a:r>
          </a:p>
          <a:p>
            <a:pPr>
              <a:buNone/>
            </a:pPr>
            <a:r>
              <a:rPr lang="ru-RU" sz="2000" dirty="0" smtClean="0"/>
              <a:t>функции и характеристики.</a:t>
            </a:r>
            <a:endParaRPr lang="ru-RU" sz="2000" dirty="0"/>
          </a:p>
        </p:txBody>
      </p:sp>
      <p:pic>
        <p:nvPicPr>
          <p:cNvPr id="1026" name="Picture 2" descr="C:\Users\Admin\Desktop\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5643602" cy="435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939784"/>
          </a:xfrm>
        </p:spPr>
        <p:txBody>
          <a:bodyPr/>
          <a:lstStyle/>
          <a:p>
            <a:r>
              <a:rPr lang="ru-RU" dirty="0" smtClean="0"/>
              <a:t>1. Микропроцессор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Основная часть системной платы —</a:t>
            </a:r>
            <a:r>
              <a:rPr lang="ru-RU" sz="1400" b="1" dirty="0" smtClean="0"/>
              <a:t> микропроцессор (МП)</a:t>
            </a:r>
            <a:r>
              <a:rPr lang="ru-RU" sz="1400" dirty="0" smtClean="0"/>
              <a:t> или CPU (</a:t>
            </a:r>
            <a:r>
              <a:rPr lang="ru-RU" sz="1400" dirty="0" err="1" smtClean="0"/>
              <a:t>Central</a:t>
            </a:r>
            <a:r>
              <a:rPr lang="ru-RU" sz="1400" dirty="0" smtClean="0"/>
              <a:t> </a:t>
            </a:r>
            <a:r>
              <a:rPr lang="ru-RU" sz="1400" dirty="0" err="1" smtClean="0"/>
              <a:t>Processing</a:t>
            </a:r>
            <a:r>
              <a:rPr lang="ru-RU" sz="1400" dirty="0" smtClean="0"/>
              <a:t> </a:t>
            </a:r>
            <a:r>
              <a:rPr lang="ru-RU" sz="1400" dirty="0" err="1" smtClean="0"/>
              <a:t>Unit</a:t>
            </a:r>
            <a:r>
              <a:rPr lang="ru-RU" sz="1400" dirty="0" smtClean="0"/>
              <a:t>), он</a:t>
            </a:r>
          </a:p>
          <a:p>
            <a:pPr>
              <a:buNone/>
            </a:pPr>
            <a:r>
              <a:rPr lang="ru-RU" sz="1400" dirty="0" smtClean="0"/>
              <a:t>Управляет работой всех узлов ПК и программой, описывающей алгоритм решаемой задачи. МП имеет</a:t>
            </a:r>
          </a:p>
          <a:p>
            <a:pPr>
              <a:buNone/>
            </a:pPr>
            <a:r>
              <a:rPr lang="ru-RU" sz="1400" dirty="0" smtClean="0"/>
              <a:t>сложную структуру в виде электронных логических схем. В качестве его компонентов</a:t>
            </a:r>
          </a:p>
          <a:p>
            <a:pPr>
              <a:buNone/>
            </a:pPr>
            <a:r>
              <a:rPr lang="ru-RU" sz="1400" dirty="0" smtClean="0"/>
              <a:t>можно выделить:</a:t>
            </a:r>
          </a:p>
          <a:p>
            <a:pPr>
              <a:buNone/>
            </a:pPr>
            <a:r>
              <a:rPr lang="ru-RU" sz="1400" dirty="0" smtClean="0"/>
              <a:t>A) АЛУ (арифметико-логическое устройство);</a:t>
            </a:r>
          </a:p>
          <a:p>
            <a:pPr>
              <a:buNone/>
            </a:pPr>
            <a:r>
              <a:rPr lang="ru-RU" sz="1400" dirty="0" smtClean="0"/>
              <a:t>Б) Регистры или микропроцессорная  память;</a:t>
            </a:r>
          </a:p>
          <a:p>
            <a:pPr>
              <a:buNone/>
            </a:pPr>
            <a:r>
              <a:rPr lang="ru-RU" sz="1400" dirty="0" smtClean="0"/>
              <a:t>B) УУ (устройство управления);</a:t>
            </a:r>
          </a:p>
          <a:p>
            <a:pPr>
              <a:buNone/>
            </a:pPr>
            <a:r>
              <a:rPr lang="ru-RU" sz="1400" dirty="0" smtClean="0"/>
              <a:t>Г) </a:t>
            </a:r>
            <a:r>
              <a:rPr lang="ru-RU" sz="1400" dirty="0" err="1" smtClean="0"/>
              <a:t>СПр</a:t>
            </a:r>
            <a:r>
              <a:rPr lang="ru-RU" sz="1400" dirty="0" smtClean="0"/>
              <a:t> (система прерываний) ;</a:t>
            </a:r>
          </a:p>
          <a:p>
            <a:pPr>
              <a:buNone/>
            </a:pPr>
            <a:r>
              <a:rPr lang="ru-RU" sz="1400" dirty="0" smtClean="0"/>
              <a:t>Д) Устройство управления общей шиной.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200" i="1" dirty="0" smtClean="0"/>
              <a:t>Характеристики  микропроцессора:</a:t>
            </a:r>
          </a:p>
          <a:p>
            <a:r>
              <a:rPr lang="ru-RU" sz="1200" b="1" dirty="0" smtClean="0"/>
              <a:t>быстродействие </a:t>
            </a:r>
            <a:r>
              <a:rPr lang="ru-RU" sz="1200" dirty="0" smtClean="0"/>
              <a:t>(производительность, тактовая </a:t>
            </a:r>
          </a:p>
          <a:p>
            <a:pPr>
              <a:buNone/>
            </a:pPr>
            <a:r>
              <a:rPr lang="ru-RU" sz="1200" dirty="0" smtClean="0"/>
              <a:t>частота) — количество операций, выполняемых в секунду.</a:t>
            </a:r>
          </a:p>
          <a:p>
            <a:r>
              <a:rPr lang="ru-RU" sz="1200" b="1" dirty="0" smtClean="0"/>
              <a:t>разрядность —</a:t>
            </a:r>
            <a:r>
              <a:rPr lang="ru-RU" sz="1200" dirty="0" smtClean="0"/>
              <a:t> максимальное количество разрядов </a:t>
            </a:r>
          </a:p>
          <a:p>
            <a:pPr>
              <a:buNone/>
            </a:pPr>
            <a:r>
              <a:rPr lang="ru-RU" sz="1200" dirty="0" smtClean="0"/>
              <a:t>двоичного числа, над которыми одновременно может </a:t>
            </a:r>
          </a:p>
          <a:p>
            <a:pPr>
              <a:buNone/>
            </a:pPr>
            <a:r>
              <a:rPr lang="ru-RU" sz="1200" dirty="0" smtClean="0"/>
              <a:t>выполняться машинная операция.</a:t>
            </a:r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http://pcnotes.ru/wp-content/uploads/2011/11/pr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05765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Интерфейсная система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Интерфейсная система - это: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шина управления (ШУ) - предназначена для передачи управляющий импульсов и синхронизации сигналов ко всем устройствам ПК;</a:t>
            </a:r>
          </a:p>
          <a:p>
            <a:pPr>
              <a:buNone/>
            </a:pPr>
            <a:r>
              <a:rPr lang="ru-RU" sz="1400" dirty="0" smtClean="0"/>
              <a:t>- шина адреса (ША) - предназначена для передачи кода адреса ячейки памяти или порта ввода/вывода внешнего устройства;</a:t>
            </a:r>
          </a:p>
          <a:p>
            <a:pPr>
              <a:buNone/>
            </a:pPr>
            <a:r>
              <a:rPr lang="ru-RU" sz="1400" dirty="0" smtClean="0"/>
              <a:t>- шина данных (ШД) - предназначена для параллельной передачи всех разрядов числового кода;</a:t>
            </a:r>
          </a:p>
          <a:p>
            <a:pPr>
              <a:buNone/>
            </a:pPr>
            <a:r>
              <a:rPr lang="ru-RU" sz="1400" dirty="0" smtClean="0"/>
              <a:t>- шина питания - для подключения всех блоков ПК к системе электропитания.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Интерфейсная система обеспечивает три направления передачи информации:</a:t>
            </a:r>
          </a:p>
          <a:p>
            <a:pPr>
              <a:buNone/>
            </a:pPr>
            <a:r>
              <a:rPr lang="ru-RU" sz="1400" dirty="0" smtClean="0"/>
              <a:t>- между МП и оперативной памятью;</a:t>
            </a:r>
          </a:p>
          <a:p>
            <a:pPr>
              <a:buNone/>
            </a:pPr>
            <a:r>
              <a:rPr lang="ru-RU" sz="1400" dirty="0" smtClean="0"/>
              <a:t>- между МП и портами ввода/вывода </a:t>
            </a:r>
          </a:p>
          <a:p>
            <a:pPr>
              <a:buNone/>
            </a:pPr>
            <a:r>
              <a:rPr lang="ru-RU" sz="1400" dirty="0" smtClean="0"/>
              <a:t>внешних устройств;</a:t>
            </a:r>
          </a:p>
          <a:p>
            <a:pPr>
              <a:buNone/>
            </a:pPr>
            <a:r>
              <a:rPr lang="ru-RU" sz="1400" dirty="0" smtClean="0"/>
              <a:t>- между оперативной памятью и портами </a:t>
            </a:r>
          </a:p>
          <a:p>
            <a:pPr>
              <a:buNone/>
            </a:pPr>
            <a:r>
              <a:rPr lang="ru-RU" sz="1400" dirty="0" smtClean="0"/>
              <a:t>ввода/вывода внешних устройств. </a:t>
            </a:r>
            <a:endParaRPr lang="ru-RU" sz="1400" dirty="0"/>
          </a:p>
        </p:txBody>
      </p:sp>
      <p:pic>
        <p:nvPicPr>
          <p:cNvPr id="1026" name="Picture 2" descr="http://www.it-ic.ru/wp-content/uploads/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857628"/>
            <a:ext cx="5214942" cy="283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Память. Внутренняя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/>
              <a:t>Память</a:t>
            </a:r>
            <a:r>
              <a:rPr lang="ru-RU" sz="1200" dirty="0" smtClean="0"/>
              <a:t> - устройство для хранения информации в виде данных и программ. Память делится прежде всего на внутреннюю (расположенную на системной плате) и внешнюю (размещенную на разнообразных внешних носителях информации).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Внутренняя память</a:t>
            </a:r>
            <a:r>
              <a:rPr lang="ru-RU" sz="1200" dirty="0" smtClean="0"/>
              <a:t> в свою очередь подразделяется на:</a:t>
            </a:r>
          </a:p>
          <a:p>
            <a:pPr>
              <a:buNone/>
            </a:pPr>
            <a:r>
              <a:rPr lang="ru-RU" sz="1200" b="1" dirty="0" smtClean="0"/>
              <a:t>- ПЗУ</a:t>
            </a:r>
            <a:r>
              <a:rPr lang="ru-RU" sz="1200" dirty="0" smtClean="0"/>
              <a:t> (постоянное запоминающее устройство) или ROM (</a:t>
            </a:r>
            <a:r>
              <a:rPr lang="ru-RU" sz="1200" dirty="0" err="1" smtClean="0"/>
              <a:t>read</a:t>
            </a:r>
            <a:r>
              <a:rPr lang="ru-RU" sz="1200" dirty="0" smtClean="0"/>
              <a:t> </a:t>
            </a:r>
            <a:r>
              <a:rPr lang="ru-RU" sz="1200" dirty="0" err="1" smtClean="0"/>
              <a:t>only</a:t>
            </a:r>
            <a:r>
              <a:rPr lang="ru-RU" sz="1200" dirty="0" smtClean="0"/>
              <a:t> </a:t>
            </a:r>
            <a:r>
              <a:rPr lang="ru-RU" sz="1200" dirty="0" err="1" smtClean="0"/>
              <a:t>memory</a:t>
            </a:r>
            <a:r>
              <a:rPr lang="ru-RU" sz="1200" dirty="0" smtClean="0"/>
              <a:t>), которое содержит - постоянную информацию, сохраняемую даже при отключенном питании, которая служит для тестирования памяти и оборудования компьютера, начальной загрузки ПК при включении. </a:t>
            </a:r>
          </a:p>
          <a:p>
            <a:pPr>
              <a:buNone/>
            </a:pPr>
            <a:r>
              <a:rPr lang="ru-RU" sz="1200" b="1" dirty="0" smtClean="0"/>
              <a:t>- ОЗУ</a:t>
            </a:r>
            <a:r>
              <a:rPr lang="ru-RU" sz="1200" dirty="0" smtClean="0"/>
              <a:t> (оперативное запоминающее устройство, ОП — оперативная память) или RAM (</a:t>
            </a:r>
            <a:r>
              <a:rPr lang="ru-RU" sz="1200" dirty="0" err="1" smtClean="0"/>
              <a:t>random</a:t>
            </a:r>
            <a:r>
              <a:rPr lang="ru-RU" sz="1200" dirty="0" smtClean="0"/>
              <a:t> </a:t>
            </a:r>
            <a:r>
              <a:rPr lang="ru-RU" sz="1200" dirty="0" err="1" smtClean="0"/>
              <a:t>access</a:t>
            </a:r>
            <a:r>
              <a:rPr lang="ru-RU" sz="1200" dirty="0" smtClean="0"/>
              <a:t> </a:t>
            </a:r>
            <a:r>
              <a:rPr lang="ru-RU" sz="1200" dirty="0" err="1" smtClean="0"/>
              <a:t>memory</a:t>
            </a:r>
            <a:r>
              <a:rPr lang="ru-RU" sz="1200" dirty="0" smtClean="0"/>
              <a:t>), служит для оперативного хранения программ и данных, сохраняемых только на период работы ПК. 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Кэш-память</a:t>
            </a:r>
            <a:r>
              <a:rPr lang="ru-RU" sz="1200" dirty="0" smtClean="0"/>
              <a:t> - имеет малое время доступа, служит для временного хранения промежуточных результатов и содержимого наиболее часто используемых ячеек ОП и регистров МП.</a:t>
            </a:r>
          </a:p>
        </p:txBody>
      </p:sp>
      <p:pic>
        <p:nvPicPr>
          <p:cNvPr id="17411" name="Picture 3" descr="https://upload.wikimedia.org/wikipedia/commons/thumb/e/e8/DDR2_ram_mounted.jpg/1280px-DDR2_ram_moun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3643338" cy="243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3. Память. Внешняя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318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Устройства внешней памяти весьма разнообразны. Предлагаемая классификация учитывает</a:t>
            </a:r>
          </a:p>
          <a:p>
            <a:pPr>
              <a:buNone/>
            </a:pPr>
            <a:r>
              <a:rPr lang="ru-RU" sz="1400" dirty="0" smtClean="0"/>
              <a:t>тип </a:t>
            </a:r>
            <a:r>
              <a:rPr lang="ru-RU" sz="1400" b="1" dirty="0" smtClean="0"/>
              <a:t>носителя</a:t>
            </a:r>
            <a:r>
              <a:rPr lang="ru-RU" sz="1400" dirty="0" smtClean="0"/>
              <a:t>, т.е. материального объекта, способного хранить информацию. </a:t>
            </a:r>
          </a:p>
          <a:p>
            <a:pPr>
              <a:buNone/>
            </a:pPr>
            <a:r>
              <a:rPr lang="ru-RU" sz="1400" b="1" i="1" dirty="0" smtClean="0"/>
              <a:t>1. </a:t>
            </a:r>
            <a:r>
              <a:rPr lang="ru-RU" sz="1400" b="1" dirty="0" smtClean="0"/>
              <a:t>Накопители на магнитной ленте</a:t>
            </a:r>
            <a:r>
              <a:rPr lang="ru-RU" sz="1400" dirty="0" smtClean="0"/>
              <a:t> исторически появились раньше, чем накопители на магнитном диске. Бобинные накопители используются в суперЭВМ </a:t>
            </a:r>
            <a:r>
              <a:rPr lang="ru-RU" sz="1400" dirty="0" err="1" smtClean="0"/>
              <a:t>иmainframe</a:t>
            </a:r>
            <a:r>
              <a:rPr lang="ru-RU" sz="1400" dirty="0" smtClean="0"/>
              <a:t>. </a:t>
            </a:r>
          </a:p>
          <a:p>
            <a:pPr>
              <a:buNone/>
            </a:pPr>
            <a:r>
              <a:rPr lang="ru-RU" sz="1400" b="1" dirty="0" smtClean="0"/>
              <a:t>2. Диски</a:t>
            </a:r>
            <a:r>
              <a:rPr lang="ru-RU" sz="1400" dirty="0" smtClean="0"/>
              <a:t> относятся к носителям информации с прямым доступом, т.е. ПК может обратиться к дорожке, на которой начинается участок с искомой информацией или куда нужно записать новую информацию, непосредственно.</a:t>
            </a:r>
          </a:p>
          <a:p>
            <a:pPr>
              <a:buNone/>
            </a:pPr>
            <a:r>
              <a:rPr lang="ru-RU" sz="1400" b="1" dirty="0" smtClean="0"/>
              <a:t>3. Магнитные диски (МД)—</a:t>
            </a:r>
            <a:r>
              <a:rPr lang="ru-RU" sz="1400" dirty="0" smtClean="0"/>
              <a:t> в качестве запоминающей среды используются магнитные материалы со специальными свойствами, позволяющими фиксировать два направления намагниченности. Каждому из этих состояний ставятся в соответствие двоичные цифры — 0 и 1.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Данные на дисках хранятся в</a:t>
            </a:r>
            <a:r>
              <a:rPr lang="ru-RU" sz="1400" b="1" dirty="0" smtClean="0"/>
              <a:t> файлах</a:t>
            </a:r>
            <a:r>
              <a:rPr lang="ru-RU" sz="1400" dirty="0" smtClean="0"/>
              <a:t> — именованных областях внешней памяти, выделенных для хранения массива данных.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ic.pics.livejournal.com/tashmevt/26891133/5509/5509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357694"/>
            <a:ext cx="3048000" cy="2038350"/>
          </a:xfrm>
          <a:prstGeom prst="rect">
            <a:avLst/>
          </a:prstGeom>
          <a:noFill/>
        </p:spPr>
      </p:pic>
      <p:pic>
        <p:nvPicPr>
          <p:cNvPr id="2052" name="Picture 4" descr="http://stranamasterov.ru/files/imagecache/orig_with_logo/i1002/P102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643206" cy="2094233"/>
          </a:xfrm>
          <a:prstGeom prst="rect">
            <a:avLst/>
          </a:prstGeom>
          <a:noFill/>
        </p:spPr>
      </p:pic>
      <p:pic>
        <p:nvPicPr>
          <p:cNvPr id="2056" name="Picture 8" descr="http://evolutsia.com/images/stories/it/nositeli/ph4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71942"/>
            <a:ext cx="25146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939784"/>
          </a:xfrm>
        </p:spPr>
        <p:txBody>
          <a:bodyPr/>
          <a:lstStyle/>
          <a:p>
            <a:r>
              <a:rPr lang="ru-RU" dirty="0" smtClean="0"/>
              <a:t>3. Память. Внешняя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7496204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4. Дискета. </a:t>
            </a:r>
            <a:r>
              <a:rPr lang="ru-RU" sz="1400" dirty="0" smtClean="0"/>
              <a:t>Каждая новая дискета перед работой должна быть </a:t>
            </a:r>
            <a:r>
              <a:rPr lang="ru-RU" sz="1400" b="1" dirty="0" smtClean="0"/>
              <a:t>отформатирована,</a:t>
            </a:r>
            <a:r>
              <a:rPr lang="ru-RU" sz="1400" dirty="0" smtClean="0"/>
              <a:t> т.е. создана структура записи информации на ее поверхности: разметка дорожек, секторов, записи маркеров, таблицы FAT. Дискеты нужно хранить аккуратно, беречь от пыли, механических повреждений, воздействия магнитных полей, растворителей. Это основной недостаток этого вида накопителей.</a:t>
            </a:r>
          </a:p>
          <a:p>
            <a:pPr>
              <a:buNone/>
            </a:pPr>
            <a:r>
              <a:rPr lang="ru-RU" sz="1400" b="1" dirty="0" smtClean="0"/>
              <a:t>5. НЖМД,</a:t>
            </a:r>
            <a:r>
              <a:rPr lang="ru-RU" sz="1400" dirty="0" smtClean="0"/>
              <a:t> или «винчестеры», изготовлены из сплавов алюминия или из керамики и покрыты </a:t>
            </a:r>
            <a:r>
              <a:rPr lang="ru-RU" sz="1400" dirty="0" err="1" smtClean="0"/>
              <a:t>ферролаком</a:t>
            </a:r>
            <a:r>
              <a:rPr lang="ru-RU" sz="1400" dirty="0" smtClean="0"/>
              <a:t>, вместе с блоком магнитных головок помещены в герметически закрытый корпус. </a:t>
            </a:r>
            <a:r>
              <a:rPr lang="ru-RU" sz="1400" b="1" dirty="0" smtClean="0"/>
              <a:t>Емкость</a:t>
            </a:r>
            <a:r>
              <a:rPr lang="ru-RU" sz="1400" dirty="0" smtClean="0"/>
              <a:t> накопителей за счет чрезвычайно плотной записи достигает нескольких гигабайт, быстродействие также выше, чем у съемных дисков. </a:t>
            </a:r>
          </a:p>
          <a:p>
            <a:endParaRPr lang="ru-RU" dirty="0"/>
          </a:p>
        </p:txBody>
      </p:sp>
      <p:pic>
        <p:nvPicPr>
          <p:cNvPr id="1026" name="Picture 2" descr="http://telekit.ru/foto-thumb-big/BIG_disketa_1,44_mb_tdk_3_5_mfd,_t06050_kod_30614_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143272" cy="3143272"/>
          </a:xfrm>
          <a:prstGeom prst="rect">
            <a:avLst/>
          </a:prstGeom>
          <a:noFill/>
        </p:spPr>
      </p:pic>
      <p:pic>
        <p:nvPicPr>
          <p:cNvPr id="5" name="Picture 6" descr="http://www.hwp.ru/News/images/July.2008/Deskstar_7K10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9000"/>
            <a:ext cx="3342882" cy="329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r>
              <a:rPr lang="ru-RU" dirty="0" smtClean="0"/>
              <a:t>3. Память. Внешняя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5"/>
            <a:ext cx="8786874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6. Дисковые массивы RAID</a:t>
            </a:r>
            <a:r>
              <a:rPr lang="ru-RU" sz="1600" dirty="0" smtClean="0"/>
              <a:t> - применяются в машинах-серверах БД и в суперЭВМ, они представляют собой матрицу с резервируемыми независимыми дисками, несколько НЖМД объединены в один логический диск. Можно объединить до 48 физических дисков любой емкости, формирующих до 120 логических дисков (RAID7).</a:t>
            </a: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7. НОД</a:t>
            </a:r>
            <a:r>
              <a:rPr lang="ru-RU" sz="1600" dirty="0" smtClean="0"/>
              <a:t> (накопители на оптических дисках) делятся на:</a:t>
            </a:r>
          </a:p>
          <a:p>
            <a:r>
              <a:rPr lang="ru-RU" sz="1600" b="1" dirty="0" smtClean="0"/>
              <a:t>не перезаписываемые</a:t>
            </a:r>
            <a:r>
              <a:rPr lang="ru-RU" sz="1600" dirty="0" smtClean="0"/>
              <a:t> лазерно-оптические диски или компакт-диски (CD-ROM);</a:t>
            </a:r>
          </a:p>
          <a:p>
            <a:r>
              <a:rPr lang="ru-RU" sz="1600" b="1" dirty="0" smtClean="0"/>
              <a:t>перезаписываемые</a:t>
            </a:r>
            <a:r>
              <a:rPr lang="ru-RU" sz="1600" dirty="0" smtClean="0"/>
              <a:t> CD-диски имеют возможность записывать информацию прямо с ПК, но для этого необходимо специальное устройство.</a:t>
            </a:r>
          </a:p>
          <a:p>
            <a:pPr>
              <a:buNone/>
            </a:pPr>
            <a:r>
              <a:rPr lang="ru-RU" sz="1600" b="1" dirty="0" smtClean="0"/>
              <a:t>8. Магнитооптические диски</a:t>
            </a:r>
            <a:r>
              <a:rPr lang="ru-RU" sz="1600" dirty="0" smtClean="0"/>
              <a:t> (ZIP) — запись на такой диск производится под высокой температурой намагничиванием активного слоя, а считывание — лучом лазера. Эти диски удобны для хранения информации, но оборудование стоит дорого.</a:t>
            </a: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0482" name="Picture 2" descr="http://clip2net.com/clip/m10803/1289660493-clip-8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2295525" cy="1876425"/>
          </a:xfrm>
          <a:prstGeom prst="rect">
            <a:avLst/>
          </a:prstGeom>
          <a:noFill/>
        </p:spPr>
      </p:pic>
      <p:pic>
        <p:nvPicPr>
          <p:cNvPr id="20484" name="Picture 4" descr="http://thelib.ru/books/00/11/74/00117400/i_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143380"/>
            <a:ext cx="2857500" cy="2562226"/>
          </a:xfrm>
          <a:prstGeom prst="rect">
            <a:avLst/>
          </a:prstGeom>
          <a:noFill/>
        </p:spPr>
      </p:pic>
      <p:pic>
        <p:nvPicPr>
          <p:cNvPr id="20486" name="Picture 6" descr="https://upload.wikimedia.org/wikipedia/commons/thumb/1/15/MO_OLYMPUS_OL-D640.jpg/150px-MO_OLYMPUS_OL-D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429132"/>
            <a:ext cx="2050952" cy="2119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250032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Контроллеры</a:t>
            </a:r>
            <a:r>
              <a:rPr lang="ru-RU" sz="1600" dirty="0" smtClean="0"/>
              <a:t> служат для обеспечения прямой связи с ОП, минуя МП, они используются для устройств быстрого обмена данными с ОП - НГМД, НЖД, дисплей и др., обеспечения работы в групповом или сетевом режиме. </a:t>
            </a:r>
          </a:p>
          <a:p>
            <a:r>
              <a:rPr lang="ru-RU" sz="1600" b="1" dirty="0" smtClean="0"/>
              <a:t>Порты</a:t>
            </a:r>
            <a:r>
              <a:rPr lang="ru-RU" sz="1600" dirty="0" smtClean="0"/>
              <a:t> бывают входными и выходными, универсальными (ввод - вывод), они служат для обеспечения обмена информацией ПК с внешними, не очень быстрыми устройствами. Информация, поступающая через порт, направляется в МП, а потом в ОП. </a:t>
            </a:r>
          </a:p>
          <a:p>
            <a:r>
              <a:rPr lang="ru-RU" sz="1600" b="1" dirty="0" smtClean="0"/>
              <a:t>Видеомониторы</a:t>
            </a:r>
            <a:r>
              <a:rPr lang="ru-RU" sz="1600" dirty="0" smtClean="0"/>
              <a:t> — устройства, предназначенные для вывода информации от ПК пользователю. </a:t>
            </a:r>
          </a:p>
        </p:txBody>
      </p:sp>
      <p:pic>
        <p:nvPicPr>
          <p:cNvPr id="22530" name="Picture 2" descr="http://newsht.com/uploads/posts/1302144733_107333-asus-u3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656873" cy="2700024"/>
          </a:xfrm>
          <a:prstGeom prst="rect">
            <a:avLst/>
          </a:prstGeom>
          <a:noFill/>
        </p:spPr>
      </p:pic>
      <p:pic>
        <p:nvPicPr>
          <p:cNvPr id="22532" name="Picture 4" descr="http://inside-computer.narod.ru/po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3857652" cy="1157296"/>
          </a:xfrm>
          <a:prstGeom prst="rect">
            <a:avLst/>
          </a:prstGeom>
          <a:noFill/>
        </p:spPr>
      </p:pic>
      <p:pic>
        <p:nvPicPr>
          <p:cNvPr id="22534" name="Picture 6" descr="http://www.gelezki.com/uploads/posts/2011-01/1295454961_ustroystvo-computera-mon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3786214" cy="199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425</TotalTime>
  <Words>219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архитектура  компьютера</vt:lpstr>
      <vt:lpstr>Архитектура персонального компьютера</vt:lpstr>
      <vt:lpstr>1. Микропроцессор</vt:lpstr>
      <vt:lpstr>2. Интерфейсная система </vt:lpstr>
      <vt:lpstr>3. Память. Внутренняя память</vt:lpstr>
      <vt:lpstr>3. Память. Внешняя память</vt:lpstr>
      <vt:lpstr>3. Память. Внешняя память</vt:lpstr>
      <vt:lpstr>3. Память. Внешняя память</vt:lpstr>
      <vt:lpstr>Слайд 9</vt:lpstr>
      <vt:lpstr>Слайд 10</vt:lpstr>
      <vt:lpstr>Манипуляторы</vt:lpstr>
      <vt:lpstr>Слайд 12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Евлантьева Татьяна</dc:creator>
  <cp:lastModifiedBy>Admin</cp:lastModifiedBy>
  <cp:revision>61</cp:revision>
  <dcterms:created xsi:type="dcterms:W3CDTF">2015-02-28T06:40:03Z</dcterms:created>
  <dcterms:modified xsi:type="dcterms:W3CDTF">2015-03-28T16:07:56Z</dcterms:modified>
</cp:coreProperties>
</file>