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6" r:id="rId9"/>
    <p:sldId id="267" r:id="rId10"/>
    <p:sldId id="262" r:id="rId11"/>
    <p:sldId id="270" r:id="rId12"/>
    <p:sldId id="271" r:id="rId13"/>
    <p:sldId id="272" r:id="rId14"/>
    <p:sldId id="263" r:id="rId15"/>
    <p:sldId id="264" r:id="rId16"/>
    <p:sldId id="265" r:id="rId17"/>
    <p:sldId id="274" r:id="rId18"/>
    <p:sldId id="273" r:id="rId19"/>
    <p:sldId id="268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6600"/>
    <a:srgbClr val="009900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Критерии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c:spPr>
          <c:explosion val="25"/>
          <c:dPt>
            <c:idx val="0"/>
            <c:spPr>
              <a:solidFill>
                <a:srgbClr val="0066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c:spPr>
          </c:dPt>
          <c:dPt>
            <c:idx val="2"/>
            <c:spPr>
              <a:solidFill>
                <a:srgbClr val="00206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c:spPr>
          </c:dPt>
          <c:dPt>
            <c:idx val="3"/>
            <c:spPr>
              <a:solidFill>
                <a:srgbClr val="C000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c:spPr>
          </c:dPt>
          <c:dPt>
            <c:idx val="4"/>
            <c:spPr>
              <a:solidFill>
                <a:srgbClr val="0070C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c:spPr>
          </c:dPt>
          <c:dLbls>
            <c:dLbl>
              <c:idx val="1"/>
              <c:layout/>
              <c:showLegendKey val="1"/>
              <c:showVal val="1"/>
            </c:dLbl>
            <c:numFmt formatCode="0.00%" sourceLinked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Хорошая зарплата</c:v>
                </c:pt>
                <c:pt idx="1">
                  <c:v>Престижность</c:v>
                </c:pt>
                <c:pt idx="2">
                  <c:v>Интерес к работе</c:v>
                </c:pt>
                <c:pt idx="3">
                  <c:v>Уверенность, что справишься с этой работой</c:v>
                </c:pt>
                <c:pt idx="4">
                  <c:v>Условия работы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0.25</c:v>
                </c:pt>
                <c:pt idx="1">
                  <c:v>0.2</c:v>
                </c:pt>
                <c:pt idx="2">
                  <c:v>0.4</c:v>
                </c:pt>
                <c:pt idx="3">
                  <c:v>0.1</c:v>
                </c:pt>
                <c:pt idx="4">
                  <c:v>5.0000000000000079E-2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285861"/>
            <a:ext cx="7772400" cy="1214446"/>
          </a:xfrm>
        </p:spPr>
        <p:txBody>
          <a:bodyPr/>
          <a:lstStyle>
            <a:lvl1pPr>
              <a:defRPr>
                <a:solidFill>
                  <a:srgbClr val="D6009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5718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99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DAF33-E83B-401B-AF19-F180F9AF04DF}" type="datetimeFigureOut">
              <a:rPr lang="ru-RU"/>
              <a:pPr>
                <a:defRPr/>
              </a:pPr>
              <a:t>20.06.2013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44A06-889F-4CFF-B7EB-82809BC43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4230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B4C8A-9F42-46EC-ABEA-2F4AA58B14D1}" type="datetimeFigureOut">
              <a:rPr lang="ru-RU"/>
              <a:pPr>
                <a:defRPr/>
              </a:pPr>
              <a:t>20.06.2013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7C181-3E3E-4DEF-8A14-EAA6EA1B0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7638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E1420-DB94-48FA-A017-4D9F82E4053C}" type="datetimeFigureOut">
              <a:rPr lang="ru-RU"/>
              <a:pPr>
                <a:defRPr/>
              </a:pPr>
              <a:t>20.06.2013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2C194-B46D-47CD-B513-8678C7262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8643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DF899-FBC5-4F50-85F5-DF457776C57B}" type="datetimeFigureOut">
              <a:rPr lang="ru-RU"/>
              <a:pPr>
                <a:defRPr/>
              </a:pPr>
              <a:t>20.06.2013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DAE51-FD88-4FFE-A245-301CC1F99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991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99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90065-720C-4FCB-8E25-39F9176E0554}" type="datetimeFigureOut">
              <a:rPr lang="ru-RU"/>
              <a:pPr>
                <a:defRPr/>
              </a:pPr>
              <a:t>20.06.2013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D93E3-FCB7-44CB-BB3D-1C3E8DA8B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199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1600200"/>
            <a:ext cx="38528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528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159DF-9592-4F7A-92F0-613FB5A8D927}" type="datetimeFigureOut">
              <a:rPr lang="ru-RU"/>
              <a:pPr>
                <a:defRPr/>
              </a:pPr>
              <a:t>20.06.2013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95BA9-7442-488A-A16F-2D7D74EE2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095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1535113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2174875"/>
            <a:ext cx="38544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85606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5606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0AA32-222B-4A4B-90F5-CE0790EEF44B}" type="datetimeFigureOut">
              <a:rPr lang="ru-RU"/>
              <a:pPr>
                <a:defRPr/>
              </a:pPr>
              <a:t>20.06.2013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F80A3-DEEE-4328-8E19-F08FF263D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051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92961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7E336-79F2-4DC2-984B-73D4992E8561}" type="datetimeFigureOut">
              <a:rPr lang="ru-RU"/>
              <a:pPr>
                <a:defRPr/>
              </a:pPr>
              <a:t>20.06.2013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7284F-6113-417E-802A-12DC41BD6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566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EB04B-1BA6-467D-80F9-336197055511}" type="datetimeFigureOut">
              <a:rPr lang="ru-RU"/>
              <a:pPr>
                <a:defRPr/>
              </a:pPr>
              <a:t>20.06.2013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DCCFE-9BD2-4A27-944B-23D39AEFF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612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2822603" cy="7207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14356"/>
            <a:ext cx="4926040" cy="54118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10" y="1500174"/>
            <a:ext cx="2822603" cy="4625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DB7AE-32A5-4BDE-8F7A-43642C024AF9}" type="datetimeFigureOut">
              <a:rPr lang="ru-RU"/>
              <a:pPr>
                <a:defRPr/>
              </a:pPr>
              <a:t>20.06.2013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9FB80-6552-475B-B1A7-E069A19C0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263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57231"/>
            <a:ext cx="5486400" cy="387034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99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2046C-43AB-41AA-97C6-D8D865A1A957}" type="datetimeFigureOut">
              <a:rPr lang="ru-RU"/>
              <a:pPr>
                <a:defRPr/>
              </a:pPr>
              <a:t>20.06.2013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A8B4A-8237-4469-A9F0-0FEBF0B8C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7166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42938" y="274638"/>
            <a:ext cx="79295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2938" y="1600200"/>
            <a:ext cx="78581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961D05-E54F-4A7F-8932-49A20636DD36}" type="datetimeFigureOut">
              <a:rPr lang="ru-RU"/>
              <a:pPr>
                <a:defRPr/>
              </a:pPr>
              <a:t>20.06.2013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A98D6B-EC5E-4C9F-931E-07974E9B4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D6009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60093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60093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60093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60093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D60093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D60093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D60093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D60093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flogia.ru/" TargetMode="External"/><Relationship Id="rId2" Type="http://schemas.openxmlformats.org/officeDocument/2006/relationships/hyperlink" Target="http://www.proforientator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to-kem.ru/professiya/provizor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42938" y="549275"/>
            <a:ext cx="7772400" cy="1951038"/>
          </a:xfrm>
          <a:noFill/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Как выбрать профессию?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-107950" y="2349500"/>
            <a:ext cx="9504363" cy="863600"/>
          </a:xfrm>
        </p:spPr>
        <p:txBody>
          <a:bodyPr/>
          <a:lstStyle/>
          <a:p>
            <a:pPr eaLnBrk="1" hangingPunct="1"/>
            <a:r>
              <a:rPr lang="ru-RU" sz="6600" b="1" i="1" dirty="0" smtClean="0">
                <a:latin typeface="Candara" pitchFamily="34" charset="0"/>
              </a:rPr>
              <a:t>Провизор</a:t>
            </a:r>
          </a:p>
        </p:txBody>
      </p:sp>
      <p:sp>
        <p:nvSpPr>
          <p:cNvPr id="3077" name="TextBox 2"/>
          <p:cNvSpPr txBox="1">
            <a:spLocks noChangeArrowheads="1"/>
          </p:cNvSpPr>
          <p:nvPr/>
        </p:nvSpPr>
        <p:spPr bwMode="auto">
          <a:xfrm>
            <a:off x="5940425" y="3716338"/>
            <a:ext cx="237599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Выполнила:</a:t>
            </a:r>
          </a:p>
          <a:p>
            <a:pPr eaLnBrk="1" hangingPunct="1"/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Пудло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Полина, 11 класс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 descr="C:\Users\Veronika\Desktop\galina-alekseevna-yakovleva-mladshiy-farmacev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572" y="3501008"/>
            <a:ext cx="3647404" cy="2434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9927">
            <a:off x="787328" y="4524688"/>
            <a:ext cx="3355099" cy="210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0253">
            <a:off x="5128517" y="4439283"/>
            <a:ext cx="3463067" cy="221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343" y="-11293"/>
            <a:ext cx="2411412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929562" cy="1069943"/>
          </a:xfrm>
        </p:spPr>
        <p:txBody>
          <a:bodyPr/>
          <a:lstStyle/>
          <a:p>
            <a:r>
              <a:rPr lang="ru-RU" sz="3600" b="1" dirty="0" smtClean="0">
                <a:latin typeface="Arial Narrow" pitchFamily="34" charset="0"/>
              </a:rPr>
              <a:t>Риск профессии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1115617" y="1556792"/>
            <a:ext cx="6840760" cy="4825429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Когда от тебя зависит здоровье и даже жизнь других людей, то риск очень высок. Хотя провизор и не назначает лекарства, но он отвечает за их качество. Более того, как руководитель провизор отвечает не только за свои ошибки, но и за ошибки своих подчинённых.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Выводы по исследованию профессии: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96752"/>
            <a:ext cx="7200800" cy="4968552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Данная профессия вызывает у меня большой интерес  в связи с ее основой – химией.                                            Я смогу реализовать себя в различных сферах, связанных с этой профессией .                                            Провизоры всегда ценятся на рынке труда, и я всегда  смогу устроиться на работу.                                       Также меня привлекает  высокая заработная плата и возможность работы по созданию новых лекарственных средств.                                                                  Таким образом, я считаю, что верно выбрала свою будущую профессию.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99612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="" xmlns:p14="http://schemas.microsoft.com/office/powerpoint/2010/main" val="1132278251"/>
              </p:ext>
            </p:extLst>
          </p:nvPr>
        </p:nvGraphicFramePr>
        <p:xfrm>
          <a:off x="0" y="1557338"/>
          <a:ext cx="9144000" cy="511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681962" cy="158417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Candara" pitchFamily="34" charset="0"/>
              </a:rPr>
              <a:t>Ранжирование жизненных ценностей</a:t>
            </a:r>
            <a:endParaRPr lang="ru-RU" sz="4000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1475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704856" cy="72008"/>
          </a:xfrm>
        </p:spPr>
        <p:txBody>
          <a:bodyPr/>
          <a:lstStyle/>
          <a:p>
            <a:r>
              <a:rPr lang="ru-RU" sz="3200" b="1" dirty="0" smtClean="0"/>
              <a:t>О чем стоит подумать при выборе такой профессии?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7200799" cy="4824536"/>
          </a:xfrm>
        </p:spPr>
        <p:txBody>
          <a:bodyPr numCol="2"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При выборе профессии провизора стоит учесть, что такая работа требует хорошей выносливости из-за больших психических и физических нагрузок. Ведь бывает, что рабочая смена длится 10-12 часов</a:t>
            </a:r>
          </a:p>
          <a:p>
            <a:pPr marL="0" indent="0">
              <a:buNone/>
            </a:pP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2132856"/>
            <a:ext cx="468051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507583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642938" y="274638"/>
            <a:ext cx="7929562" cy="1425575"/>
          </a:xfrm>
        </p:spPr>
        <p:txBody>
          <a:bodyPr/>
          <a:lstStyle/>
          <a:p>
            <a:r>
              <a:rPr lang="ru-RU" sz="3600" b="1" dirty="0" smtClean="0">
                <a:latin typeface="Arial Narrow" pitchFamily="34" charset="0"/>
              </a:rPr>
              <a:t>Где получить профессию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642938" y="1484313"/>
            <a:ext cx="7858125" cy="46418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Чтобы работать по такой профессии нужно окончить университет или академию по специальности «Фармация». Разумеется, что провизором может стать не просто выпускник ВУЗа, а человек с опытом в аптечном деле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168565"/>
            <a:ext cx="4680520" cy="282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642938" y="692696"/>
            <a:ext cx="7858125" cy="543346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Сегодня фармацевтов и провизоров готовят во многих высших и средних учебных заведениях. Например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Владивостокский государственный медицинский университет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Дальневосточный государственный медицинский университет.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г.Хабаровск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Санкт-Петербургская химико-фармацевтическая академия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Первый Московский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    государственный 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   медицинский университет 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    имени И.М. Сеченова</a:t>
            </a:r>
          </a:p>
        </p:txBody>
      </p:sp>
      <p:pic>
        <p:nvPicPr>
          <p:cNvPr id="5122" name="Picture 2" descr="C:\Users\Veronika\Desktop\virtualnaya_apteka_-_za_i_protiv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933056"/>
            <a:ext cx="2090313" cy="20903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42938" y="274638"/>
            <a:ext cx="7929562" cy="2434282"/>
          </a:xfrm>
        </p:spPr>
        <p:txBody>
          <a:bodyPr/>
          <a:lstStyle/>
          <a:p>
            <a:r>
              <a:rPr lang="ru-RU" sz="3600" b="1" dirty="0" smtClean="0">
                <a:latin typeface="Arial Narrow" pitchFamily="34" charset="0"/>
              </a:rPr>
              <a:t>Зарплата фармацевта в 2012 году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1187624" y="2636912"/>
            <a:ext cx="4433118" cy="348959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 marL="0" indent="0">
              <a:buFont typeface="Arial" charset="0"/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Средний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размер зарплаты фармацевта: 28000 руб.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Максимальная зарплата фармацевта: 50000 руб.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Минимальная зарплата фармацевта: 9000 руб</a:t>
            </a:r>
            <a:r>
              <a:rPr lang="ru-RU" sz="2400" dirty="0" smtClean="0">
                <a:latin typeface="Arial Narrow" pitchFamily="34" charset="0"/>
              </a:rPr>
              <a:t>.</a:t>
            </a:r>
            <a:br>
              <a:rPr lang="ru-RU" sz="2400" dirty="0" smtClean="0">
                <a:latin typeface="Arial Narrow" pitchFamily="34" charset="0"/>
              </a:rPr>
            </a:br>
            <a:r>
              <a:rPr lang="ru-RU" sz="2400" dirty="0" smtClean="0">
                <a:latin typeface="Arial Narrow" pitchFamily="34" charset="0"/>
              </a:rPr>
              <a:t/>
            </a:r>
            <a:br>
              <a:rPr lang="ru-RU" sz="2400" dirty="0" smtClean="0">
                <a:latin typeface="Arial Narrow" pitchFamily="34" charset="0"/>
              </a:rPr>
            </a:br>
            <a:endParaRPr lang="ru-RU" sz="2400" b="1" dirty="0" smtClean="0">
              <a:latin typeface="Arial Narrow" pitchFamily="34" charset="0"/>
            </a:endParaRPr>
          </a:p>
        </p:txBody>
      </p:sp>
      <p:pic>
        <p:nvPicPr>
          <p:cNvPr id="3074" name="Picture 2" descr="C:\Users\Veronika\Desktop\zdorov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212976"/>
            <a:ext cx="2592288" cy="2730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1052736"/>
            <a:ext cx="7929562" cy="720080"/>
          </a:xfrm>
        </p:spPr>
        <p:txBody>
          <a:bodyPr/>
          <a:lstStyle/>
          <a:p>
            <a:r>
              <a:rPr lang="ru-RU" b="1" dirty="0" smtClean="0"/>
              <a:t>Личный профессиональный план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76872"/>
            <a:ext cx="7817495" cy="384929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Поступление в университет для обучения по специальности «Провизор».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Обучения на Фармацевтическом факультете в течении 5 лет.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Устройство на работу.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При полноценном освоении специальности продвижение по службе, перемена места работы на более выгодное и интересное.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4641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="" xmlns:p14="http://schemas.microsoft.com/office/powerpoint/2010/main" val="447169020"/>
              </p:ext>
            </p:extLst>
          </p:nvPr>
        </p:nvGraphicFramePr>
        <p:xfrm>
          <a:off x="-22025" y="1196752"/>
          <a:ext cx="9144000" cy="4896545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4572000"/>
                <a:gridCol w="4572000"/>
              </a:tblGrid>
              <a:tr h="384588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Затраты при  обучении: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Стоимость (руб.</a:t>
                      </a:r>
                      <a:r>
                        <a:rPr lang="en-US" dirty="0" smtClean="0"/>
                        <a:t>/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месяц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  <a:tr h="78523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Обучение</a:t>
                      </a:r>
                      <a:r>
                        <a:rPr lang="ru-RU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в ВУЗе (на платной основе)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65000 (в год)</a:t>
                      </a:r>
                      <a:r>
                        <a:rPr lang="ru-RU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≈ 7200 в мес.</a:t>
                      </a:r>
                      <a:endParaRPr lang="ru-RU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54935"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Проживание в общежитии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1000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8523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Приобретение необходимой литературы и принадлежностей для обучения 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500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2175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Различные нужды личного характера (питание, </a:t>
                      </a:r>
                      <a:r>
                        <a:rPr lang="ru-RU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проезд в общественном транспорте, предметы хоз. </a:t>
                      </a:r>
                      <a:r>
                        <a:rPr lang="ru-RU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хар-ра</a:t>
                      </a:r>
                      <a:r>
                        <a:rPr lang="ru-RU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и проч.)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12000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5493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Различные</a:t>
                      </a:r>
                      <a:r>
                        <a:rPr lang="ru-RU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дополнительные занятия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1000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5493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Незапланированные</a:t>
                      </a:r>
                      <a:r>
                        <a:rPr lang="ru-RU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затраты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1500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5493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Итого:</a:t>
                      </a:r>
                      <a:endParaRPr lang="ru-RU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23200</a:t>
                      </a:r>
                      <a:endParaRPr lang="ru-RU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5506" y="0"/>
            <a:ext cx="9144000" cy="105273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Экономический расчет стоимости обучения</a:t>
            </a:r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29149668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622" r="23032" b="7087"/>
          <a:stretch>
            <a:fillRect/>
          </a:stretch>
        </p:blipFill>
        <p:spPr bwMode="auto">
          <a:xfrm>
            <a:off x="5833103" y="3429000"/>
            <a:ext cx="2685457" cy="350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29562" cy="868363"/>
          </a:xfrm>
        </p:spPr>
        <p:txBody>
          <a:bodyPr/>
          <a:lstStyle/>
          <a:p>
            <a:r>
              <a:rPr lang="ru-RU" sz="4000" b="1" dirty="0" smtClean="0">
                <a:latin typeface="Arial Narrow" pitchFamily="34" charset="0"/>
              </a:rPr>
              <a:t>Заключение</a:t>
            </a:r>
            <a:endParaRPr lang="ru-RU" sz="3600" b="1" dirty="0" smtClean="0">
              <a:latin typeface="Arial Narrow" pitchFamily="34" charset="0"/>
            </a:endParaRP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7858125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Труд провизора – нелёгкий труд, а главное – необходимый: ведь медикаменты – это второй после продуктов питания товар, который перестают покупать в последнюю очередь, без которого нельзя обойтись.                                                           Эта работа очень интересна для меня, она предполагает хорошую заработную плату, очень престижна, также есть</a:t>
            </a:r>
          </a:p>
          <a:p>
            <a:pPr marL="0" indent="0">
              <a:buFont typeface="Arial" charset="0"/>
              <a:buNone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х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орошая возможность самореализации </a:t>
            </a:r>
          </a:p>
          <a:p>
            <a:pPr marL="0" indent="0">
              <a:buFont typeface="Arial" charset="0"/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и работы за рубежом. </a:t>
            </a:r>
          </a:p>
          <a:p>
            <a:pPr marL="0" indent="0">
              <a:buFont typeface="Arial" charset="0"/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Я хочу стать провизором.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9562" cy="432048"/>
          </a:xfrm>
        </p:spPr>
        <p:txBody>
          <a:bodyPr/>
          <a:lstStyle/>
          <a:p>
            <a:r>
              <a:rPr lang="ru-RU" sz="4000" b="1" dirty="0" smtClean="0"/>
              <a:t>Перспективные задачи на ближайшие два года: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352928" cy="446449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Сдача экзаменов в форме ЕГЭ по выбранным предметам: Химия, Биология, Русский Язык, Математика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Выбор университета для поступления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 зависимости от выбранного ВУЗа либо поступление в университет в родном городе, либо в другом городе России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Получение образования по специальности «Провизор». Срок обучения – 5 лет.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При возможности, одновременно с учебой – подработка, необходимая для обеспечения себя средствами для проживания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11710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9562" cy="1143000"/>
          </a:xfrm>
        </p:spPr>
        <p:txBody>
          <a:bodyPr/>
          <a:lstStyle/>
          <a:p>
            <a:r>
              <a:rPr lang="ru-RU" sz="4800" b="1" dirty="0" smtClean="0"/>
              <a:t>Источники информации: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http://www.proforientator.ru/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http://flogia.ru/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http://www.kto-kem.ru/professiya/provizor/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Т. С. Сорокина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Медицинские профессии</a:t>
            </a:r>
          </a:p>
          <a:p>
            <a:pPr marL="0" indent="0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8367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929562" cy="796925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latin typeface="Arial Narrow" pitchFamily="34" charset="0"/>
              </a:rPr>
              <a:t>Провизор – знаток лекарств.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115617" y="1631950"/>
            <a:ext cx="6696744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400" i="1" dirty="0" smtClean="0">
                <a:latin typeface="Arial Narrow" pitchFamily="34" charset="0"/>
              </a:rPr>
              <a:t> 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Лекарства не только лечат, но и калечат — это знают все. Поэтому должны быть люди, которые в совершенстве знают, что и как действует на организм человека.</a:t>
            </a:r>
          </a:p>
          <a:p>
            <a:pPr marL="0" indent="0" eaLnBrk="1" hangingPunct="1">
              <a:buFont typeface="Arial" charset="0"/>
              <a:buNone/>
            </a:pPr>
            <a:endParaRPr lang="ru-RU" sz="2400" i="1" dirty="0" smtClean="0">
              <a:latin typeface="Arial Narrow" pitchFamily="34" charset="0"/>
            </a:endParaRP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84984"/>
            <a:ext cx="2808188" cy="252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42938" y="549275"/>
            <a:ext cx="7929562" cy="868363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latin typeface="Arial Narrow" pitchFamily="34" charset="0"/>
              </a:rPr>
              <a:t>История профессии.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684213" y="1412875"/>
            <a:ext cx="7961312" cy="47847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Люди с давних времён боролись с недугами посредством различных медицинских препаратов, трав и минералов. Со временем знание, как изготовить и для чего применять то или иное средство, сформировалось в отдельную отрасль медицины — фармацевтику. Это случилось в 1224 году, когда ряд Европейских монархов подписали документ, который разграничивал две специальности — врачей и аптекарей. </a:t>
            </a:r>
          </a:p>
        </p:txBody>
      </p:sp>
      <p:pic>
        <p:nvPicPr>
          <p:cNvPr id="2050" name="Picture 2" descr="C:\Users\Veronika\Desktop\1301922606_mg_2943_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187006"/>
            <a:ext cx="3960440" cy="26709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42938" y="274638"/>
            <a:ext cx="7929562" cy="1425575"/>
          </a:xfrm>
        </p:spPr>
        <p:txBody>
          <a:bodyPr/>
          <a:lstStyle/>
          <a:p>
            <a:r>
              <a:rPr lang="ru-RU" sz="3600" b="1" dirty="0" smtClean="0">
                <a:latin typeface="Arial Narrow" pitchFamily="34" charset="0"/>
              </a:rPr>
              <a:t>Значимость профессии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38" y="1484313"/>
            <a:ext cx="7858125" cy="46418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Необходимость такой профессии очень просто определить: лечиться от болезней нужно; значит, и аптеки тоже нужны; значит, и провизоры являются важным элементом общества.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                                                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Средний гражданин нашей страны покупает лекарства хотя бы раз в два месяца, а есть такие люди, которые приобретают их каждый день.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Если бы отпуск медицинских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препаратов производился бесконтрольно,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то многих наших соотечественников уже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не было бы в живых.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pic>
        <p:nvPicPr>
          <p:cNvPr id="4098" name="Picture 2" descr="C:\Users\Veronika\Desktop\1289217199_tra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284984"/>
            <a:ext cx="2653159" cy="26531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0" y="404813"/>
            <a:ext cx="9144000" cy="1295400"/>
          </a:xfrm>
        </p:spPr>
        <p:txBody>
          <a:bodyPr/>
          <a:lstStyle/>
          <a:p>
            <a:r>
              <a:rPr lang="ru-RU" sz="3600" b="1" dirty="0" smtClean="0"/>
              <a:t>Массовость и уникальность профессии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Аптеки находятся почти в каждом микрорайоне любого города и даже в посёлках. Само собой, опытный фармацевт сможет найти себе работу без особых трудностей. </a:t>
            </a:r>
          </a:p>
          <a:p>
            <a:pPr marL="0" indent="0">
              <a:buFont typeface="Arial" charset="0"/>
              <a:buNone/>
            </a:pPr>
            <a:endParaRPr lang="ru-RU" sz="2400" dirty="0" smtClean="0">
              <a:latin typeface="Arial Narrow" pitchFamily="34" charset="0"/>
            </a:endParaRP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924175"/>
            <a:ext cx="4392613" cy="300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Veronika\Desktop\9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989263"/>
            <a:ext cx="3147268" cy="26976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4176464" cy="1354137"/>
          </a:xfrm>
        </p:spPr>
        <p:txBody>
          <a:bodyPr/>
          <a:lstStyle/>
          <a:p>
            <a:r>
              <a:rPr lang="ru-RU" sz="3600" b="1" dirty="0" smtClean="0">
                <a:latin typeface="Arial Narrow" pitchFamily="34" charset="0"/>
              </a:rPr>
              <a:t>Качества провизора 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склонность к изучению химии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склонность к изучению анатомии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быть внимательным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быть аккуратным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иметь организаторские способности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вежливо разговаривать с клиентами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постоянно повышать свой уровень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знаний</a:t>
            </a:r>
          </a:p>
          <a:p>
            <a:endParaRPr lang="ru-RU" sz="2400" dirty="0" smtClean="0">
              <a:latin typeface="Arial Narrow" pitchFamily="34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691" y="2708919"/>
            <a:ext cx="2768916" cy="414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29562" cy="1152128"/>
          </a:xfrm>
        </p:spPr>
        <p:txBody>
          <a:bodyPr/>
          <a:lstStyle/>
          <a:p>
            <a:r>
              <a:rPr lang="ru-RU" sz="3600" b="1" dirty="0" smtClean="0">
                <a:latin typeface="Arial Narrow" pitchFamily="34" charset="0"/>
              </a:rPr>
              <a:t>Требования</a:t>
            </a:r>
            <a:r>
              <a:rPr lang="en-US" sz="3600" b="1" dirty="0" smtClean="0">
                <a:latin typeface="Arial Narrow" pitchFamily="34" charset="0"/>
              </a:rPr>
              <a:t> </a:t>
            </a:r>
            <a:r>
              <a:rPr lang="ru-RU" sz="3600" b="1" dirty="0" smtClean="0">
                <a:latin typeface="Arial Narrow" pitchFamily="34" charset="0"/>
              </a:rPr>
              <a:t>к профессии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7858125" cy="4353694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•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высшее или среднее фармацевтическое образование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• действующий сертификат специалиста и медицинская книжка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• желательно наличие опыта работы в аптеке/аптечном пункте, навыки продаж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• хорошее знание номенклатуры лекарственных препаратов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• активность, стрессоустойчивость,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неконфликтность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</a:b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149725"/>
            <a:ext cx="180022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4149725"/>
            <a:ext cx="3743325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42938" y="274638"/>
            <a:ext cx="7929562" cy="1498600"/>
          </a:xfrm>
        </p:spPr>
        <p:txBody>
          <a:bodyPr/>
          <a:lstStyle/>
          <a:p>
            <a:r>
              <a:rPr lang="ru-RU" sz="3600" b="1" dirty="0" smtClean="0">
                <a:latin typeface="Arial Narrow" pitchFamily="34" charset="0"/>
              </a:rPr>
              <a:t>Обязанности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642938" y="1844675"/>
            <a:ext cx="7858125" cy="42814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•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продажа лекарственных препаратов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• работа на кассовом аппарате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• консультирование покупателей по ассортименту лекарственных средств и сопутствующих товаров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• адекватный подбор замены отсутствующему в настоящий момент в продаже или дорогому для клиента лекарству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• дополнительные обязанности: приём и выкладка товара, отслеживание остатков препарата на складе.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0"/>
            <a:ext cx="2763863" cy="270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для презентаций по химии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для презентаций по химии</Template>
  <TotalTime>451</TotalTime>
  <Words>798</Words>
  <Application>Microsoft Office PowerPoint</Application>
  <PresentationFormat>Экран (4:3)</PresentationFormat>
  <Paragraphs>92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Шаблон оформления для презентаций по химии</vt:lpstr>
      <vt:lpstr>Как выбрать профессию?</vt:lpstr>
      <vt:lpstr>Перспективные задачи на ближайшие два года: </vt:lpstr>
      <vt:lpstr>Провизор – знаток лекарств.</vt:lpstr>
      <vt:lpstr>История профессии.</vt:lpstr>
      <vt:lpstr>Значимость профессии</vt:lpstr>
      <vt:lpstr>Массовость и уникальность профессии</vt:lpstr>
      <vt:lpstr>Качества провизора </vt:lpstr>
      <vt:lpstr>Требования к профессии</vt:lpstr>
      <vt:lpstr>Обязанности</vt:lpstr>
      <vt:lpstr>Риск профессии</vt:lpstr>
      <vt:lpstr>Выводы по исследованию профессии:</vt:lpstr>
      <vt:lpstr>Ранжирование жизненных ценностей</vt:lpstr>
      <vt:lpstr>О чем стоит подумать при выборе такой профессии?</vt:lpstr>
      <vt:lpstr>Где получить профессию</vt:lpstr>
      <vt:lpstr>Слайд 15</vt:lpstr>
      <vt:lpstr>Зарплата фармацевта в 2012 году</vt:lpstr>
      <vt:lpstr>Личный профессиональный план</vt:lpstr>
      <vt:lpstr>Экономический расчет стоимости обучения</vt:lpstr>
      <vt:lpstr>Заключение</vt:lpstr>
      <vt:lpstr>Источники информации: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subject>Шаблон оформления</dc:subject>
  <dc:creator>Учитель1</dc:creator>
  <cp:keywords>Шаблон оформления</cp:keywords>
  <dc:description>Корпорация Майкрософт
Шаблон оформления</dc:description>
  <cp:lastModifiedBy>Veronika</cp:lastModifiedBy>
  <cp:revision>50</cp:revision>
  <dcterms:created xsi:type="dcterms:W3CDTF">2009-12-29T00:30:12Z</dcterms:created>
  <dcterms:modified xsi:type="dcterms:W3CDTF">2013-06-20T10:41:01Z</dcterms:modified>
  <cp:category>Шаблон оформления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TC103899641049</vt:lpwstr>
  </property>
</Properties>
</file>