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3EEA-1C99-479A-AD22-10FDF46F0EBB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67F1-3B81-49AB-8BBD-88D5D6F0CB2C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3EEA-1C99-479A-AD22-10FDF46F0EBB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67F1-3B81-49AB-8BBD-88D5D6F0CB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3EEA-1C99-479A-AD22-10FDF46F0EBB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67F1-3B81-49AB-8BBD-88D5D6F0CB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3EEA-1C99-479A-AD22-10FDF46F0EBB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67F1-3B81-49AB-8BBD-88D5D6F0CB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3EEA-1C99-479A-AD22-10FDF46F0EBB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67F1-3B81-49AB-8BBD-88D5D6F0CB2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3EEA-1C99-479A-AD22-10FDF46F0EBB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67F1-3B81-49AB-8BBD-88D5D6F0CB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3EEA-1C99-479A-AD22-10FDF46F0EBB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67F1-3B81-49AB-8BBD-88D5D6F0CB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3EEA-1C99-479A-AD22-10FDF46F0EBB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67F1-3B81-49AB-8BBD-88D5D6F0CB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3EEA-1C99-479A-AD22-10FDF46F0EBB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67F1-3B81-49AB-8BBD-88D5D6F0CB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3EEA-1C99-479A-AD22-10FDF46F0EBB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67F1-3B81-49AB-8BBD-88D5D6F0CB2C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63EEA-1C99-479A-AD22-10FDF46F0EBB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167F1-3B81-49AB-8BBD-88D5D6F0CB2C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8F63EEA-1C99-479A-AD22-10FDF46F0EBB}" type="datetimeFigureOut">
              <a:rPr lang="ru-RU" smtClean="0"/>
              <a:t>18.10.2012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75167F1-3B81-49AB-8BBD-88D5D6F0CB2C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2378695"/>
          </a:xfrm>
        </p:spPr>
        <p:txBody>
          <a:bodyPr>
            <a:normAutofit/>
          </a:bodyPr>
          <a:lstStyle/>
          <a:p>
            <a:r>
              <a:rPr lang="ru-RU" sz="4400" b="1" dirty="0" err="1"/>
              <a:t>Микротема</a:t>
            </a:r>
            <a:r>
              <a:rPr lang="ru-RU" sz="4400" b="1" dirty="0"/>
              <a:t>. Микротекст. </a:t>
            </a:r>
            <a:r>
              <a:rPr lang="ru-RU" sz="4400" b="1" dirty="0" smtClean="0"/>
              <a:t/>
            </a:r>
            <a:br>
              <a:rPr lang="ru-RU" sz="4400" b="1" dirty="0" smtClean="0"/>
            </a:br>
            <a:r>
              <a:rPr lang="ru-RU" sz="4400" b="1" dirty="0" smtClean="0"/>
              <a:t>Абзац</a:t>
            </a:r>
            <a:r>
              <a:rPr lang="ru-RU" sz="4400" b="1" dirty="0"/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010028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           О </a:t>
            </a:r>
            <a:r>
              <a:rPr lang="ru-RU" dirty="0"/>
              <a:t>русском языке как языке народа писалось много. Это один из совершеннейших языков мира, язык, развивавшийся в течение более тысячелетия, давший в XIX веке лучшую в мире литературу и поэзию. Тургенев говорил о русском языке: «... нельзя верить, чтобы такой язык не был дан великому народу!». </a:t>
            </a:r>
          </a:p>
          <a:p>
            <a:pPr marL="0" indent="0">
              <a:buNone/>
            </a:pPr>
            <a:r>
              <a:rPr lang="ru-RU" dirty="0" smtClean="0"/>
              <a:t>            Вернейший </a:t>
            </a:r>
            <a:r>
              <a:rPr lang="ru-RU" dirty="0"/>
              <a:t>способ узнать человека - его умственное развитие, его моральный облик, его характер - прислушаться к тому, как он говорит.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Итак</a:t>
            </a:r>
            <a:r>
              <a:rPr lang="ru-RU" dirty="0"/>
              <a:t>, есть язык народа как показатель его культуры и язык отдельного человека как показатель личных качеств - качеств человека, который пользуется языком народа.</a:t>
            </a:r>
          </a:p>
          <a:p>
            <a:pPr marL="0" indent="0">
              <a:buNone/>
            </a:pPr>
            <a:r>
              <a:rPr lang="ru-RU" dirty="0" smtClean="0"/>
              <a:t>             Если </a:t>
            </a:r>
            <a:r>
              <a:rPr lang="ru-RU" dirty="0"/>
              <a:t>мы обращаем внимание на манеру человека себя держать, его походку, его поведение, его лицо и по ним судим о человеке, иногда, впрочем, ошибочно, то язык человека - гораздо более точный показатель его человеческих качеств, его культуры. (</a:t>
            </a:r>
            <a:r>
              <a:rPr lang="ru-RU" dirty="0" err="1"/>
              <a:t>Д.С.Лихачев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9381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Работа с текстом.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- </a:t>
            </a:r>
            <a:r>
              <a:rPr lang="ru-RU" dirty="0">
                <a:solidFill>
                  <a:srgbClr val="FFC000"/>
                </a:solidFill>
              </a:rPr>
              <a:t>Определите тему текста, идею, позицию автора.</a:t>
            </a:r>
          </a:p>
          <a:p>
            <a:r>
              <a:rPr lang="ru-RU" dirty="0">
                <a:solidFill>
                  <a:srgbClr val="FFC000"/>
                </a:solidFill>
              </a:rPr>
              <a:t>- Проведите смысловой анализ абзаца: выявите смысловые опоры и ключевые слова, выявите основную и второстепенную информацию, назовите информационный центр.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090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dirty="0" smtClean="0"/>
              <a:t>«</a:t>
            </a:r>
            <a:r>
              <a:rPr lang="ru-RU" i="1" dirty="0"/>
              <a:t>Мы любуемся речью, когда не принуждены бываем угадывать ее смысла; когда в ней предмет развивается легко и последовательно; когда она течет, как прозрачный ручей, которого видишь самое дно</a:t>
            </a:r>
            <a:r>
              <a:rPr lang="ru-RU" dirty="0"/>
              <a:t>». </a:t>
            </a:r>
            <a:r>
              <a:rPr lang="ru-RU" dirty="0" smtClean="0"/>
              <a:t>                                                                   </a:t>
            </a:r>
            <a:r>
              <a:rPr lang="ru-RU" dirty="0" err="1" smtClean="0"/>
              <a:t>И.И.Давыдов</a:t>
            </a:r>
            <a:endParaRPr lang="ru-RU" dirty="0"/>
          </a:p>
          <a:p>
            <a:r>
              <a:rPr lang="ru-RU" dirty="0">
                <a:solidFill>
                  <a:srgbClr val="FFC000"/>
                </a:solidFill>
              </a:rPr>
              <a:t>- О каких качествах речи говорит автор?</a:t>
            </a:r>
          </a:p>
          <a:p>
            <a:r>
              <a:rPr lang="ru-RU" dirty="0">
                <a:solidFill>
                  <a:srgbClr val="FFC000"/>
                </a:solidFill>
              </a:rPr>
              <a:t>- Раскройте смысл сравнения.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1379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Повторение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 smtClean="0"/>
              <a:t>Чтобы </a:t>
            </a:r>
            <a:r>
              <a:rPr lang="ru-RU" sz="3200" dirty="0"/>
              <a:t>наша речь текла легко и последовательно, чтобы окружающие могли любоваться ею, нужно постичь тайны языка, тайны текста, законы по которым он строится. Сегодня мы продолжим работу по </a:t>
            </a:r>
            <a:r>
              <a:rPr lang="ru-RU" sz="3200" dirty="0" err="1"/>
              <a:t>текстоведению</a:t>
            </a:r>
            <a:r>
              <a:rPr lang="ru-RU" sz="3200" dirty="0"/>
              <a:t>.</a:t>
            </a:r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-</a:t>
            </a:r>
            <a:r>
              <a:rPr lang="ru-RU" sz="3200" dirty="0"/>
              <a:t>Дайте определение </a:t>
            </a:r>
            <a:r>
              <a:rPr lang="ru-RU" sz="3200" dirty="0">
                <a:solidFill>
                  <a:srgbClr val="FFC000"/>
                </a:solidFill>
              </a:rPr>
              <a:t>текста, темы, идеи, композиции.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3011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Словарная работа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Макро</a:t>
            </a:r>
            <a:r>
              <a:rPr lang="ru-RU" dirty="0"/>
              <a:t>.. (гр.) Первая составная часть сложных слов, обозначающая:</a:t>
            </a:r>
          </a:p>
          <a:p>
            <a:r>
              <a:rPr lang="ru-RU" dirty="0"/>
              <a:t>1) большой, крупный, больших размеров;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) связанный с изучением больших предметов, величин.</a:t>
            </a:r>
          </a:p>
          <a:p>
            <a:pPr marL="0" indent="0">
              <a:buNone/>
            </a:pPr>
            <a:r>
              <a:rPr lang="ru-RU" dirty="0"/>
              <a:t>Микро... (гр.) Первая составная часть сложных слов, обозначающая:</a:t>
            </a:r>
          </a:p>
          <a:p>
            <a:r>
              <a:rPr lang="ru-RU" dirty="0"/>
              <a:t>1) наименование единиц физических величин; </a:t>
            </a:r>
            <a:endParaRPr lang="ru-RU" dirty="0" smtClean="0"/>
          </a:p>
          <a:p>
            <a:r>
              <a:rPr lang="ru-RU" dirty="0" smtClean="0"/>
              <a:t>2</a:t>
            </a:r>
            <a:r>
              <a:rPr lang="ru-RU" dirty="0"/>
              <a:t>) малый размер чего-л.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FFC000"/>
                </a:solidFill>
              </a:rPr>
              <a:t>- </a:t>
            </a:r>
            <a:r>
              <a:rPr lang="ru-RU" dirty="0">
                <a:solidFill>
                  <a:srgbClr val="FFC000"/>
                </a:solidFill>
              </a:rPr>
              <a:t>Вспомните и назовите слова, в которых встречаются данные части слов, дайте их определение.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1613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Микротема</a:t>
            </a:r>
            <a:r>
              <a:rPr lang="ru-RU" dirty="0" smtClean="0"/>
              <a:t>. Микротекст.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 smtClean="0">
                <a:solidFill>
                  <a:srgbClr val="FFC000"/>
                </a:solidFill>
              </a:rPr>
              <a:t>Попробуйте дать определение </a:t>
            </a:r>
            <a:r>
              <a:rPr lang="ru-RU" sz="3200" dirty="0">
                <a:solidFill>
                  <a:srgbClr val="FFC000"/>
                </a:solidFill>
              </a:rPr>
              <a:t>терминам </a:t>
            </a:r>
            <a:r>
              <a:rPr lang="ru-RU" sz="3200" dirty="0" err="1">
                <a:solidFill>
                  <a:srgbClr val="FFC000"/>
                </a:solidFill>
              </a:rPr>
              <a:t>микротема</a:t>
            </a:r>
            <a:r>
              <a:rPr lang="ru-RU" sz="3200" dirty="0">
                <a:solidFill>
                  <a:srgbClr val="FFC000"/>
                </a:solidFill>
              </a:rPr>
              <a:t>, </a:t>
            </a:r>
            <a:r>
              <a:rPr lang="ru-RU" sz="3200" dirty="0" smtClean="0">
                <a:solidFill>
                  <a:srgbClr val="FFC000"/>
                </a:solidFill>
              </a:rPr>
              <a:t>микротекст.</a:t>
            </a:r>
          </a:p>
          <a:p>
            <a:pPr marL="0" indent="0">
              <a:buNone/>
            </a:pPr>
            <a:r>
              <a:rPr lang="ru-RU" sz="3200" dirty="0" smtClean="0"/>
              <a:t>• </a:t>
            </a:r>
            <a:r>
              <a:rPr lang="ru-RU" sz="3200" dirty="0"/>
              <a:t>Тема текста – это то, что описывается в тексте, о чем развертывается рассуждение, ведется диалог и т. д.</a:t>
            </a:r>
          </a:p>
          <a:p>
            <a:r>
              <a:rPr lang="ru-RU" sz="3200" dirty="0">
                <a:sym typeface="Symbol"/>
              </a:rPr>
              <a:t></a:t>
            </a:r>
            <a:r>
              <a:rPr lang="ru-RU" sz="3200" dirty="0"/>
              <a:t> </a:t>
            </a:r>
            <a:r>
              <a:rPr lang="ru-RU" sz="3200" dirty="0" err="1"/>
              <a:t>Микротема</a:t>
            </a:r>
            <a:r>
              <a:rPr lang="ru-RU" sz="3200" dirty="0"/>
              <a:t> – наименьшая часть общей темы.</a:t>
            </a:r>
          </a:p>
          <a:p>
            <a:r>
              <a:rPr lang="ru-RU" sz="3200" dirty="0">
                <a:sym typeface="Symbol"/>
              </a:rPr>
              <a:t></a:t>
            </a:r>
            <a:r>
              <a:rPr lang="ru-RU" sz="3200" dirty="0"/>
              <a:t> Микротекст – часть текста, в которой раскрывается </a:t>
            </a:r>
            <a:r>
              <a:rPr lang="ru-RU" sz="3200" dirty="0" err="1"/>
              <a:t>микротема</a:t>
            </a:r>
            <a:r>
              <a:rPr lang="ru-RU" sz="32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6883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Абзац.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Вспомните</a:t>
            </a:r>
            <a:r>
              <a:rPr lang="ru-RU" dirty="0">
                <a:solidFill>
                  <a:srgbClr val="FFC000"/>
                </a:solidFill>
              </a:rPr>
              <a:t>, что такое абзац, какова его роль в тексте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Вокруг </a:t>
            </a:r>
            <a:r>
              <a:rPr lang="ru-RU" dirty="0" err="1"/>
              <a:t>микротемы</a:t>
            </a:r>
            <a:r>
              <a:rPr lang="ru-RU" dirty="0"/>
              <a:t> группируются предложения, составляющие часть текста - абзац.</a:t>
            </a:r>
          </a:p>
          <a:p>
            <a:pPr marL="0" indent="0">
              <a:buNone/>
            </a:pPr>
            <a:r>
              <a:rPr lang="ru-RU" dirty="0"/>
              <a:t>Абзац - </a:t>
            </a:r>
          </a:p>
          <a:p>
            <a:r>
              <a:rPr lang="ru-RU" dirty="0"/>
              <a:t>1) отступ в начале строки, красная строка;</a:t>
            </a:r>
          </a:p>
          <a:p>
            <a:r>
              <a:rPr lang="ru-RU" dirty="0"/>
              <a:t>2) часть текста между двумя такими отступами.</a:t>
            </a:r>
          </a:p>
          <a:p>
            <a:pPr marL="0" indent="0">
              <a:buNone/>
            </a:pPr>
            <a:r>
              <a:rPr lang="ru-RU" dirty="0"/>
              <a:t>Строение абзаца:</a:t>
            </a:r>
          </a:p>
          <a:p>
            <a:r>
              <a:rPr lang="ru-RU" dirty="0">
                <a:sym typeface="Symbol"/>
              </a:rPr>
              <a:t></a:t>
            </a:r>
            <a:r>
              <a:rPr lang="ru-RU" dirty="0"/>
              <a:t> абзацный зачин</a:t>
            </a:r>
          </a:p>
          <a:p>
            <a:r>
              <a:rPr lang="ru-RU" dirty="0">
                <a:sym typeface="Symbol"/>
              </a:rPr>
              <a:t></a:t>
            </a:r>
            <a:r>
              <a:rPr lang="ru-RU" dirty="0"/>
              <a:t> комментирующая часть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1277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Требования к выделению абзаца.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А</a:t>
            </a:r>
            <a:r>
              <a:rPr lang="ru-RU" dirty="0" smtClean="0"/>
              <a:t>бзацные </a:t>
            </a:r>
            <a:r>
              <a:rPr lang="ru-RU" dirty="0"/>
              <a:t>зачины должны быть</a:t>
            </a:r>
          </a:p>
          <a:p>
            <a:r>
              <a:rPr lang="ru-RU" dirty="0">
                <a:sym typeface="Symbol"/>
              </a:rPr>
              <a:t></a:t>
            </a:r>
            <a:r>
              <a:rPr lang="ru-RU" dirty="0"/>
              <a:t> логически однородными</a:t>
            </a:r>
          </a:p>
          <a:p>
            <a:r>
              <a:rPr lang="ru-RU" dirty="0">
                <a:sym typeface="Symbol"/>
              </a:rPr>
              <a:t></a:t>
            </a:r>
            <a:r>
              <a:rPr lang="ru-RU" dirty="0"/>
              <a:t> взаимно связанными</a:t>
            </a:r>
          </a:p>
          <a:p>
            <a:r>
              <a:rPr lang="ru-RU" dirty="0">
                <a:sym typeface="Symbol"/>
              </a:rPr>
              <a:t></a:t>
            </a:r>
            <a:r>
              <a:rPr lang="ru-RU" dirty="0"/>
              <a:t> в совокупности своей составлять единое целое</a:t>
            </a:r>
          </a:p>
          <a:p>
            <a:endParaRPr lang="ru-RU" dirty="0" smtClean="0">
              <a:solidFill>
                <a:srgbClr val="FFC000"/>
              </a:solidFill>
            </a:endParaRPr>
          </a:p>
          <a:p>
            <a:endParaRPr lang="ru-RU" dirty="0">
              <a:solidFill>
                <a:srgbClr val="FFC000"/>
              </a:solidFill>
            </a:endParaRPr>
          </a:p>
          <a:p>
            <a:r>
              <a:rPr lang="ru-RU" dirty="0" smtClean="0">
                <a:solidFill>
                  <a:srgbClr val="FFC000"/>
                </a:solidFill>
              </a:rPr>
              <a:t>! </a:t>
            </a:r>
            <a:r>
              <a:rPr lang="ru-RU" dirty="0">
                <a:solidFill>
                  <a:srgbClr val="FFC000"/>
                </a:solidFill>
              </a:rPr>
              <a:t>Абзацным зачином не может служить предложение, имеющее второстепенное значение в последующем тексте или по содержанию с ним не связанное.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97826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0"/>
            <a:ext cx="8784976" cy="685800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6400" dirty="0"/>
              <a:t>Работа с текстом:</a:t>
            </a:r>
          </a:p>
          <a:p>
            <a:pPr marL="0" indent="0" algn="ctr">
              <a:buNone/>
            </a:pPr>
            <a:r>
              <a:rPr lang="ru-RU" sz="6400" b="1" dirty="0"/>
              <a:t>ВОСПИТАНИЕ ОБЯЗАТЕЛЬНОСТИ</a:t>
            </a:r>
          </a:p>
          <a:p>
            <a:pPr marL="0" indent="0">
              <a:buNone/>
            </a:pPr>
            <a:r>
              <a:rPr lang="ru-RU" b="1" dirty="0" smtClean="0"/>
              <a:t>       </a:t>
            </a:r>
            <a:r>
              <a:rPr lang="ru-RU" sz="6400" b="1" dirty="0" smtClean="0"/>
              <a:t>Развернувшиеся </a:t>
            </a:r>
            <a:r>
              <a:rPr lang="ru-RU" sz="6400" b="1" dirty="0"/>
              <a:t>сейчас в нашей стране дискуссии о том, как усовершенствовать систему народного образования, побуждают меня рассказать о некоторых, на мой взгляд, поучительных особенностях японской школы.</a:t>
            </a:r>
          </a:p>
          <a:p>
            <a:pPr marL="0" indent="0">
              <a:buNone/>
            </a:pPr>
            <a:r>
              <a:rPr lang="ru-RU" sz="6400" b="1" dirty="0" smtClean="0"/>
              <a:t>       Прежде </a:t>
            </a:r>
            <a:r>
              <a:rPr lang="ru-RU" sz="6400" b="1" dirty="0"/>
              <a:t>всего, хочется отметить, что детей приучают жестко планировать свое время не только в краткосрочном, но и в долгосрочном плане. Помимо заданий к следующему уроку, ученик должен помнить о письменных рефератах и устных докладах, которые он обязан подготовить по данному предмету за месяц, за четверть или за полугодие.</a:t>
            </a:r>
          </a:p>
          <a:p>
            <a:pPr marL="0" indent="0">
              <a:buNone/>
            </a:pPr>
            <a:r>
              <a:rPr lang="ru-RU" sz="6400" b="1" dirty="0" smtClean="0"/>
              <a:t>       Во-вторых</a:t>
            </a:r>
            <a:r>
              <a:rPr lang="ru-RU" sz="6400" b="1" dirty="0"/>
              <a:t>, хочется отметить, что японская школа воспитывает у детей такое ценное качество, как обязательность. И немалую роль здесь играет система «оценок по контракту». Например, после изучения Европы преподаватель географии поручает учащимся за четыре-восемь недель подготовить письменный реферат и устное сообщение по одному из европейских государств.</a:t>
            </a:r>
          </a:p>
          <a:p>
            <a:pPr marL="0" indent="0">
              <a:buNone/>
            </a:pPr>
            <a:r>
              <a:rPr lang="ru-RU" sz="6400" b="1" dirty="0" smtClean="0"/>
              <a:t>       Причем</a:t>
            </a:r>
            <a:r>
              <a:rPr lang="ru-RU" sz="6400" b="1" dirty="0"/>
              <a:t>, прежде всего, учащиеся должны решить, на какую оценку подписывать контракт? Если на «тройку» - методическая разработка будет состоять из семи вопросов, если на «четверку» - из 12, если на «пятерку» - из 19. Для подготовки более объемного реферата отводится больше времени, зато требуется использовать больше источников.</a:t>
            </a:r>
          </a:p>
          <a:p>
            <a:pPr marL="0" indent="0">
              <a:buNone/>
            </a:pPr>
            <a:r>
              <a:rPr lang="ru-RU" sz="6400" b="1" dirty="0" smtClean="0"/>
              <a:t>        Стало </a:t>
            </a:r>
            <a:r>
              <a:rPr lang="ru-RU" sz="6400" b="1" dirty="0"/>
              <a:t>быть, каждый школьник должен сделать нелегкий выбор: либо выполнить меньший объем работы и быстрее от нее отделаться, либо сознательно взять на себя дополнительное бремя труда и ответственности, чтобы получить более высокую оценку.</a:t>
            </a:r>
          </a:p>
          <a:p>
            <a:pPr marL="0" indent="0">
              <a:buNone/>
            </a:pPr>
            <a:r>
              <a:rPr lang="ru-RU" sz="6400" b="1" dirty="0" smtClean="0"/>
              <a:t>         Вот </a:t>
            </a:r>
            <a:r>
              <a:rPr lang="ru-RU" sz="6400" b="1" dirty="0"/>
              <a:t>лишь некоторые примеры того, как школа формирует у японцев такие качества, как организованность и обязательность, дисциплина воли и верность слову. И все это, насколько можно судить, положительно сказывается в их трудовой деятельности. </a:t>
            </a:r>
            <a:endParaRPr lang="ru-RU" sz="6400" b="1" dirty="0" smtClean="0"/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sz="3400" dirty="0">
                <a:solidFill>
                  <a:srgbClr val="FFC000"/>
                </a:solidFill>
              </a:rPr>
              <a:t> </a:t>
            </a:r>
            <a:r>
              <a:rPr lang="ru-RU" sz="3400" dirty="0" smtClean="0">
                <a:solidFill>
                  <a:srgbClr val="FFC000"/>
                </a:solidFill>
              </a:rPr>
              <a:t>       </a:t>
            </a:r>
            <a:endParaRPr lang="ru-RU" sz="34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ru-RU" sz="3400" dirty="0">
                <a:solidFill>
                  <a:srgbClr val="FFC000"/>
                </a:solidFill>
              </a:rPr>
              <a:t> </a:t>
            </a:r>
            <a:r>
              <a:rPr lang="ru-RU" sz="3400" dirty="0" smtClean="0">
                <a:solidFill>
                  <a:srgbClr val="FFC000"/>
                </a:solidFill>
              </a:rPr>
              <a:t>        </a:t>
            </a:r>
          </a:p>
          <a:p>
            <a:pPr marL="0" indent="0">
              <a:buNone/>
            </a:pPr>
            <a:endParaRPr lang="ru-RU" sz="3400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ru-RU" sz="3400" dirty="0" smtClean="0">
                <a:solidFill>
                  <a:srgbClr val="FFC000"/>
                </a:solidFill>
              </a:rPr>
              <a:t>        </a:t>
            </a:r>
            <a:r>
              <a:rPr lang="ru-RU" sz="3400" dirty="0" smtClean="0">
                <a:solidFill>
                  <a:srgbClr val="FFC000"/>
                </a:solidFill>
              </a:rPr>
              <a:t> </a:t>
            </a:r>
            <a:r>
              <a:rPr lang="ru-RU" sz="3400" dirty="0" smtClean="0">
                <a:solidFill>
                  <a:srgbClr val="FFC000"/>
                </a:solidFill>
              </a:rPr>
              <a:t>- </a:t>
            </a:r>
            <a:r>
              <a:rPr lang="ru-RU" sz="4900" dirty="0" smtClean="0">
                <a:solidFill>
                  <a:srgbClr val="FFC000"/>
                </a:solidFill>
              </a:rPr>
              <a:t>Определите тему текста.</a:t>
            </a:r>
          </a:p>
          <a:p>
            <a:r>
              <a:rPr lang="ru-RU" sz="4900" dirty="0" smtClean="0">
                <a:solidFill>
                  <a:srgbClr val="FFC000"/>
                </a:solidFill>
              </a:rPr>
              <a:t>- Сколько </a:t>
            </a:r>
            <a:r>
              <a:rPr lang="ru-RU" sz="4900" dirty="0" err="1" smtClean="0">
                <a:solidFill>
                  <a:srgbClr val="FFC000"/>
                </a:solidFill>
              </a:rPr>
              <a:t>микротем</a:t>
            </a:r>
            <a:r>
              <a:rPr lang="ru-RU" sz="4900" dirty="0" smtClean="0">
                <a:solidFill>
                  <a:srgbClr val="FFC000"/>
                </a:solidFill>
              </a:rPr>
              <a:t> в тексте?</a:t>
            </a:r>
          </a:p>
          <a:p>
            <a:r>
              <a:rPr lang="ru-RU" sz="4900" dirty="0" smtClean="0">
                <a:solidFill>
                  <a:srgbClr val="FFC000"/>
                </a:solidFill>
              </a:rPr>
              <a:t>- Проведите смысловой анализ абзаца: выявите смысловые опоры и ключевые слова, выявите основную и второстепенную информацию, назовите информационный центр.</a:t>
            </a:r>
          </a:p>
          <a:p>
            <a:r>
              <a:rPr lang="ru-RU" sz="4900" dirty="0" smtClean="0">
                <a:solidFill>
                  <a:srgbClr val="FFC000"/>
                </a:solidFill>
              </a:rPr>
              <a:t>- Сформулируйте </a:t>
            </a:r>
            <a:r>
              <a:rPr lang="ru-RU" sz="4900" dirty="0" err="1" smtClean="0">
                <a:solidFill>
                  <a:srgbClr val="FFC000"/>
                </a:solidFill>
              </a:rPr>
              <a:t>микротему</a:t>
            </a:r>
            <a:r>
              <a:rPr lang="ru-RU" sz="4900" dirty="0" smtClean="0">
                <a:solidFill>
                  <a:srgbClr val="FFC000"/>
                </a:solidFill>
              </a:rPr>
              <a:t> каждого абзаца.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9153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Разделите </a:t>
            </a:r>
            <a:r>
              <a:rPr lang="ru-RU" dirty="0">
                <a:solidFill>
                  <a:srgbClr val="FFC000"/>
                </a:solidFill>
              </a:rPr>
              <a:t>текст на абзацы, используя условное обозначение Z.</a:t>
            </a:r>
          </a:p>
          <a:p>
            <a:r>
              <a:rPr lang="ru-RU" dirty="0"/>
              <a:t>О русском языке как языке народа писалось много. Это один из совершеннейших языков мира, язык, развивавшийся в течение более тысячелетия, давший в XIX веке лучшую в мире литературу и поэзию. Тургенев говорил о русском языке: «... нельзя верить, чтобы такой язык не был дан великому народу!». Вернейший способ узнать человека - его умственное развитие, его моральный облик, его характер - прислушаться к тому, как он говорит. Итак, есть язык народа как показатель его культуры и язык отдельного человека как показатель личных качеств - качеств человека, который пользуется языком народа. Если мы обращаем внимание на манеру человека себя держать, его походку, его поведение, его лицо и по ним судим о человеке, иногда, впрочем, ошибочно, то язык человека - гораздо более точный показатель его человеческих качеств, его культуры. (</a:t>
            </a:r>
            <a:r>
              <a:rPr lang="ru-RU" dirty="0" err="1"/>
              <a:t>Д.С.Лихачев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7720143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27</TotalTime>
  <Words>1025</Words>
  <Application>Microsoft Office PowerPoint</Application>
  <PresentationFormat>Экран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Паркет</vt:lpstr>
      <vt:lpstr>Микротема. Микротекст.  Абзац.</vt:lpstr>
      <vt:lpstr>Презентация PowerPoint</vt:lpstr>
      <vt:lpstr>Повторение</vt:lpstr>
      <vt:lpstr>Словарная работа</vt:lpstr>
      <vt:lpstr>Микротема. Микротекст.</vt:lpstr>
      <vt:lpstr>Абзац.</vt:lpstr>
      <vt:lpstr>Требования к выделению абзаца. </vt:lpstr>
      <vt:lpstr>Презентация PowerPoint</vt:lpstr>
      <vt:lpstr>Самостоятельная работа</vt:lpstr>
      <vt:lpstr>Проверка</vt:lpstr>
      <vt:lpstr>Работа с текстом.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Микротема. Микротекст. Абзац.</dc:title>
  <dc:creator>Ольга</dc:creator>
  <cp:lastModifiedBy>Ольга</cp:lastModifiedBy>
  <cp:revision>11</cp:revision>
  <dcterms:created xsi:type="dcterms:W3CDTF">2012-10-18T14:49:24Z</dcterms:created>
  <dcterms:modified xsi:type="dcterms:W3CDTF">2012-10-18T16:20:26Z</dcterms:modified>
</cp:coreProperties>
</file>