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3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  <p:sldMasterId id="2147483794" r:id="rId2"/>
    <p:sldMasterId id="2147483806" r:id="rId3"/>
    <p:sldMasterId id="2147484102" r:id="rId4"/>
    <p:sldMasterId id="2147484128" r:id="rId5"/>
    <p:sldMasterId id="2147484189" r:id="rId6"/>
    <p:sldMasterId id="2147484202" r:id="rId7"/>
    <p:sldMasterId id="2147484214" r:id="rId8"/>
    <p:sldMasterId id="2147484226" r:id="rId9"/>
    <p:sldMasterId id="2147484238" r:id="rId10"/>
    <p:sldMasterId id="2147484250" r:id="rId11"/>
    <p:sldMasterId id="2147484262" r:id="rId12"/>
    <p:sldMasterId id="2147484274" r:id="rId13"/>
    <p:sldMasterId id="2147484286" r:id="rId14"/>
  </p:sldMasterIdLst>
  <p:notesMasterIdLst>
    <p:notesMasterId r:id="rId48"/>
  </p:notesMasterIdLst>
  <p:handoutMasterIdLst>
    <p:handoutMasterId r:id="rId49"/>
  </p:handoutMasterIdLst>
  <p:sldIdLst>
    <p:sldId id="256" r:id="rId15"/>
    <p:sldId id="257" r:id="rId16"/>
    <p:sldId id="258" r:id="rId17"/>
    <p:sldId id="259" r:id="rId18"/>
    <p:sldId id="265" r:id="rId19"/>
    <p:sldId id="263" r:id="rId20"/>
    <p:sldId id="268" r:id="rId21"/>
    <p:sldId id="269" r:id="rId22"/>
    <p:sldId id="271" r:id="rId23"/>
    <p:sldId id="272" r:id="rId24"/>
    <p:sldId id="273" r:id="rId25"/>
    <p:sldId id="288" r:id="rId26"/>
    <p:sldId id="274" r:id="rId27"/>
    <p:sldId id="277" r:id="rId28"/>
    <p:sldId id="280" r:id="rId29"/>
    <p:sldId id="281" r:id="rId30"/>
    <p:sldId id="282" r:id="rId31"/>
    <p:sldId id="306" r:id="rId32"/>
    <p:sldId id="307" r:id="rId33"/>
    <p:sldId id="284" r:id="rId34"/>
    <p:sldId id="285" r:id="rId35"/>
    <p:sldId id="286" r:id="rId36"/>
    <p:sldId id="290" r:id="rId37"/>
    <p:sldId id="291" r:id="rId38"/>
    <p:sldId id="292" r:id="rId39"/>
    <p:sldId id="293" r:id="rId40"/>
    <p:sldId id="294" r:id="rId41"/>
    <p:sldId id="301" r:id="rId42"/>
    <p:sldId id="302" r:id="rId43"/>
    <p:sldId id="303" r:id="rId44"/>
    <p:sldId id="304" r:id="rId45"/>
    <p:sldId id="305" r:id="rId46"/>
    <p:sldId id="308" r:id="rId47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la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700" autoAdjust="0"/>
  </p:normalViewPr>
  <p:slideViewPr>
    <p:cSldViewPr>
      <p:cViewPr>
        <p:scale>
          <a:sx n="110" d="100"/>
          <a:sy n="110" d="100"/>
        </p:scale>
        <p:origin x="-164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182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72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Состояние </a:t>
            </a:r>
            <a:r>
              <a:rPr lang="ru-RU" sz="1600" dirty="0" smtClean="0"/>
              <a:t> </a:t>
            </a:r>
            <a:r>
              <a:rPr lang="ru-RU" sz="1600" dirty="0"/>
              <a:t>НПР</a:t>
            </a:r>
          </a:p>
          <a:p>
            <a:pPr>
              <a:defRPr sz="1600"/>
            </a:pPr>
            <a:r>
              <a:rPr lang="ru-RU" sz="1600" dirty="0"/>
              <a:t>(констатирующий</a:t>
            </a:r>
            <a:r>
              <a:rPr lang="ru-RU" sz="1600" baseline="0" dirty="0"/>
              <a:t> эксперимент)</a:t>
            </a:r>
            <a:endParaRPr lang="ru-RU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группа ЭГ-1</c:v>
          </c:tx>
          <c:invertIfNegative val="0"/>
          <c:cat>
            <c:strRef>
              <c:f>Лист1!$E$300:$E$304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Лист1!$F$300:$F$304</c:f>
              <c:numCache>
                <c:formatCode>0%</c:formatCode>
                <c:ptCount val="5"/>
                <c:pt idx="0">
                  <c:v>0</c:v>
                </c:pt>
                <c:pt idx="1">
                  <c:v>0.2</c:v>
                </c:pt>
                <c:pt idx="2">
                  <c:v>0.2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v>группа ЭГ-2</c:v>
          </c:tx>
          <c:invertIfNegative val="0"/>
          <c:cat>
            <c:strRef>
              <c:f>Лист1!$E$300:$E$304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Лист1!$G$300:$G$304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074816"/>
        <c:axId val="101076352"/>
        <c:axId val="0"/>
      </c:bar3DChart>
      <c:catAx>
        <c:axId val="1010748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1076352"/>
        <c:crosses val="autoZero"/>
        <c:auto val="1"/>
        <c:lblAlgn val="ctr"/>
        <c:lblOffset val="100"/>
        <c:noMultiLvlLbl val="0"/>
      </c:catAx>
      <c:valAx>
        <c:axId val="10107635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01074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/>
              <a:t>Уровень развития импрессивной речи в группах ЭГ-1и ЭГ-2</a:t>
            </a:r>
          </a:p>
          <a:p>
            <a:pPr>
              <a:defRPr/>
            </a:pPr>
            <a:r>
              <a:rPr lang="ru-RU" sz="1600"/>
              <a:t>(констатирующий эксперимент)</a:t>
            </a:r>
          </a:p>
        </c:rich>
      </c:tx>
      <c:layout>
        <c:manualLayout>
          <c:xMode val="edge"/>
          <c:yMode val="edge"/>
          <c:x val="0.12292067911674934"/>
          <c:y val="5.481325038451825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Лист1!$E$361:$E$363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Лист1!$F$361:$F$363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invertIfNegative val="0"/>
          <c:cat>
            <c:strRef>
              <c:f>Лист1!$E$361:$E$363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Лист1!$G$361:$G$363</c:f>
              <c:numCache>
                <c:formatCode>0%</c:formatCode>
                <c:ptCount val="3"/>
                <c:pt idx="0">
                  <c:v>0.2</c:v>
                </c:pt>
                <c:pt idx="1">
                  <c:v>0.6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2429440"/>
        <c:axId val="101946112"/>
        <c:axId val="0"/>
      </c:bar3DChart>
      <c:catAx>
        <c:axId val="1024294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01946112"/>
        <c:crosses val="autoZero"/>
        <c:auto val="1"/>
        <c:lblAlgn val="ctr"/>
        <c:lblOffset val="100"/>
        <c:noMultiLvlLbl val="0"/>
      </c:catAx>
      <c:valAx>
        <c:axId val="101946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24294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Состояние импрессивной речи</a:t>
            </a:r>
            <a:r>
              <a:rPr lang="ru-RU" baseline="0"/>
              <a:t> </a:t>
            </a:r>
          </a:p>
          <a:p>
            <a:pPr>
              <a:defRPr/>
            </a:pPr>
            <a:r>
              <a:rPr lang="ru-RU" sz="1400"/>
              <a:t>(констатирующий эксперимент)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ЭГ - 1</c:v>
          </c:tx>
          <c:marker>
            <c:symbol val="square"/>
            <c:size val="5"/>
          </c:marker>
          <c:dLbls>
            <c:spPr>
              <a:ln cap="sq"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Лист1!$B$6:$B$10</c:f>
              <c:strCache>
                <c:ptCount val="5"/>
                <c:pt idx="0">
                  <c:v>I - 1</c:v>
                </c:pt>
                <c:pt idx="1">
                  <c:v>I  -2</c:v>
                </c:pt>
                <c:pt idx="2">
                  <c:v>I - 3</c:v>
                </c:pt>
                <c:pt idx="3">
                  <c:v>I - 4</c:v>
                </c:pt>
                <c:pt idx="4">
                  <c:v>I - 5</c:v>
                </c:pt>
              </c:strCache>
            </c:strRef>
          </c:cat>
          <c:val>
            <c:numRef>
              <c:f>Лист1!$C$6:$C$10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18</c:v>
                </c:pt>
                <c:pt idx="3">
                  <c:v>14</c:v>
                </c:pt>
                <c:pt idx="4">
                  <c:v>13</c:v>
                </c:pt>
              </c:numCache>
            </c:numRef>
          </c:val>
          <c:smooth val="0"/>
        </c:ser>
        <c:ser>
          <c:idx val="1"/>
          <c:order val="1"/>
          <c:tx>
            <c:v>ЭГ - 2</c:v>
          </c:tx>
          <c:marker>
            <c:symbol val="square"/>
            <c:size val="5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Лист1!$B$6:$B$10</c:f>
              <c:strCache>
                <c:ptCount val="5"/>
                <c:pt idx="0">
                  <c:v>I - 1</c:v>
                </c:pt>
                <c:pt idx="1">
                  <c:v>I  -2</c:v>
                </c:pt>
                <c:pt idx="2">
                  <c:v>I - 3</c:v>
                </c:pt>
                <c:pt idx="3">
                  <c:v>I - 4</c:v>
                </c:pt>
                <c:pt idx="4">
                  <c:v>I - 5</c:v>
                </c:pt>
              </c:strCache>
            </c:strRef>
          </c:cat>
          <c:val>
            <c:numRef>
              <c:f>Лист1!$D$6:$D$10</c:f>
              <c:numCache>
                <c:formatCode>General</c:formatCode>
                <c:ptCount val="5"/>
                <c:pt idx="0">
                  <c:v>19</c:v>
                </c:pt>
                <c:pt idx="1">
                  <c:v>15</c:v>
                </c:pt>
                <c:pt idx="2">
                  <c:v>12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67776"/>
        <c:axId val="102669312"/>
      </c:lineChart>
      <c:catAx>
        <c:axId val="102667776"/>
        <c:scaling>
          <c:orientation val="minMax"/>
        </c:scaling>
        <c:delete val="0"/>
        <c:axPos val="b"/>
        <c:minorGridlines/>
        <c:majorTickMark val="none"/>
        <c:minorTickMark val="none"/>
        <c:tickLblPos val="nextTo"/>
        <c:crossAx val="102669312"/>
        <c:crossesAt val="1"/>
        <c:auto val="1"/>
        <c:lblAlgn val="ctr"/>
        <c:lblOffset val="100"/>
        <c:noMultiLvlLbl val="0"/>
      </c:catAx>
      <c:valAx>
        <c:axId val="102669312"/>
        <c:scaling>
          <c:orientation val="minMax"/>
          <c:max val="25"/>
          <c:min val="5"/>
        </c:scaling>
        <c:delete val="0"/>
        <c:axPos val="l"/>
        <c:majorGridlines>
          <c:spPr>
            <a:ln w="12700"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</a:t>
                </a:r>
                <a:r>
                  <a:rPr lang="ru-RU" baseline="0"/>
                  <a:t> баллов за задание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2667776"/>
        <c:crosses val="autoZero"/>
        <c:crossBetween val="between"/>
        <c:majorUnit val="1"/>
        <c:minorUnit val="1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Состояние экспрессивной речи</a:t>
            </a:r>
          </a:p>
          <a:p>
            <a:pPr>
              <a:defRPr/>
            </a:pPr>
            <a:r>
              <a:rPr lang="ru-RU"/>
              <a:t>(</a:t>
            </a:r>
            <a:r>
              <a:rPr lang="ru-RU" sz="1600"/>
              <a:t>констатирующий эксперимент)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Лист1!$J$45</c:f>
              <c:strCache>
                <c:ptCount val="1"/>
                <c:pt idx="0">
                  <c:v>ЭГ - 1</c:v>
                </c:pt>
              </c:strCache>
            </c:strRef>
          </c:tx>
          <c:marker>
            <c:symbol val="square"/>
            <c:size val="5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Лист1!$I$46:$I$50</c:f>
              <c:strCache>
                <c:ptCount val="5"/>
                <c:pt idx="0">
                  <c:v>II - 1</c:v>
                </c:pt>
                <c:pt idx="1">
                  <c:v>II - 2</c:v>
                </c:pt>
                <c:pt idx="2">
                  <c:v>II - 3</c:v>
                </c:pt>
                <c:pt idx="3">
                  <c:v>II - 4</c:v>
                </c:pt>
                <c:pt idx="4">
                  <c:v>II - 5</c:v>
                </c:pt>
              </c:strCache>
            </c:strRef>
          </c:cat>
          <c:val>
            <c:numRef>
              <c:f>Лист1!$J$46:$J$50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14</c:v>
                </c:pt>
                <c:pt idx="4">
                  <c:v>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Лист1!$K$45</c:f>
              <c:strCache>
                <c:ptCount val="1"/>
                <c:pt idx="0">
                  <c:v>ЭГ - 2</c:v>
                </c:pt>
              </c:strCache>
            </c:strRef>
          </c:tx>
          <c:marker>
            <c:symbol val="square"/>
            <c:size val="5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Лист1!$I$46:$I$50</c:f>
              <c:strCache>
                <c:ptCount val="5"/>
                <c:pt idx="0">
                  <c:v>II - 1</c:v>
                </c:pt>
                <c:pt idx="1">
                  <c:v>II - 2</c:v>
                </c:pt>
                <c:pt idx="2">
                  <c:v>II - 3</c:v>
                </c:pt>
                <c:pt idx="3">
                  <c:v>II - 4</c:v>
                </c:pt>
                <c:pt idx="4">
                  <c:v>II - 5</c:v>
                </c:pt>
              </c:strCache>
            </c:strRef>
          </c:cat>
          <c:val>
            <c:numRef>
              <c:f>Лист1!$K$46:$K$50</c:f>
              <c:numCache>
                <c:formatCode>General</c:formatCode>
                <c:ptCount val="5"/>
                <c:pt idx="0">
                  <c:v>10</c:v>
                </c:pt>
                <c:pt idx="1">
                  <c:v>11</c:v>
                </c:pt>
                <c:pt idx="2">
                  <c:v>8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758272"/>
        <c:axId val="102759808"/>
      </c:lineChart>
      <c:catAx>
        <c:axId val="102758272"/>
        <c:scaling>
          <c:orientation val="minMax"/>
        </c:scaling>
        <c:delete val="0"/>
        <c:axPos val="b"/>
        <c:minorGridlines/>
        <c:majorTickMark val="none"/>
        <c:minorTickMark val="none"/>
        <c:tickLblPos val="nextTo"/>
        <c:crossAx val="102759808"/>
        <c:crosses val="autoZero"/>
        <c:auto val="1"/>
        <c:lblAlgn val="ctr"/>
        <c:lblOffset val="100"/>
        <c:noMultiLvlLbl val="0"/>
      </c:catAx>
      <c:valAx>
        <c:axId val="102759808"/>
        <c:scaling>
          <c:orientation val="minMax"/>
          <c:max val="25"/>
          <c:min val="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</a:t>
                </a:r>
                <a:r>
                  <a:rPr lang="ru-RU" baseline="0"/>
                  <a:t> баллов за задание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2758272"/>
        <c:crosses val="autoZero"/>
        <c:crossBetween val="between"/>
        <c:majorUnit val="1"/>
        <c:minorUnit val="1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/>
              <a:t>Динамика нервно-психического развития</a:t>
            </a:r>
          </a:p>
          <a:p>
            <a:pPr>
              <a:defRPr/>
            </a:pPr>
            <a:endParaRPr lang="ru-RU" sz="1600"/>
          </a:p>
        </c:rich>
      </c:tx>
      <c:layout>
        <c:manualLayout>
          <c:xMode val="edge"/>
          <c:yMode val="edge"/>
          <c:x val="0.19703779673840699"/>
          <c:y val="1.8129626831847712E-2"/>
        </c:manualLayout>
      </c:layout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v>Констатирующий эксперимент</c:v>
          </c:tx>
          <c:spPr>
            <a:ln>
              <a:prstDash val="dash"/>
            </a:ln>
          </c:spPr>
          <c:marker>
            <c:symbol val="square"/>
            <c:size val="7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Лист1!$E$256:$F$265</c:f>
              <c:strCache>
                <c:ptCount val="10"/>
                <c:pt idx="0">
                  <c:v>Савкин Никита</c:v>
                </c:pt>
                <c:pt idx="1">
                  <c:v>Кузнецов Антон</c:v>
                </c:pt>
                <c:pt idx="2">
                  <c:v>Харламов Коля </c:v>
                </c:pt>
                <c:pt idx="3">
                  <c:v>Иванов Артем</c:v>
                </c:pt>
                <c:pt idx="4">
                  <c:v>Шаланова Яна</c:v>
                </c:pt>
                <c:pt idx="5">
                  <c:v>Григорьев Саша</c:v>
                </c:pt>
                <c:pt idx="6">
                  <c:v>Игнатьев Алеша</c:v>
                </c:pt>
                <c:pt idx="7">
                  <c:v>Алмазов Клим</c:v>
                </c:pt>
                <c:pt idx="8">
                  <c:v>Воробьев Илья</c:v>
                </c:pt>
                <c:pt idx="9">
                  <c:v>Резник Максим</c:v>
                </c:pt>
              </c:strCache>
            </c:strRef>
          </c:cat>
          <c:val>
            <c:numRef>
              <c:f>Лист1!$G$256:$G$265</c:f>
              <c:numCache>
                <c:formatCode>General</c:formatCode>
                <c:ptCount val="10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  <c:pt idx="6">
                  <c:v>5</c:v>
                </c:pt>
                <c:pt idx="7">
                  <c:v>3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</c:ser>
        <c:ser>
          <c:idx val="1"/>
          <c:order val="1"/>
          <c:tx>
            <c:v>Контрольный эксперимент</c:v>
          </c:tx>
          <c:marker>
            <c:symbol val="square"/>
            <c:size val="7"/>
          </c:marker>
          <c:dLbls>
            <c:spPr>
              <a:ln>
                <a:solidFill>
                  <a:srgbClr val="4F81BD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Лист1!$E$256:$F$265</c:f>
              <c:strCache>
                <c:ptCount val="10"/>
                <c:pt idx="0">
                  <c:v>Савкин Никита</c:v>
                </c:pt>
                <c:pt idx="1">
                  <c:v>Кузнецов Антон</c:v>
                </c:pt>
                <c:pt idx="2">
                  <c:v>Харламов Коля </c:v>
                </c:pt>
                <c:pt idx="3">
                  <c:v>Иванов Артем</c:v>
                </c:pt>
                <c:pt idx="4">
                  <c:v>Шаланова Яна</c:v>
                </c:pt>
                <c:pt idx="5">
                  <c:v>Григорьев Саша</c:v>
                </c:pt>
                <c:pt idx="6">
                  <c:v>Игнатьев Алеша</c:v>
                </c:pt>
                <c:pt idx="7">
                  <c:v>Алмазов Клим</c:v>
                </c:pt>
                <c:pt idx="8">
                  <c:v>Воробьев Илья</c:v>
                </c:pt>
                <c:pt idx="9">
                  <c:v>Резник Максим</c:v>
                </c:pt>
              </c:strCache>
            </c:strRef>
          </c:cat>
          <c:val>
            <c:numRef>
              <c:f>Лист1!$H$256:$H$265</c:f>
              <c:numCache>
                <c:formatCode>General</c:formatCode>
                <c:ptCount val="10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112896"/>
        <c:axId val="104114432"/>
      </c:radarChart>
      <c:catAx>
        <c:axId val="104112896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spPr>
          <a:ln w="9525">
            <a:noFill/>
          </a:ln>
        </c:spPr>
        <c:crossAx val="104114432"/>
        <c:crosses val="autoZero"/>
        <c:auto val="1"/>
        <c:lblAlgn val="ctr"/>
        <c:lblOffset val="100"/>
        <c:noMultiLvlLbl val="0"/>
      </c:catAx>
      <c:valAx>
        <c:axId val="104114432"/>
        <c:scaling>
          <c:orientation val="minMax"/>
          <c:max val="5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4112896"/>
        <c:crosses val="autoZero"/>
        <c:crossBetween val="between"/>
        <c:majorUnit val="1"/>
        <c:minorUnit val="1"/>
      </c:valAx>
      <c:spPr>
        <a:ln>
          <a:prstDash val="solid"/>
        </a:ln>
      </c:spPr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/>
              <a:t>Динамика  нервно - психического</a:t>
            </a:r>
            <a:r>
              <a:rPr lang="ru-RU" sz="1600" baseline="0"/>
              <a:t> развития</a:t>
            </a:r>
            <a:r>
              <a:rPr lang="ru-RU" sz="1600"/>
              <a:t>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Констатирующий эксперимент</c:v>
          </c:tx>
          <c:invertIfNegative val="0"/>
          <c:cat>
            <c:strRef>
              <c:f>Лист1!$D$384:$D$388</c:f>
              <c:strCache>
                <c:ptCount val="5"/>
                <c:pt idx="0">
                  <c:v>Iгруппа НПР</c:v>
                </c:pt>
                <c:pt idx="1">
                  <c:v>II группа НПР</c:v>
                </c:pt>
                <c:pt idx="2">
                  <c:v>III группаНПР</c:v>
                </c:pt>
                <c:pt idx="3">
                  <c:v>IV группаНПР</c:v>
                </c:pt>
                <c:pt idx="4">
                  <c:v>V группаНПР</c:v>
                </c:pt>
              </c:strCache>
            </c:strRef>
          </c:cat>
          <c:val>
            <c:numRef>
              <c:f>Лист1!$E$384:$E$388</c:f>
              <c:numCache>
                <c:formatCode>0%</c:formatCode>
                <c:ptCount val="5"/>
                <c:pt idx="0">
                  <c:v>0</c:v>
                </c:pt>
                <c:pt idx="1">
                  <c:v>0.2</c:v>
                </c:pt>
                <c:pt idx="2">
                  <c:v>0.3</c:v>
                </c:pt>
                <c:pt idx="3">
                  <c:v>0.3</c:v>
                </c:pt>
                <c:pt idx="4">
                  <c:v>0.2</c:v>
                </c:pt>
              </c:numCache>
            </c:numRef>
          </c:val>
        </c:ser>
        <c:ser>
          <c:idx val="1"/>
          <c:order val="1"/>
          <c:tx>
            <c:v>Контрольный эксперимент</c:v>
          </c:tx>
          <c:invertIfNegative val="0"/>
          <c:cat>
            <c:strRef>
              <c:f>Лист1!$D$384:$D$388</c:f>
              <c:strCache>
                <c:ptCount val="5"/>
                <c:pt idx="0">
                  <c:v>Iгруппа НПР</c:v>
                </c:pt>
                <c:pt idx="1">
                  <c:v>II группа НПР</c:v>
                </c:pt>
                <c:pt idx="2">
                  <c:v>III группаНПР</c:v>
                </c:pt>
                <c:pt idx="3">
                  <c:v>IV группаНПР</c:v>
                </c:pt>
                <c:pt idx="4">
                  <c:v>V группаНПР</c:v>
                </c:pt>
              </c:strCache>
            </c:strRef>
          </c:cat>
          <c:val>
            <c:numRef>
              <c:f>Лист1!$F$384:$F$388</c:f>
              <c:numCache>
                <c:formatCode>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0.3</c:v>
                </c:pt>
                <c:pt idx="3">
                  <c:v>0.5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5031552"/>
        <c:axId val="105033088"/>
        <c:axId val="0"/>
      </c:bar3DChart>
      <c:catAx>
        <c:axId val="1050315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5033088"/>
        <c:crosses val="autoZero"/>
        <c:auto val="1"/>
        <c:lblAlgn val="ctr"/>
        <c:lblOffset val="100"/>
        <c:noMultiLvlLbl val="0"/>
      </c:catAx>
      <c:valAx>
        <c:axId val="105033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503155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Динамика развития речевой функции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Констатирующий эксперимент</c:v>
          </c:tx>
          <c:marker>
            <c:symbol val="square"/>
            <c:size val="5"/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Лист1!$D$99:$D$108</c:f>
              <c:strCache>
                <c:ptCount val="10"/>
                <c:pt idx="0">
                  <c:v>I - 1</c:v>
                </c:pt>
                <c:pt idx="1">
                  <c:v>I - 2</c:v>
                </c:pt>
                <c:pt idx="2">
                  <c:v>I - 3</c:v>
                </c:pt>
                <c:pt idx="3">
                  <c:v>I - 4</c:v>
                </c:pt>
                <c:pt idx="4">
                  <c:v>I - 5</c:v>
                </c:pt>
                <c:pt idx="5">
                  <c:v>II - 1</c:v>
                </c:pt>
                <c:pt idx="6">
                  <c:v>II - 2</c:v>
                </c:pt>
                <c:pt idx="7">
                  <c:v>II - 3</c:v>
                </c:pt>
                <c:pt idx="8">
                  <c:v>II - 4</c:v>
                </c:pt>
                <c:pt idx="9">
                  <c:v>II - 5</c:v>
                </c:pt>
              </c:strCache>
            </c:strRef>
          </c:cat>
          <c:val>
            <c:numRef>
              <c:f>Лист1!$E$99:$E$108</c:f>
              <c:numCache>
                <c:formatCode>General</c:formatCode>
                <c:ptCount val="10"/>
                <c:pt idx="0">
                  <c:v>39</c:v>
                </c:pt>
                <c:pt idx="1">
                  <c:v>34</c:v>
                </c:pt>
                <c:pt idx="2">
                  <c:v>30</c:v>
                </c:pt>
                <c:pt idx="3">
                  <c:v>25</c:v>
                </c:pt>
                <c:pt idx="4">
                  <c:v>23</c:v>
                </c:pt>
                <c:pt idx="5">
                  <c:v>26</c:v>
                </c:pt>
                <c:pt idx="6">
                  <c:v>26</c:v>
                </c:pt>
                <c:pt idx="7">
                  <c:v>23</c:v>
                </c:pt>
                <c:pt idx="8">
                  <c:v>25</c:v>
                </c:pt>
                <c:pt idx="9">
                  <c:v>16</c:v>
                </c:pt>
              </c:numCache>
            </c:numRef>
          </c:val>
          <c:smooth val="0"/>
        </c:ser>
        <c:ser>
          <c:idx val="1"/>
          <c:order val="1"/>
          <c:tx>
            <c:v>Контрольный эксперимент</c:v>
          </c:tx>
          <c:marker>
            <c:symbol val="square"/>
            <c:size val="5"/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Лист1!$D$99:$D$108</c:f>
              <c:strCache>
                <c:ptCount val="10"/>
                <c:pt idx="0">
                  <c:v>I - 1</c:v>
                </c:pt>
                <c:pt idx="1">
                  <c:v>I - 2</c:v>
                </c:pt>
                <c:pt idx="2">
                  <c:v>I - 3</c:v>
                </c:pt>
                <c:pt idx="3">
                  <c:v>I - 4</c:v>
                </c:pt>
                <c:pt idx="4">
                  <c:v>I - 5</c:v>
                </c:pt>
                <c:pt idx="5">
                  <c:v>II - 1</c:v>
                </c:pt>
                <c:pt idx="6">
                  <c:v>II - 2</c:v>
                </c:pt>
                <c:pt idx="7">
                  <c:v>II - 3</c:v>
                </c:pt>
                <c:pt idx="8">
                  <c:v>II - 4</c:v>
                </c:pt>
                <c:pt idx="9">
                  <c:v>II - 5</c:v>
                </c:pt>
              </c:strCache>
            </c:strRef>
          </c:cat>
          <c:val>
            <c:numRef>
              <c:f>Лист1!$F$99:$F$108</c:f>
              <c:numCache>
                <c:formatCode>General</c:formatCode>
                <c:ptCount val="10"/>
                <c:pt idx="0">
                  <c:v>40</c:v>
                </c:pt>
                <c:pt idx="1">
                  <c:v>40</c:v>
                </c:pt>
                <c:pt idx="2">
                  <c:v>32</c:v>
                </c:pt>
                <c:pt idx="3">
                  <c:v>29</c:v>
                </c:pt>
                <c:pt idx="4">
                  <c:v>28</c:v>
                </c:pt>
                <c:pt idx="5">
                  <c:v>32</c:v>
                </c:pt>
                <c:pt idx="6">
                  <c:v>33</c:v>
                </c:pt>
                <c:pt idx="7">
                  <c:v>32</c:v>
                </c:pt>
                <c:pt idx="8">
                  <c:v>32</c:v>
                </c:pt>
                <c:pt idx="9">
                  <c:v>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012416"/>
        <c:axId val="104015360"/>
      </c:lineChart>
      <c:catAx>
        <c:axId val="104012416"/>
        <c:scaling>
          <c:orientation val="minMax"/>
        </c:scaling>
        <c:delete val="0"/>
        <c:axPos val="b"/>
        <c:minorGridlines/>
        <c:majorTickMark val="none"/>
        <c:minorTickMark val="none"/>
        <c:tickLblPos val="nextTo"/>
        <c:crossAx val="104015360"/>
        <c:crosses val="autoZero"/>
        <c:auto val="1"/>
        <c:lblAlgn val="ctr"/>
        <c:lblOffset val="100"/>
        <c:noMultiLvlLbl val="0"/>
      </c:catAx>
      <c:valAx>
        <c:axId val="104015360"/>
        <c:scaling>
          <c:orientation val="minMax"/>
          <c:max val="43"/>
          <c:min val="1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баллов за задание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4012416"/>
        <c:crosses val="autoZero"/>
        <c:crossBetween val="between"/>
        <c:majorUnit val="1"/>
        <c:minorUnit val="1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Динамика развития импрессивной речи  ЭГ -1</a:t>
            </a:r>
          </a:p>
        </c:rich>
      </c:tx>
      <c:layout>
        <c:manualLayout>
          <c:xMode val="edge"/>
          <c:yMode val="edge"/>
          <c:x val="0.12515266841644795"/>
          <c:y val="2.777777777777777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Констатирующий эксперимент</c:v>
          </c:tx>
          <c:marker>
            <c:symbol val="square"/>
            <c:size val="5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Лист1!$D$125:$D$129</c:f>
              <c:strCache>
                <c:ptCount val="5"/>
                <c:pt idx="0">
                  <c:v>I - 1</c:v>
                </c:pt>
                <c:pt idx="1">
                  <c:v>I - 2</c:v>
                </c:pt>
                <c:pt idx="2">
                  <c:v>I - 3</c:v>
                </c:pt>
                <c:pt idx="3">
                  <c:v>I - 4</c:v>
                </c:pt>
                <c:pt idx="4">
                  <c:v>I - 5</c:v>
                </c:pt>
              </c:strCache>
            </c:strRef>
          </c:cat>
          <c:val>
            <c:numRef>
              <c:f>Лист1!$E$125:$E$129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18</c:v>
                </c:pt>
                <c:pt idx="3">
                  <c:v>15</c:v>
                </c:pt>
                <c:pt idx="4">
                  <c:v>13</c:v>
                </c:pt>
              </c:numCache>
            </c:numRef>
          </c:val>
          <c:smooth val="0"/>
        </c:ser>
        <c:ser>
          <c:idx val="1"/>
          <c:order val="1"/>
          <c:tx>
            <c:v>Контрольный эксперимент</c:v>
          </c:tx>
          <c:marker>
            <c:symbol val="square"/>
            <c:size val="5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Лист1!$D$125:$D$129</c:f>
              <c:strCache>
                <c:ptCount val="5"/>
                <c:pt idx="0">
                  <c:v>I - 1</c:v>
                </c:pt>
                <c:pt idx="1">
                  <c:v>I - 2</c:v>
                </c:pt>
                <c:pt idx="2">
                  <c:v>I - 3</c:v>
                </c:pt>
                <c:pt idx="3">
                  <c:v>I - 4</c:v>
                </c:pt>
                <c:pt idx="4">
                  <c:v>I - 5</c:v>
                </c:pt>
              </c:strCache>
            </c:strRef>
          </c:cat>
          <c:val>
            <c:numRef>
              <c:f>Лист1!$F$125:$F$129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18</c:v>
                </c:pt>
                <c:pt idx="3">
                  <c:v>18</c:v>
                </c:pt>
                <c:pt idx="4">
                  <c:v>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632704"/>
        <c:axId val="104634240"/>
      </c:lineChart>
      <c:catAx>
        <c:axId val="104632704"/>
        <c:scaling>
          <c:orientation val="minMax"/>
        </c:scaling>
        <c:delete val="0"/>
        <c:axPos val="b"/>
        <c:minorGridlines/>
        <c:majorTickMark val="none"/>
        <c:minorTickMark val="none"/>
        <c:tickLblPos val="nextTo"/>
        <c:crossAx val="104634240"/>
        <c:crosses val="autoZero"/>
        <c:auto val="1"/>
        <c:lblAlgn val="ctr"/>
        <c:lblOffset val="100"/>
        <c:noMultiLvlLbl val="0"/>
      </c:catAx>
      <c:valAx>
        <c:axId val="104634240"/>
        <c:scaling>
          <c:orientation val="minMax"/>
          <c:max val="25"/>
          <c:min val="1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данных за задание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4632704"/>
        <c:crosses val="autoZero"/>
        <c:crossBetween val="between"/>
        <c:majorUnit val="1"/>
        <c:minorUnit val="1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CD69ED-2EC3-45A8-854A-DDC477205A3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ED8379-0549-4378-B0FC-ABFC8B9D2B5F}">
      <dgm:prSet phldrT="[Текст]"/>
      <dgm:spPr/>
      <dgm:t>
        <a:bodyPr/>
        <a:lstStyle/>
        <a:p>
          <a:r>
            <a:rPr lang="ru-RU" dirty="0" smtClean="0"/>
            <a:t>Цель исследования</a:t>
          </a:r>
          <a:endParaRPr lang="ru-RU" dirty="0"/>
        </a:p>
      </dgm:t>
    </dgm:pt>
    <dgm:pt modelId="{8BC76EB7-ECBE-4D17-93C3-F4179680D304}" type="parTrans" cxnId="{21F066B0-010A-4B22-AB6C-29CE0C0355E6}">
      <dgm:prSet/>
      <dgm:spPr/>
      <dgm:t>
        <a:bodyPr/>
        <a:lstStyle/>
        <a:p>
          <a:endParaRPr lang="ru-RU"/>
        </a:p>
      </dgm:t>
    </dgm:pt>
    <dgm:pt modelId="{CA1906D4-7F30-4AD0-9D0D-27F4B5BBE996}" type="sibTrans" cxnId="{21F066B0-010A-4B22-AB6C-29CE0C0355E6}">
      <dgm:prSet/>
      <dgm:spPr/>
      <dgm:t>
        <a:bodyPr/>
        <a:lstStyle/>
        <a:p>
          <a:endParaRPr lang="ru-RU"/>
        </a:p>
      </dgm:t>
    </dgm:pt>
    <dgm:pt modelId="{4A0B509D-BE0C-4771-9E33-EA3A5CD15B88}">
      <dgm:prSet phldrT="[Текст]" custT="1"/>
      <dgm:spPr/>
      <dgm:t>
        <a:bodyPr/>
        <a:lstStyle/>
        <a:p>
          <a:r>
            <a:rPr lang="ru-RU" sz="1800" dirty="0" smtClean="0"/>
            <a:t>Изучение речевых нарушений и методов  коррекционного воздействия в раннем возрасте, на основе выявления значимых признаков отклонений речевого развития</a:t>
          </a:r>
          <a:endParaRPr lang="ru-RU" sz="1800" dirty="0"/>
        </a:p>
      </dgm:t>
    </dgm:pt>
    <dgm:pt modelId="{115A3A30-6E95-4715-9C14-8A4BC7DB8A6F}" type="parTrans" cxnId="{96ECE162-4C68-48A7-BA60-B672C1895DEC}">
      <dgm:prSet/>
      <dgm:spPr/>
      <dgm:t>
        <a:bodyPr/>
        <a:lstStyle/>
        <a:p>
          <a:endParaRPr lang="ru-RU"/>
        </a:p>
      </dgm:t>
    </dgm:pt>
    <dgm:pt modelId="{72082726-FFEF-4448-A81A-AD53B82542D5}" type="sibTrans" cxnId="{96ECE162-4C68-48A7-BA60-B672C1895DEC}">
      <dgm:prSet/>
      <dgm:spPr/>
      <dgm:t>
        <a:bodyPr/>
        <a:lstStyle/>
        <a:p>
          <a:endParaRPr lang="ru-RU"/>
        </a:p>
      </dgm:t>
    </dgm:pt>
    <dgm:pt modelId="{28F7CAE8-3DB2-467C-844C-49D3F3D6C0F1}">
      <dgm:prSet phldrT="[Текст]"/>
      <dgm:spPr/>
      <dgm:t>
        <a:bodyPr/>
        <a:lstStyle/>
        <a:p>
          <a:r>
            <a:rPr lang="ru-RU" dirty="0" smtClean="0"/>
            <a:t>Объект исследования</a:t>
          </a:r>
          <a:endParaRPr lang="ru-RU" dirty="0"/>
        </a:p>
      </dgm:t>
    </dgm:pt>
    <dgm:pt modelId="{2B7FFFB8-1210-495E-8544-4F8A9804CAA3}" type="parTrans" cxnId="{D511E1FB-3277-45DF-B6AA-0A17B4D0FB96}">
      <dgm:prSet/>
      <dgm:spPr/>
      <dgm:t>
        <a:bodyPr/>
        <a:lstStyle/>
        <a:p>
          <a:endParaRPr lang="ru-RU"/>
        </a:p>
      </dgm:t>
    </dgm:pt>
    <dgm:pt modelId="{25347B4D-7142-4305-93D2-A914D74DBF6F}" type="sibTrans" cxnId="{D511E1FB-3277-45DF-B6AA-0A17B4D0FB96}">
      <dgm:prSet/>
      <dgm:spPr/>
      <dgm:t>
        <a:bodyPr/>
        <a:lstStyle/>
        <a:p>
          <a:endParaRPr lang="ru-RU"/>
        </a:p>
      </dgm:t>
    </dgm:pt>
    <dgm:pt modelId="{37D2646B-F335-4FD3-A6AA-CC5BA142379D}">
      <dgm:prSet phldrT="[Текст]" custT="1"/>
      <dgm:spPr/>
      <dgm:t>
        <a:bodyPr/>
        <a:lstStyle/>
        <a:p>
          <a:r>
            <a:rPr lang="ru-RU" sz="1800" dirty="0" smtClean="0"/>
            <a:t>Процесс становления речевой системы  детей раннего возраста в условиях дома ребенка</a:t>
          </a:r>
          <a:endParaRPr lang="ru-RU" sz="1800" dirty="0"/>
        </a:p>
      </dgm:t>
    </dgm:pt>
    <dgm:pt modelId="{6A0E2B2D-A5A0-443B-AFBE-ABA47C1FBFFD}" type="parTrans" cxnId="{F40E4816-FB9B-4E40-B588-0E921517654F}">
      <dgm:prSet/>
      <dgm:spPr/>
      <dgm:t>
        <a:bodyPr/>
        <a:lstStyle/>
        <a:p>
          <a:endParaRPr lang="ru-RU"/>
        </a:p>
      </dgm:t>
    </dgm:pt>
    <dgm:pt modelId="{EC7FD98C-749D-451D-B2EE-2B83752A85E7}" type="sibTrans" cxnId="{F40E4816-FB9B-4E40-B588-0E921517654F}">
      <dgm:prSet/>
      <dgm:spPr/>
      <dgm:t>
        <a:bodyPr/>
        <a:lstStyle/>
        <a:p>
          <a:endParaRPr lang="ru-RU"/>
        </a:p>
      </dgm:t>
    </dgm:pt>
    <dgm:pt modelId="{CF242F76-0DAB-4143-BEFB-2DCB0A2C0A8E}">
      <dgm:prSet phldrT="[Текст]"/>
      <dgm:spPr/>
      <dgm:t>
        <a:bodyPr/>
        <a:lstStyle/>
        <a:p>
          <a:r>
            <a:rPr lang="ru-RU" dirty="0" smtClean="0"/>
            <a:t>Предмет исследования</a:t>
          </a:r>
          <a:endParaRPr lang="ru-RU" dirty="0"/>
        </a:p>
      </dgm:t>
    </dgm:pt>
    <dgm:pt modelId="{54A702CC-2496-4E78-AAC4-BF0F05F2A00C}" type="parTrans" cxnId="{9148A979-EBAC-4155-8541-AD9A99467FF9}">
      <dgm:prSet/>
      <dgm:spPr/>
      <dgm:t>
        <a:bodyPr/>
        <a:lstStyle/>
        <a:p>
          <a:endParaRPr lang="ru-RU"/>
        </a:p>
      </dgm:t>
    </dgm:pt>
    <dgm:pt modelId="{1DDDA2B4-C160-484B-B07F-86B276A519FA}" type="sibTrans" cxnId="{9148A979-EBAC-4155-8541-AD9A99467FF9}">
      <dgm:prSet/>
      <dgm:spPr/>
      <dgm:t>
        <a:bodyPr/>
        <a:lstStyle/>
        <a:p>
          <a:endParaRPr lang="ru-RU"/>
        </a:p>
      </dgm:t>
    </dgm:pt>
    <dgm:pt modelId="{A959C6E0-8204-4167-B91D-34749252B7B2}">
      <dgm:prSet phldrT="[Текст]" custT="1"/>
      <dgm:spPr/>
      <dgm:t>
        <a:bodyPr/>
        <a:lstStyle/>
        <a:p>
          <a:r>
            <a:rPr lang="ru-RU" sz="1800" dirty="0" smtClean="0"/>
            <a:t>Комплексное коррекционное воздействие при отклонениях речевого развития детей раннего возраста в условиях дома ребенка</a:t>
          </a:r>
          <a:endParaRPr lang="ru-RU" sz="1800" dirty="0"/>
        </a:p>
      </dgm:t>
    </dgm:pt>
    <dgm:pt modelId="{AA1AF192-988A-4BA5-9A8F-B7C792417D6C}" type="parTrans" cxnId="{0DC9B5F2-BBFD-4537-B406-294F11676E43}">
      <dgm:prSet/>
      <dgm:spPr/>
      <dgm:t>
        <a:bodyPr/>
        <a:lstStyle/>
        <a:p>
          <a:endParaRPr lang="ru-RU"/>
        </a:p>
      </dgm:t>
    </dgm:pt>
    <dgm:pt modelId="{737283D1-C309-4B2A-9318-7416C71789EB}" type="sibTrans" cxnId="{0DC9B5F2-BBFD-4537-B406-294F11676E43}">
      <dgm:prSet/>
      <dgm:spPr/>
      <dgm:t>
        <a:bodyPr/>
        <a:lstStyle/>
        <a:p>
          <a:endParaRPr lang="ru-RU"/>
        </a:p>
      </dgm:t>
    </dgm:pt>
    <dgm:pt modelId="{71056461-4E2E-4947-A267-31F150A8C9E9}" type="pres">
      <dgm:prSet presAssocID="{51CD69ED-2EC3-45A8-854A-DDC477205A3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ACA3FE-DED6-4E3A-B83F-2AA01507FE97}" type="pres">
      <dgm:prSet presAssocID="{17ED8379-0549-4378-B0FC-ABFC8B9D2B5F}" presName="linNode" presStyleCnt="0"/>
      <dgm:spPr/>
    </dgm:pt>
    <dgm:pt modelId="{492B39F8-A44C-43D8-BA82-54C0E7EED259}" type="pres">
      <dgm:prSet presAssocID="{17ED8379-0549-4378-B0FC-ABFC8B9D2B5F}" presName="parentShp" presStyleLbl="node1" presStyleIdx="0" presStyleCnt="3" custLinFactNeighborX="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745CB-102F-4712-B431-68D71E5BCB20}" type="pres">
      <dgm:prSet presAssocID="{17ED8379-0549-4378-B0FC-ABFC8B9D2B5F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12BC6-540D-46D6-B7AB-DD03E876B327}" type="pres">
      <dgm:prSet presAssocID="{CA1906D4-7F30-4AD0-9D0D-27F4B5BBE996}" presName="spacing" presStyleCnt="0"/>
      <dgm:spPr/>
    </dgm:pt>
    <dgm:pt modelId="{AF76D337-2D4C-433B-B9B6-7DEEA705C5C7}" type="pres">
      <dgm:prSet presAssocID="{28F7CAE8-3DB2-467C-844C-49D3F3D6C0F1}" presName="linNode" presStyleCnt="0"/>
      <dgm:spPr/>
    </dgm:pt>
    <dgm:pt modelId="{78135AA9-927A-4D6E-9D2F-B3516438DA20}" type="pres">
      <dgm:prSet presAssocID="{28F7CAE8-3DB2-467C-844C-49D3F3D6C0F1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04D5F-9547-4532-923B-694AFBCAC196}" type="pres">
      <dgm:prSet presAssocID="{28F7CAE8-3DB2-467C-844C-49D3F3D6C0F1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6116B-3367-48EB-A8E1-1836AE2A8734}" type="pres">
      <dgm:prSet presAssocID="{25347B4D-7142-4305-93D2-A914D74DBF6F}" presName="spacing" presStyleCnt="0"/>
      <dgm:spPr/>
    </dgm:pt>
    <dgm:pt modelId="{EF1E7C12-7306-44E0-8955-1309C943C5F7}" type="pres">
      <dgm:prSet presAssocID="{CF242F76-0DAB-4143-BEFB-2DCB0A2C0A8E}" presName="linNode" presStyleCnt="0"/>
      <dgm:spPr/>
    </dgm:pt>
    <dgm:pt modelId="{D04A8A6C-B781-400A-B659-D3787B2FE94D}" type="pres">
      <dgm:prSet presAssocID="{CF242F76-0DAB-4143-BEFB-2DCB0A2C0A8E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4830D-3D31-4B4D-A6E1-5B876CFB53AA}" type="pres">
      <dgm:prSet presAssocID="{CF242F76-0DAB-4143-BEFB-2DCB0A2C0A8E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0E4816-FB9B-4E40-B588-0E921517654F}" srcId="{28F7CAE8-3DB2-467C-844C-49D3F3D6C0F1}" destId="{37D2646B-F335-4FD3-A6AA-CC5BA142379D}" srcOrd="0" destOrd="0" parTransId="{6A0E2B2D-A5A0-443B-AFBE-ABA47C1FBFFD}" sibTransId="{EC7FD98C-749D-451D-B2EE-2B83752A85E7}"/>
    <dgm:cxn modelId="{A71FBC05-12DF-4F16-99E2-6EA351A10CA4}" type="presOf" srcId="{4A0B509D-BE0C-4771-9E33-EA3A5CD15B88}" destId="{722745CB-102F-4712-B431-68D71E5BCB20}" srcOrd="0" destOrd="0" presId="urn:microsoft.com/office/officeart/2005/8/layout/vList6"/>
    <dgm:cxn modelId="{D511E1FB-3277-45DF-B6AA-0A17B4D0FB96}" srcId="{51CD69ED-2EC3-45A8-854A-DDC477205A3C}" destId="{28F7CAE8-3DB2-467C-844C-49D3F3D6C0F1}" srcOrd="1" destOrd="0" parTransId="{2B7FFFB8-1210-495E-8544-4F8A9804CAA3}" sibTransId="{25347B4D-7142-4305-93D2-A914D74DBF6F}"/>
    <dgm:cxn modelId="{8564AE81-6490-4353-B805-CBECA6FD5307}" type="presOf" srcId="{17ED8379-0549-4378-B0FC-ABFC8B9D2B5F}" destId="{492B39F8-A44C-43D8-BA82-54C0E7EED259}" srcOrd="0" destOrd="0" presId="urn:microsoft.com/office/officeart/2005/8/layout/vList6"/>
    <dgm:cxn modelId="{0DC9B5F2-BBFD-4537-B406-294F11676E43}" srcId="{CF242F76-0DAB-4143-BEFB-2DCB0A2C0A8E}" destId="{A959C6E0-8204-4167-B91D-34749252B7B2}" srcOrd="0" destOrd="0" parTransId="{AA1AF192-988A-4BA5-9A8F-B7C792417D6C}" sibTransId="{737283D1-C309-4B2A-9318-7416C71789EB}"/>
    <dgm:cxn modelId="{21F066B0-010A-4B22-AB6C-29CE0C0355E6}" srcId="{51CD69ED-2EC3-45A8-854A-DDC477205A3C}" destId="{17ED8379-0549-4378-B0FC-ABFC8B9D2B5F}" srcOrd="0" destOrd="0" parTransId="{8BC76EB7-ECBE-4D17-93C3-F4179680D304}" sibTransId="{CA1906D4-7F30-4AD0-9D0D-27F4B5BBE996}"/>
    <dgm:cxn modelId="{764BCD02-680D-41F2-B9F4-ED0EE4DE428E}" type="presOf" srcId="{51CD69ED-2EC3-45A8-854A-DDC477205A3C}" destId="{71056461-4E2E-4947-A267-31F150A8C9E9}" srcOrd="0" destOrd="0" presId="urn:microsoft.com/office/officeart/2005/8/layout/vList6"/>
    <dgm:cxn modelId="{39D8EE34-2D80-4EC6-9F1F-661DCB64F795}" type="presOf" srcId="{28F7CAE8-3DB2-467C-844C-49D3F3D6C0F1}" destId="{78135AA9-927A-4D6E-9D2F-B3516438DA20}" srcOrd="0" destOrd="0" presId="urn:microsoft.com/office/officeart/2005/8/layout/vList6"/>
    <dgm:cxn modelId="{CBF7A733-99DB-4AA7-A16F-54D33041235C}" type="presOf" srcId="{37D2646B-F335-4FD3-A6AA-CC5BA142379D}" destId="{A7804D5F-9547-4532-923B-694AFBCAC196}" srcOrd="0" destOrd="0" presId="urn:microsoft.com/office/officeart/2005/8/layout/vList6"/>
    <dgm:cxn modelId="{9148A979-EBAC-4155-8541-AD9A99467FF9}" srcId="{51CD69ED-2EC3-45A8-854A-DDC477205A3C}" destId="{CF242F76-0DAB-4143-BEFB-2DCB0A2C0A8E}" srcOrd="2" destOrd="0" parTransId="{54A702CC-2496-4E78-AAC4-BF0F05F2A00C}" sibTransId="{1DDDA2B4-C160-484B-B07F-86B276A519FA}"/>
    <dgm:cxn modelId="{96ECE162-4C68-48A7-BA60-B672C1895DEC}" srcId="{17ED8379-0549-4378-B0FC-ABFC8B9D2B5F}" destId="{4A0B509D-BE0C-4771-9E33-EA3A5CD15B88}" srcOrd="0" destOrd="0" parTransId="{115A3A30-6E95-4715-9C14-8A4BC7DB8A6F}" sibTransId="{72082726-FFEF-4448-A81A-AD53B82542D5}"/>
    <dgm:cxn modelId="{836BEE12-A81F-48C0-AF1D-DA0269D0017F}" type="presOf" srcId="{CF242F76-0DAB-4143-BEFB-2DCB0A2C0A8E}" destId="{D04A8A6C-B781-400A-B659-D3787B2FE94D}" srcOrd="0" destOrd="0" presId="urn:microsoft.com/office/officeart/2005/8/layout/vList6"/>
    <dgm:cxn modelId="{493337E7-4F78-40C9-A7EE-B501D01F4A83}" type="presOf" srcId="{A959C6E0-8204-4167-B91D-34749252B7B2}" destId="{A934830D-3D31-4B4D-A6E1-5B876CFB53AA}" srcOrd="0" destOrd="0" presId="urn:microsoft.com/office/officeart/2005/8/layout/vList6"/>
    <dgm:cxn modelId="{3CE0E55F-8D23-4559-A1AC-31D5A9F517A0}" type="presParOf" srcId="{71056461-4E2E-4947-A267-31F150A8C9E9}" destId="{D6ACA3FE-DED6-4E3A-B83F-2AA01507FE97}" srcOrd="0" destOrd="0" presId="urn:microsoft.com/office/officeart/2005/8/layout/vList6"/>
    <dgm:cxn modelId="{AEA391AF-2A1E-46F3-A06D-33C09F5A88C1}" type="presParOf" srcId="{D6ACA3FE-DED6-4E3A-B83F-2AA01507FE97}" destId="{492B39F8-A44C-43D8-BA82-54C0E7EED259}" srcOrd="0" destOrd="0" presId="urn:microsoft.com/office/officeart/2005/8/layout/vList6"/>
    <dgm:cxn modelId="{02052005-DA59-4C54-AAF2-661B58E77072}" type="presParOf" srcId="{D6ACA3FE-DED6-4E3A-B83F-2AA01507FE97}" destId="{722745CB-102F-4712-B431-68D71E5BCB20}" srcOrd="1" destOrd="0" presId="urn:microsoft.com/office/officeart/2005/8/layout/vList6"/>
    <dgm:cxn modelId="{A3F40EAE-AE1E-4616-81A6-E9034A24C535}" type="presParOf" srcId="{71056461-4E2E-4947-A267-31F150A8C9E9}" destId="{D5E12BC6-540D-46D6-B7AB-DD03E876B327}" srcOrd="1" destOrd="0" presId="urn:microsoft.com/office/officeart/2005/8/layout/vList6"/>
    <dgm:cxn modelId="{056F3A68-E1AF-4F7E-9913-6B0102EAB2A2}" type="presParOf" srcId="{71056461-4E2E-4947-A267-31F150A8C9E9}" destId="{AF76D337-2D4C-433B-B9B6-7DEEA705C5C7}" srcOrd="2" destOrd="0" presId="urn:microsoft.com/office/officeart/2005/8/layout/vList6"/>
    <dgm:cxn modelId="{EB659D37-E6B5-46A7-A368-6563E20D4F39}" type="presParOf" srcId="{AF76D337-2D4C-433B-B9B6-7DEEA705C5C7}" destId="{78135AA9-927A-4D6E-9D2F-B3516438DA20}" srcOrd="0" destOrd="0" presId="urn:microsoft.com/office/officeart/2005/8/layout/vList6"/>
    <dgm:cxn modelId="{7EFF9069-7453-45A1-9264-7AE12EA613ED}" type="presParOf" srcId="{AF76D337-2D4C-433B-B9B6-7DEEA705C5C7}" destId="{A7804D5F-9547-4532-923B-694AFBCAC196}" srcOrd="1" destOrd="0" presId="urn:microsoft.com/office/officeart/2005/8/layout/vList6"/>
    <dgm:cxn modelId="{71F7BD7F-F367-43D0-8D28-8C8A16794C40}" type="presParOf" srcId="{71056461-4E2E-4947-A267-31F150A8C9E9}" destId="{AC76116B-3367-48EB-A8E1-1836AE2A8734}" srcOrd="3" destOrd="0" presId="urn:microsoft.com/office/officeart/2005/8/layout/vList6"/>
    <dgm:cxn modelId="{189F7592-A60C-46EF-8795-54D29892096D}" type="presParOf" srcId="{71056461-4E2E-4947-A267-31F150A8C9E9}" destId="{EF1E7C12-7306-44E0-8955-1309C943C5F7}" srcOrd="4" destOrd="0" presId="urn:microsoft.com/office/officeart/2005/8/layout/vList6"/>
    <dgm:cxn modelId="{7C9945B6-24D8-46DF-82A2-9D692ADBB564}" type="presParOf" srcId="{EF1E7C12-7306-44E0-8955-1309C943C5F7}" destId="{D04A8A6C-B781-400A-B659-D3787B2FE94D}" srcOrd="0" destOrd="0" presId="urn:microsoft.com/office/officeart/2005/8/layout/vList6"/>
    <dgm:cxn modelId="{C9B21399-419D-437A-9383-A273702EF52C}" type="presParOf" srcId="{EF1E7C12-7306-44E0-8955-1309C943C5F7}" destId="{A934830D-3D31-4B4D-A6E1-5B876CFB53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C6370D-4E57-4A46-B606-2552C178C36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0EE8826-8F1D-494C-B826-FE33262B77B1}">
      <dgm:prSet custT="1"/>
      <dgm:spPr/>
      <dgm:t>
        <a:bodyPr/>
        <a:lstStyle/>
        <a:p>
          <a:pPr rtl="0"/>
          <a:r>
            <a:rPr lang="ru-RU" sz="1600" dirty="0" smtClean="0"/>
            <a:t>На втором этапе контрольного эксперимента     диагностировалось речевое развитие детей ЭГ-1 и ЭГ-2. </a:t>
          </a:r>
          <a:endParaRPr lang="ru-RU" sz="1600" dirty="0"/>
        </a:p>
      </dgm:t>
    </dgm:pt>
    <dgm:pt modelId="{86BEB1DD-3EB4-45EA-877C-5604018397CC}" type="parTrans" cxnId="{C553A991-BEB9-446E-A5A3-B46B185E06FF}">
      <dgm:prSet/>
      <dgm:spPr/>
      <dgm:t>
        <a:bodyPr/>
        <a:lstStyle/>
        <a:p>
          <a:endParaRPr lang="ru-RU"/>
        </a:p>
      </dgm:t>
    </dgm:pt>
    <dgm:pt modelId="{F507FEA6-EBEF-49FE-B6A6-C10B87D134C9}" type="sibTrans" cxnId="{C553A991-BEB9-446E-A5A3-B46B185E06FF}">
      <dgm:prSet/>
      <dgm:spPr/>
      <dgm:t>
        <a:bodyPr/>
        <a:lstStyle/>
        <a:p>
          <a:endParaRPr lang="ru-RU"/>
        </a:p>
      </dgm:t>
    </dgm:pt>
    <dgm:pt modelId="{56620E14-3272-4992-8BAD-6B5CDA9237A3}">
      <dgm:prSet custT="1"/>
      <dgm:spPr/>
      <dgm:t>
        <a:bodyPr/>
        <a:lstStyle/>
        <a:p>
          <a:pPr rtl="0"/>
          <a:r>
            <a:rPr lang="ru-RU" sz="1600" smtClean="0"/>
            <a:t>Детям предлагались те же задания: </a:t>
          </a:r>
          <a:endParaRPr lang="ru-RU" sz="1600"/>
        </a:p>
      </dgm:t>
    </dgm:pt>
    <dgm:pt modelId="{01F0866B-BE11-484D-A5D4-5B65F6E96030}" type="parTrans" cxnId="{97881D62-E8A9-4567-9C7F-7437ACABD68D}">
      <dgm:prSet/>
      <dgm:spPr/>
      <dgm:t>
        <a:bodyPr/>
        <a:lstStyle/>
        <a:p>
          <a:endParaRPr lang="ru-RU"/>
        </a:p>
      </dgm:t>
    </dgm:pt>
    <dgm:pt modelId="{64CC1EB5-4550-4207-8034-914C8A838A1A}" type="sibTrans" cxnId="{97881D62-E8A9-4567-9C7F-7437ACABD68D}">
      <dgm:prSet/>
      <dgm:spPr/>
      <dgm:t>
        <a:bodyPr/>
        <a:lstStyle/>
        <a:p>
          <a:endParaRPr lang="ru-RU"/>
        </a:p>
      </dgm:t>
    </dgm:pt>
    <dgm:pt modelId="{C36419E7-43CC-4E50-AB70-E7656A79F04F}">
      <dgm:prSet custT="1"/>
      <dgm:spPr/>
      <dgm:t>
        <a:bodyPr/>
        <a:lstStyle/>
        <a:p>
          <a:pPr rtl="0"/>
          <a:r>
            <a:rPr lang="en-US" sz="1600" smtClean="0"/>
            <a:t>I</a:t>
          </a:r>
          <a:r>
            <a:rPr lang="ru-RU" sz="1600" smtClean="0"/>
            <a:t>.1 – </a:t>
          </a:r>
          <a:r>
            <a:rPr lang="en-US" sz="1600" smtClean="0"/>
            <a:t>I</a:t>
          </a:r>
          <a:r>
            <a:rPr lang="ru-RU" sz="1600" smtClean="0"/>
            <a:t>.5 (развитие импрессивной речи) </a:t>
          </a:r>
          <a:endParaRPr lang="ru-RU" sz="1600"/>
        </a:p>
      </dgm:t>
    </dgm:pt>
    <dgm:pt modelId="{65EE6824-0ED7-4784-A906-36F673A21DE2}" type="parTrans" cxnId="{D84BEF33-3AB2-4998-801C-5D28CB8D773B}">
      <dgm:prSet/>
      <dgm:spPr/>
      <dgm:t>
        <a:bodyPr/>
        <a:lstStyle/>
        <a:p>
          <a:endParaRPr lang="ru-RU"/>
        </a:p>
      </dgm:t>
    </dgm:pt>
    <dgm:pt modelId="{2EB39428-3231-4268-9E1B-F6819A54F9EE}" type="sibTrans" cxnId="{D84BEF33-3AB2-4998-801C-5D28CB8D773B}">
      <dgm:prSet/>
      <dgm:spPr/>
      <dgm:t>
        <a:bodyPr/>
        <a:lstStyle/>
        <a:p>
          <a:endParaRPr lang="ru-RU"/>
        </a:p>
      </dgm:t>
    </dgm:pt>
    <dgm:pt modelId="{31B55389-69FF-4167-A4B4-51B2DF106DE1}">
      <dgm:prSet custT="1"/>
      <dgm:spPr/>
      <dgm:t>
        <a:bodyPr/>
        <a:lstStyle/>
        <a:p>
          <a:pPr rtl="0"/>
          <a:r>
            <a:rPr lang="en-US" sz="1600" smtClean="0"/>
            <a:t>II</a:t>
          </a:r>
          <a:r>
            <a:rPr lang="ru-RU" sz="1600" smtClean="0"/>
            <a:t>.1 – </a:t>
          </a:r>
          <a:r>
            <a:rPr lang="en-US" sz="1600" smtClean="0"/>
            <a:t>II</a:t>
          </a:r>
          <a:r>
            <a:rPr lang="ru-RU" sz="1600" smtClean="0"/>
            <a:t>.5 (развитие экспрессивной речи) </a:t>
          </a:r>
          <a:endParaRPr lang="ru-RU" sz="1600"/>
        </a:p>
      </dgm:t>
    </dgm:pt>
    <dgm:pt modelId="{396DCB19-AEF6-4007-B93B-59E00DA7BD00}" type="parTrans" cxnId="{1AC5A689-469F-4AAA-ABC8-73A1AD0F7BB2}">
      <dgm:prSet/>
      <dgm:spPr/>
      <dgm:t>
        <a:bodyPr/>
        <a:lstStyle/>
        <a:p>
          <a:endParaRPr lang="ru-RU"/>
        </a:p>
      </dgm:t>
    </dgm:pt>
    <dgm:pt modelId="{2700F2E1-D6D6-4F2B-9F66-F98D9132311A}" type="sibTrans" cxnId="{1AC5A689-469F-4AAA-ABC8-73A1AD0F7BB2}">
      <dgm:prSet/>
      <dgm:spPr/>
      <dgm:t>
        <a:bodyPr/>
        <a:lstStyle/>
        <a:p>
          <a:endParaRPr lang="ru-RU"/>
        </a:p>
      </dgm:t>
    </dgm:pt>
    <dgm:pt modelId="{D86F1610-6FB8-46C2-B2A7-C5DC39804379}">
      <dgm:prSet custT="1"/>
      <dgm:spPr/>
      <dgm:t>
        <a:bodyPr/>
        <a:lstStyle/>
        <a:p>
          <a:pPr rtl="0"/>
          <a:r>
            <a:rPr lang="ru-RU" sz="1600" dirty="0" smtClean="0"/>
            <a:t>По результатам исследования строим график  развития речевой функции    контрольного и констатирующего эксперимента.</a:t>
          </a:r>
          <a:r>
            <a:rPr lang="ru-RU" sz="1200" dirty="0" smtClean="0"/>
            <a:t/>
          </a:r>
          <a:br>
            <a:rPr lang="ru-RU" sz="1200" dirty="0" smtClean="0"/>
          </a:br>
          <a:endParaRPr lang="ru-RU" sz="1200" dirty="0"/>
        </a:p>
      </dgm:t>
    </dgm:pt>
    <dgm:pt modelId="{BB6798BE-A96D-4BC1-8044-77F234915A39}" type="parTrans" cxnId="{E29F7F8D-CC78-4240-A5F2-9CAE9E141BB7}">
      <dgm:prSet/>
      <dgm:spPr/>
      <dgm:t>
        <a:bodyPr/>
        <a:lstStyle/>
        <a:p>
          <a:endParaRPr lang="ru-RU"/>
        </a:p>
      </dgm:t>
    </dgm:pt>
    <dgm:pt modelId="{24A79F67-B455-46BB-AF20-ADA1F35BBA5E}" type="sibTrans" cxnId="{E29F7F8D-CC78-4240-A5F2-9CAE9E141BB7}">
      <dgm:prSet/>
      <dgm:spPr/>
      <dgm:t>
        <a:bodyPr/>
        <a:lstStyle/>
        <a:p>
          <a:endParaRPr lang="ru-RU"/>
        </a:p>
      </dgm:t>
    </dgm:pt>
    <dgm:pt modelId="{FCEEAA93-45BC-4491-90BE-40171DC41A67}" type="pres">
      <dgm:prSet presAssocID="{CFC6370D-4E57-4A46-B606-2552C178C3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2711F2-1FB5-40F1-AABF-96D6F282D871}" type="pres">
      <dgm:prSet presAssocID="{D86F1610-6FB8-46C2-B2A7-C5DC39804379}" presName="boxAndChildren" presStyleCnt="0"/>
      <dgm:spPr/>
    </dgm:pt>
    <dgm:pt modelId="{880A8DF5-87B8-4BE1-ABC2-B812FDC79559}" type="pres">
      <dgm:prSet presAssocID="{D86F1610-6FB8-46C2-B2A7-C5DC39804379}" presName="parentTextBox" presStyleLbl="node1" presStyleIdx="0" presStyleCnt="5" custLinFactNeighborX="-840" custLinFactNeighborY="-673"/>
      <dgm:spPr/>
      <dgm:t>
        <a:bodyPr/>
        <a:lstStyle/>
        <a:p>
          <a:endParaRPr lang="ru-RU"/>
        </a:p>
      </dgm:t>
    </dgm:pt>
    <dgm:pt modelId="{C8D98DC9-ED41-4938-A737-F748FE6AC958}" type="pres">
      <dgm:prSet presAssocID="{2700F2E1-D6D6-4F2B-9F66-F98D9132311A}" presName="sp" presStyleCnt="0"/>
      <dgm:spPr/>
    </dgm:pt>
    <dgm:pt modelId="{CEE946C3-1C4E-4251-849C-1AB01D04074B}" type="pres">
      <dgm:prSet presAssocID="{31B55389-69FF-4167-A4B4-51B2DF106DE1}" presName="arrowAndChildren" presStyleCnt="0"/>
      <dgm:spPr/>
    </dgm:pt>
    <dgm:pt modelId="{ECAFB3E1-9C8F-44F4-B9A8-799FC8C6981F}" type="pres">
      <dgm:prSet presAssocID="{31B55389-69FF-4167-A4B4-51B2DF106DE1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FE107265-817B-436C-85BD-4D3A9D7B19E4}" type="pres">
      <dgm:prSet presAssocID="{2EB39428-3231-4268-9E1B-F6819A54F9EE}" presName="sp" presStyleCnt="0"/>
      <dgm:spPr/>
    </dgm:pt>
    <dgm:pt modelId="{F01F8B3D-598B-4D67-AAF7-B44A3317B746}" type="pres">
      <dgm:prSet presAssocID="{C36419E7-43CC-4E50-AB70-E7656A79F04F}" presName="arrowAndChildren" presStyleCnt="0"/>
      <dgm:spPr/>
    </dgm:pt>
    <dgm:pt modelId="{60B6E8BE-3D50-4FFD-B54D-6ED90B25DCC9}" type="pres">
      <dgm:prSet presAssocID="{C36419E7-43CC-4E50-AB70-E7656A79F04F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94CE5184-2A5B-47DB-82B0-87B59977344A}" type="pres">
      <dgm:prSet presAssocID="{64CC1EB5-4550-4207-8034-914C8A838A1A}" presName="sp" presStyleCnt="0"/>
      <dgm:spPr/>
    </dgm:pt>
    <dgm:pt modelId="{02311A0B-18B2-4197-9FE3-F471AC8FDDF1}" type="pres">
      <dgm:prSet presAssocID="{56620E14-3272-4992-8BAD-6B5CDA9237A3}" presName="arrowAndChildren" presStyleCnt="0"/>
      <dgm:spPr/>
    </dgm:pt>
    <dgm:pt modelId="{77EAB022-CD09-444F-839F-CCB5F5B02E98}" type="pres">
      <dgm:prSet presAssocID="{56620E14-3272-4992-8BAD-6B5CDA9237A3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3E34D9E4-DECC-4A08-9BEB-123916DB8BB2}" type="pres">
      <dgm:prSet presAssocID="{F507FEA6-EBEF-49FE-B6A6-C10B87D134C9}" presName="sp" presStyleCnt="0"/>
      <dgm:spPr/>
    </dgm:pt>
    <dgm:pt modelId="{D667DD31-D7CB-42CF-86A6-6F33884643FD}" type="pres">
      <dgm:prSet presAssocID="{C0EE8826-8F1D-494C-B826-FE33262B77B1}" presName="arrowAndChildren" presStyleCnt="0"/>
      <dgm:spPr/>
    </dgm:pt>
    <dgm:pt modelId="{A37DA52E-03AF-487C-8E5A-22607147ED1C}" type="pres">
      <dgm:prSet presAssocID="{C0EE8826-8F1D-494C-B826-FE33262B77B1}" presName="parentTextArrow" presStyleLbl="node1" presStyleIdx="4" presStyleCnt="5" custLinFactNeighborY="-221"/>
      <dgm:spPr/>
      <dgm:t>
        <a:bodyPr/>
        <a:lstStyle/>
        <a:p>
          <a:endParaRPr lang="ru-RU"/>
        </a:p>
      </dgm:t>
    </dgm:pt>
  </dgm:ptLst>
  <dgm:cxnLst>
    <dgm:cxn modelId="{E29F7F8D-CC78-4240-A5F2-9CAE9E141BB7}" srcId="{CFC6370D-4E57-4A46-B606-2552C178C364}" destId="{D86F1610-6FB8-46C2-B2A7-C5DC39804379}" srcOrd="4" destOrd="0" parTransId="{BB6798BE-A96D-4BC1-8044-77F234915A39}" sibTransId="{24A79F67-B455-46BB-AF20-ADA1F35BBA5E}"/>
    <dgm:cxn modelId="{A354037A-575A-4272-B9E0-D70B047F1DBA}" type="presOf" srcId="{56620E14-3272-4992-8BAD-6B5CDA9237A3}" destId="{77EAB022-CD09-444F-839F-CCB5F5B02E98}" srcOrd="0" destOrd="0" presId="urn:microsoft.com/office/officeart/2005/8/layout/process4"/>
    <dgm:cxn modelId="{86A1AF65-4A84-4C7D-A9A5-33BBA91B9D33}" type="presOf" srcId="{D86F1610-6FB8-46C2-B2A7-C5DC39804379}" destId="{880A8DF5-87B8-4BE1-ABC2-B812FDC79559}" srcOrd="0" destOrd="0" presId="urn:microsoft.com/office/officeart/2005/8/layout/process4"/>
    <dgm:cxn modelId="{870934B1-2943-4040-9641-972F298A2AA0}" type="presOf" srcId="{31B55389-69FF-4167-A4B4-51B2DF106DE1}" destId="{ECAFB3E1-9C8F-44F4-B9A8-799FC8C6981F}" srcOrd="0" destOrd="0" presId="urn:microsoft.com/office/officeart/2005/8/layout/process4"/>
    <dgm:cxn modelId="{97881D62-E8A9-4567-9C7F-7437ACABD68D}" srcId="{CFC6370D-4E57-4A46-B606-2552C178C364}" destId="{56620E14-3272-4992-8BAD-6B5CDA9237A3}" srcOrd="1" destOrd="0" parTransId="{01F0866B-BE11-484D-A5D4-5B65F6E96030}" sibTransId="{64CC1EB5-4550-4207-8034-914C8A838A1A}"/>
    <dgm:cxn modelId="{C553A991-BEB9-446E-A5A3-B46B185E06FF}" srcId="{CFC6370D-4E57-4A46-B606-2552C178C364}" destId="{C0EE8826-8F1D-494C-B826-FE33262B77B1}" srcOrd="0" destOrd="0" parTransId="{86BEB1DD-3EB4-45EA-877C-5604018397CC}" sibTransId="{F507FEA6-EBEF-49FE-B6A6-C10B87D134C9}"/>
    <dgm:cxn modelId="{B7893A9F-24AE-4170-9001-E91E7B6C1CD7}" type="presOf" srcId="{CFC6370D-4E57-4A46-B606-2552C178C364}" destId="{FCEEAA93-45BC-4491-90BE-40171DC41A67}" srcOrd="0" destOrd="0" presId="urn:microsoft.com/office/officeart/2005/8/layout/process4"/>
    <dgm:cxn modelId="{D84BEF33-3AB2-4998-801C-5D28CB8D773B}" srcId="{CFC6370D-4E57-4A46-B606-2552C178C364}" destId="{C36419E7-43CC-4E50-AB70-E7656A79F04F}" srcOrd="2" destOrd="0" parTransId="{65EE6824-0ED7-4784-A906-36F673A21DE2}" sibTransId="{2EB39428-3231-4268-9E1B-F6819A54F9EE}"/>
    <dgm:cxn modelId="{05CAB20D-ABF0-4A4E-981A-8CCCE6040389}" type="presOf" srcId="{C0EE8826-8F1D-494C-B826-FE33262B77B1}" destId="{A37DA52E-03AF-487C-8E5A-22607147ED1C}" srcOrd="0" destOrd="0" presId="urn:microsoft.com/office/officeart/2005/8/layout/process4"/>
    <dgm:cxn modelId="{0040F815-6D54-4863-B69C-01AF17151F8F}" type="presOf" srcId="{C36419E7-43CC-4E50-AB70-E7656A79F04F}" destId="{60B6E8BE-3D50-4FFD-B54D-6ED90B25DCC9}" srcOrd="0" destOrd="0" presId="urn:microsoft.com/office/officeart/2005/8/layout/process4"/>
    <dgm:cxn modelId="{1AC5A689-469F-4AAA-ABC8-73A1AD0F7BB2}" srcId="{CFC6370D-4E57-4A46-B606-2552C178C364}" destId="{31B55389-69FF-4167-A4B4-51B2DF106DE1}" srcOrd="3" destOrd="0" parTransId="{396DCB19-AEF6-4007-B93B-59E00DA7BD00}" sibTransId="{2700F2E1-D6D6-4F2B-9F66-F98D9132311A}"/>
    <dgm:cxn modelId="{FEA4B8E0-CFD0-4B33-B9D9-B83078B00829}" type="presParOf" srcId="{FCEEAA93-45BC-4491-90BE-40171DC41A67}" destId="{0F2711F2-1FB5-40F1-AABF-96D6F282D871}" srcOrd="0" destOrd="0" presId="urn:microsoft.com/office/officeart/2005/8/layout/process4"/>
    <dgm:cxn modelId="{3276C320-520D-4173-9CE1-1A0120251E69}" type="presParOf" srcId="{0F2711F2-1FB5-40F1-AABF-96D6F282D871}" destId="{880A8DF5-87B8-4BE1-ABC2-B812FDC79559}" srcOrd="0" destOrd="0" presId="urn:microsoft.com/office/officeart/2005/8/layout/process4"/>
    <dgm:cxn modelId="{64DC1FA2-4362-4876-87C7-E2EBD65D3FE0}" type="presParOf" srcId="{FCEEAA93-45BC-4491-90BE-40171DC41A67}" destId="{C8D98DC9-ED41-4938-A737-F748FE6AC958}" srcOrd="1" destOrd="0" presId="urn:microsoft.com/office/officeart/2005/8/layout/process4"/>
    <dgm:cxn modelId="{EA6303C5-B896-4021-8E89-B18504C50BA1}" type="presParOf" srcId="{FCEEAA93-45BC-4491-90BE-40171DC41A67}" destId="{CEE946C3-1C4E-4251-849C-1AB01D04074B}" srcOrd="2" destOrd="0" presId="urn:microsoft.com/office/officeart/2005/8/layout/process4"/>
    <dgm:cxn modelId="{AB72D73D-75AB-4A28-A6C7-E3A21B80100A}" type="presParOf" srcId="{CEE946C3-1C4E-4251-849C-1AB01D04074B}" destId="{ECAFB3E1-9C8F-44F4-B9A8-799FC8C6981F}" srcOrd="0" destOrd="0" presId="urn:microsoft.com/office/officeart/2005/8/layout/process4"/>
    <dgm:cxn modelId="{C93BD5BE-449F-4EB0-BBB6-3D6F997E0D6B}" type="presParOf" srcId="{FCEEAA93-45BC-4491-90BE-40171DC41A67}" destId="{FE107265-817B-436C-85BD-4D3A9D7B19E4}" srcOrd="3" destOrd="0" presId="urn:microsoft.com/office/officeart/2005/8/layout/process4"/>
    <dgm:cxn modelId="{D08B1873-0408-49C8-9E46-6F02C3AD9BB9}" type="presParOf" srcId="{FCEEAA93-45BC-4491-90BE-40171DC41A67}" destId="{F01F8B3D-598B-4D67-AAF7-B44A3317B746}" srcOrd="4" destOrd="0" presId="urn:microsoft.com/office/officeart/2005/8/layout/process4"/>
    <dgm:cxn modelId="{4D764B4A-31EB-44DC-9D0C-A7630F5B29D0}" type="presParOf" srcId="{F01F8B3D-598B-4D67-AAF7-B44A3317B746}" destId="{60B6E8BE-3D50-4FFD-B54D-6ED90B25DCC9}" srcOrd="0" destOrd="0" presId="urn:microsoft.com/office/officeart/2005/8/layout/process4"/>
    <dgm:cxn modelId="{DB098F0B-E594-4D6F-BF8F-CF57DE944A3B}" type="presParOf" srcId="{FCEEAA93-45BC-4491-90BE-40171DC41A67}" destId="{94CE5184-2A5B-47DB-82B0-87B59977344A}" srcOrd="5" destOrd="0" presId="urn:microsoft.com/office/officeart/2005/8/layout/process4"/>
    <dgm:cxn modelId="{ECF97976-1C6E-4D9A-9F30-16A64CA2B4F9}" type="presParOf" srcId="{FCEEAA93-45BC-4491-90BE-40171DC41A67}" destId="{02311A0B-18B2-4197-9FE3-F471AC8FDDF1}" srcOrd="6" destOrd="0" presId="urn:microsoft.com/office/officeart/2005/8/layout/process4"/>
    <dgm:cxn modelId="{8C45E412-1FA8-4A39-BA0A-3D96F85B5A52}" type="presParOf" srcId="{02311A0B-18B2-4197-9FE3-F471AC8FDDF1}" destId="{77EAB022-CD09-444F-839F-CCB5F5B02E98}" srcOrd="0" destOrd="0" presId="urn:microsoft.com/office/officeart/2005/8/layout/process4"/>
    <dgm:cxn modelId="{8095DEDC-3A8E-434A-BB0C-D5B8933CC338}" type="presParOf" srcId="{FCEEAA93-45BC-4491-90BE-40171DC41A67}" destId="{3E34D9E4-DECC-4A08-9BEB-123916DB8BB2}" srcOrd="7" destOrd="0" presId="urn:microsoft.com/office/officeart/2005/8/layout/process4"/>
    <dgm:cxn modelId="{A63BAC5F-793B-4FD8-BB5E-EFA966EBF556}" type="presParOf" srcId="{FCEEAA93-45BC-4491-90BE-40171DC41A67}" destId="{D667DD31-D7CB-42CF-86A6-6F33884643FD}" srcOrd="8" destOrd="0" presId="urn:microsoft.com/office/officeart/2005/8/layout/process4"/>
    <dgm:cxn modelId="{56BD1AF4-A0DC-4C04-BBDD-BDAF53EF2A00}" type="presParOf" srcId="{D667DD31-D7CB-42CF-86A6-6F33884643FD}" destId="{A37DA52E-03AF-487C-8E5A-22607147ED1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DAE9F18-0B88-4E92-AA44-E6026C81AE0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DF8D56C-4090-4DAD-AF8C-92A9F6E3A77B}">
      <dgm:prSet/>
      <dgm:spPr/>
      <dgm:t>
        <a:bodyPr/>
        <a:lstStyle/>
        <a:p>
          <a:pPr rtl="0"/>
          <a:r>
            <a:rPr lang="ru-RU" dirty="0" smtClean="0"/>
            <a:t>Графики развития </a:t>
          </a:r>
          <a:r>
            <a:rPr lang="ru-RU" dirty="0" err="1" smtClean="0"/>
            <a:t>импрессивной</a:t>
          </a:r>
          <a:r>
            <a:rPr lang="ru-RU" dirty="0" smtClean="0"/>
            <a:t> и экспрессивной речи отдельно по группам  ЭГ-1 и ЭГ-2.</a:t>
          </a:r>
          <a:br>
            <a:rPr lang="ru-RU" dirty="0" smtClean="0"/>
          </a:br>
          <a:endParaRPr lang="ru-RU" dirty="0"/>
        </a:p>
      </dgm:t>
    </dgm:pt>
    <dgm:pt modelId="{DBA2A5CD-AEC0-4ED4-BCE3-446535FF5FBF}" type="parTrans" cxnId="{4CB4DF66-29CE-4D1E-AE44-FE51A5BC9393}">
      <dgm:prSet/>
      <dgm:spPr/>
      <dgm:t>
        <a:bodyPr/>
        <a:lstStyle/>
        <a:p>
          <a:endParaRPr lang="ru-RU"/>
        </a:p>
      </dgm:t>
    </dgm:pt>
    <dgm:pt modelId="{3DEA1C53-B751-436B-9818-4E379A7CD88B}" type="sibTrans" cxnId="{4CB4DF66-29CE-4D1E-AE44-FE51A5BC9393}">
      <dgm:prSet/>
      <dgm:spPr/>
      <dgm:t>
        <a:bodyPr/>
        <a:lstStyle/>
        <a:p>
          <a:endParaRPr lang="ru-RU"/>
        </a:p>
      </dgm:t>
    </dgm:pt>
    <dgm:pt modelId="{A1A4A3FB-4A23-466A-87D7-26CC4F199FE5}" type="pres">
      <dgm:prSet presAssocID="{9DAE9F18-0B88-4E92-AA44-E6026C81AE0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4EE0D9-DA12-491D-B0B3-5C7374FA62C9}" type="pres">
      <dgm:prSet presAssocID="{9DAE9F18-0B88-4E92-AA44-E6026C81AE0F}" presName="arrow" presStyleLbl="bgShp" presStyleIdx="0" presStyleCnt="1"/>
      <dgm:spPr/>
    </dgm:pt>
    <dgm:pt modelId="{DC9215A3-A40D-4138-B59A-26009D2701C9}" type="pres">
      <dgm:prSet presAssocID="{9DAE9F18-0B88-4E92-AA44-E6026C81AE0F}" presName="linearProcess" presStyleCnt="0"/>
      <dgm:spPr/>
    </dgm:pt>
    <dgm:pt modelId="{25753C16-AB27-4EA1-A358-2906037FA946}" type="pres">
      <dgm:prSet presAssocID="{DDF8D56C-4090-4DAD-AF8C-92A9F6E3A77B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18A4E0-C9E4-4368-AD34-33156DB8B80C}" type="presOf" srcId="{DDF8D56C-4090-4DAD-AF8C-92A9F6E3A77B}" destId="{25753C16-AB27-4EA1-A358-2906037FA946}" srcOrd="0" destOrd="0" presId="urn:microsoft.com/office/officeart/2005/8/layout/hProcess9"/>
    <dgm:cxn modelId="{4CB4DF66-29CE-4D1E-AE44-FE51A5BC9393}" srcId="{9DAE9F18-0B88-4E92-AA44-E6026C81AE0F}" destId="{DDF8D56C-4090-4DAD-AF8C-92A9F6E3A77B}" srcOrd="0" destOrd="0" parTransId="{DBA2A5CD-AEC0-4ED4-BCE3-446535FF5FBF}" sibTransId="{3DEA1C53-B751-436B-9818-4E379A7CD88B}"/>
    <dgm:cxn modelId="{963DFB79-30D3-48A8-B1CF-5FA68381153F}" type="presOf" srcId="{9DAE9F18-0B88-4E92-AA44-E6026C81AE0F}" destId="{A1A4A3FB-4A23-466A-87D7-26CC4F199FE5}" srcOrd="0" destOrd="0" presId="urn:microsoft.com/office/officeart/2005/8/layout/hProcess9"/>
    <dgm:cxn modelId="{57351833-CF1E-4599-838B-726F4D35D102}" type="presParOf" srcId="{A1A4A3FB-4A23-466A-87D7-26CC4F199FE5}" destId="{754EE0D9-DA12-491D-B0B3-5C7374FA62C9}" srcOrd="0" destOrd="0" presId="urn:microsoft.com/office/officeart/2005/8/layout/hProcess9"/>
    <dgm:cxn modelId="{3D862BDE-ED5F-47EC-B61D-79C8E4E63996}" type="presParOf" srcId="{A1A4A3FB-4A23-466A-87D7-26CC4F199FE5}" destId="{DC9215A3-A40D-4138-B59A-26009D2701C9}" srcOrd="1" destOrd="0" presId="urn:microsoft.com/office/officeart/2005/8/layout/hProcess9"/>
    <dgm:cxn modelId="{10A3359F-F535-4CBD-BD62-00C664192994}" type="presParOf" srcId="{DC9215A3-A40D-4138-B59A-26009D2701C9}" destId="{25753C16-AB27-4EA1-A358-2906037FA946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C911BE-126B-4B95-8A60-74C7E92317D2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962081-3217-4799-B3A6-2A7EFBABC5F3}">
      <dgm:prSet/>
      <dgm:spPr/>
      <dgm:t>
        <a:bodyPr/>
        <a:lstStyle/>
        <a:p>
          <a:r>
            <a:rPr lang="ru-RU" dirty="0" smtClean="0"/>
            <a:t>Экспериментальную группу составили 10 детей в возрасте от 1г 10 мес. до 3 лет.</a:t>
          </a:r>
          <a:endParaRPr lang="ru-RU" dirty="0"/>
        </a:p>
      </dgm:t>
    </dgm:pt>
    <dgm:pt modelId="{F552936B-0D7E-4027-9C0F-F8AAEA19C4F1}" type="parTrans" cxnId="{B51DA543-9854-4CF4-9F0F-FE80ACBC46C1}">
      <dgm:prSet/>
      <dgm:spPr/>
      <dgm:t>
        <a:bodyPr/>
        <a:lstStyle/>
        <a:p>
          <a:endParaRPr lang="ru-RU"/>
        </a:p>
      </dgm:t>
    </dgm:pt>
    <dgm:pt modelId="{19CD77B0-681A-4B5B-A17F-E5F5504D3840}" type="sibTrans" cxnId="{B51DA543-9854-4CF4-9F0F-FE80ACBC46C1}">
      <dgm:prSet/>
      <dgm:spPr/>
      <dgm:t>
        <a:bodyPr/>
        <a:lstStyle/>
        <a:p>
          <a:endParaRPr lang="ru-RU"/>
        </a:p>
      </dgm:t>
    </dgm:pt>
    <dgm:pt modelId="{EDC412F8-5FC5-47E9-9651-0129600A2D06}">
      <dgm:prSet/>
      <dgm:spPr/>
      <dgm:t>
        <a:bodyPr/>
        <a:lstStyle/>
        <a:p>
          <a:r>
            <a:rPr lang="ru-RU" dirty="0" smtClean="0"/>
            <a:t>Для сравнительного анализа экспериментальная группа была поделена на 2 подгруппы: ЭГ -1 и ЭГ-2. </a:t>
          </a:r>
          <a:endParaRPr lang="ru-RU" dirty="0"/>
        </a:p>
      </dgm:t>
    </dgm:pt>
    <dgm:pt modelId="{30BD3B08-7581-459E-ADBF-007449F372E9}" type="parTrans" cxnId="{6A9A329D-759D-4351-A249-CBC6A6D28B4C}">
      <dgm:prSet/>
      <dgm:spPr/>
      <dgm:t>
        <a:bodyPr/>
        <a:lstStyle/>
        <a:p>
          <a:endParaRPr lang="ru-RU"/>
        </a:p>
      </dgm:t>
    </dgm:pt>
    <dgm:pt modelId="{97E3607B-5045-4E4F-A457-E43129DE2966}" type="sibTrans" cxnId="{6A9A329D-759D-4351-A249-CBC6A6D28B4C}">
      <dgm:prSet/>
      <dgm:spPr/>
      <dgm:t>
        <a:bodyPr/>
        <a:lstStyle/>
        <a:p>
          <a:endParaRPr lang="ru-RU"/>
        </a:p>
      </dgm:t>
    </dgm:pt>
    <dgm:pt modelId="{A4F83EB5-E7DA-48D1-9FB9-B46E95F50149}">
      <dgm:prSet/>
      <dgm:spPr/>
      <dgm:t>
        <a:bodyPr/>
        <a:lstStyle/>
        <a:p>
          <a:r>
            <a:rPr lang="ru-RU" dirty="0" smtClean="0"/>
            <a:t>Группу ЭГ-1 составили дети, находящиеся в доме ребенка с рождения.  </a:t>
          </a:r>
          <a:endParaRPr lang="ru-RU" dirty="0"/>
        </a:p>
      </dgm:t>
    </dgm:pt>
    <dgm:pt modelId="{4B9D6054-E455-48A6-BE11-75CA94B4D76D}" type="parTrans" cxnId="{DAC31880-17CB-4728-92FD-575B95B44A34}">
      <dgm:prSet/>
      <dgm:spPr/>
      <dgm:t>
        <a:bodyPr/>
        <a:lstStyle/>
        <a:p>
          <a:endParaRPr lang="ru-RU"/>
        </a:p>
      </dgm:t>
    </dgm:pt>
    <dgm:pt modelId="{C620FBD9-8D49-4289-9C4D-802B292CA891}" type="sibTrans" cxnId="{DAC31880-17CB-4728-92FD-575B95B44A34}">
      <dgm:prSet/>
      <dgm:spPr/>
      <dgm:t>
        <a:bodyPr/>
        <a:lstStyle/>
        <a:p>
          <a:endParaRPr lang="ru-RU"/>
        </a:p>
      </dgm:t>
    </dgm:pt>
    <dgm:pt modelId="{38977107-9D60-42A0-B606-5055CDC4E7D7}">
      <dgm:prSet/>
      <dgm:spPr/>
      <dgm:t>
        <a:bodyPr/>
        <a:lstStyle/>
        <a:p>
          <a:r>
            <a:rPr lang="ru-RU" dirty="0" smtClean="0"/>
            <a:t>Группу ЭГ-2 составили дети, поступившие после 1г 4мес. до 3лет.</a:t>
          </a:r>
          <a:endParaRPr lang="ru-RU" dirty="0"/>
        </a:p>
      </dgm:t>
    </dgm:pt>
    <dgm:pt modelId="{E34DF510-E0BB-44C7-BC50-669416269DA2}" type="parTrans" cxnId="{74B1C077-875F-41B4-ADCD-5B13728E62E5}">
      <dgm:prSet/>
      <dgm:spPr/>
      <dgm:t>
        <a:bodyPr/>
        <a:lstStyle/>
        <a:p>
          <a:endParaRPr lang="ru-RU"/>
        </a:p>
      </dgm:t>
    </dgm:pt>
    <dgm:pt modelId="{CCD35331-4FAE-49E4-9249-D93330326DD7}" type="sibTrans" cxnId="{74B1C077-875F-41B4-ADCD-5B13728E62E5}">
      <dgm:prSet/>
      <dgm:spPr/>
      <dgm:t>
        <a:bodyPr/>
        <a:lstStyle/>
        <a:p>
          <a:endParaRPr lang="ru-RU"/>
        </a:p>
      </dgm:t>
    </dgm:pt>
    <dgm:pt modelId="{E21D5364-58D4-4A07-8170-F052347CFF94}">
      <dgm:prSet custT="1"/>
      <dgm:spPr/>
      <dgm:t>
        <a:bodyPr/>
        <a:lstStyle/>
        <a:p>
          <a:r>
            <a:rPr lang="ru-RU" sz="1800" dirty="0" smtClean="0"/>
            <a:t>Эксперимент проводился в течение 6 месяцев </a:t>
          </a:r>
          <a:endParaRPr lang="ru-RU" sz="1800" dirty="0"/>
        </a:p>
      </dgm:t>
    </dgm:pt>
    <dgm:pt modelId="{922128E6-19D5-4CC2-80BD-14AECF5E8207}" type="sibTrans" cxnId="{D3A3FC9C-39D4-43A0-B567-7E45C6C65BC9}">
      <dgm:prSet/>
      <dgm:spPr/>
      <dgm:t>
        <a:bodyPr/>
        <a:lstStyle/>
        <a:p>
          <a:endParaRPr lang="ru-RU"/>
        </a:p>
      </dgm:t>
    </dgm:pt>
    <dgm:pt modelId="{A5BD32CF-8CFB-4A2C-9BA8-4EAAF3B1DF39}" type="parTrans" cxnId="{D3A3FC9C-39D4-43A0-B567-7E45C6C65BC9}">
      <dgm:prSet/>
      <dgm:spPr/>
      <dgm:t>
        <a:bodyPr/>
        <a:lstStyle/>
        <a:p>
          <a:endParaRPr lang="ru-RU"/>
        </a:p>
      </dgm:t>
    </dgm:pt>
    <dgm:pt modelId="{F208B641-DE9A-4DDA-8D90-3BF2F2AEF85D}" type="pres">
      <dgm:prSet presAssocID="{45C911BE-126B-4B95-8A60-74C7E92317D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BE7426-E324-44DD-AB34-1CB78979BACA}" type="pres">
      <dgm:prSet presAssocID="{45C911BE-126B-4B95-8A60-74C7E92317D2}" presName="dummyMaxCanvas" presStyleCnt="0">
        <dgm:presLayoutVars/>
      </dgm:prSet>
      <dgm:spPr/>
    </dgm:pt>
    <dgm:pt modelId="{AB452420-7001-4619-B854-8E806BE78562}" type="pres">
      <dgm:prSet presAssocID="{45C911BE-126B-4B95-8A60-74C7E92317D2}" presName="FiveNodes_1" presStyleLbl="node1" presStyleIdx="0" presStyleCnt="5" custScaleX="104328" custScaleY="82906" custLinFactNeighborX="1082" custLinFactNeighborY="-1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36A60-7AF5-4ACA-9645-4343D7DAB259}" type="pres">
      <dgm:prSet presAssocID="{45C911BE-126B-4B95-8A60-74C7E92317D2}" presName="FiveNodes_2" presStyleLbl="node1" presStyleIdx="1" presStyleCnt="5" custScaleY="71367" custLinFactNeighborX="2273" custLinFactNeighborY="-18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C1B45-8AE4-47B3-877B-C17332BDECAE}" type="pres">
      <dgm:prSet presAssocID="{45C911BE-126B-4B95-8A60-74C7E92317D2}" presName="FiveNodes_3" presStyleLbl="node1" presStyleIdx="2" presStyleCnt="5" custScaleY="76923" custLinFactNeighborX="-866" custLinFactNeighborY="-34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9E608-CAE7-4037-8634-10726DF6EEC2}" type="pres">
      <dgm:prSet presAssocID="{45C911BE-126B-4B95-8A60-74C7E92317D2}" presName="FiveNodes_4" presStyleLbl="node1" presStyleIdx="3" presStyleCnt="5" custScaleY="82478" custLinFactNeighborX="325" custLinFactNeighborY="-43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2B0C6-C1C4-4121-A64A-B830F14CB7C8}" type="pres">
      <dgm:prSet presAssocID="{45C911BE-126B-4B95-8A60-74C7E92317D2}" presName="FiveNodes_5" presStyleLbl="node1" presStyleIdx="4" presStyleCnt="5" custScaleY="88034" custLinFactNeighborX="-649" custLinFactNeighborY="-44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ED0A2-5C6F-43C7-801B-E2158B92D903}" type="pres">
      <dgm:prSet presAssocID="{45C911BE-126B-4B95-8A60-74C7E92317D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63167-33DA-4288-B466-CD80848CCBF1}" type="pres">
      <dgm:prSet presAssocID="{45C911BE-126B-4B95-8A60-74C7E92317D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3802B-193C-4166-BC28-A5B96702DC18}" type="pres">
      <dgm:prSet presAssocID="{45C911BE-126B-4B95-8A60-74C7E92317D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BCFA6-6992-4A3A-B86B-074F91542974}" type="pres">
      <dgm:prSet presAssocID="{45C911BE-126B-4B95-8A60-74C7E92317D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3D3D8-9F41-4C28-82D3-E035E16507F5}" type="pres">
      <dgm:prSet presAssocID="{45C911BE-126B-4B95-8A60-74C7E92317D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D55C7-9463-415E-9F25-AC3F386BC0CE}" type="pres">
      <dgm:prSet presAssocID="{45C911BE-126B-4B95-8A60-74C7E92317D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37CDE-BC94-421A-83BD-B553B68C0648}" type="pres">
      <dgm:prSet presAssocID="{45C911BE-126B-4B95-8A60-74C7E92317D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BBFD0-7E2E-481A-A3CB-56DF3339F9F5}" type="pres">
      <dgm:prSet presAssocID="{45C911BE-126B-4B95-8A60-74C7E92317D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46BB3-0AA1-4B44-8DB8-18DD007DA1EF}" type="pres">
      <dgm:prSet presAssocID="{45C911BE-126B-4B95-8A60-74C7E92317D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60F13F-039D-423D-8C2F-5FF1472B7C2B}" type="presOf" srcId="{38977107-9D60-42A0-B606-5055CDC4E7D7}" destId="{F562B0C6-C1C4-4121-A64A-B830F14CB7C8}" srcOrd="0" destOrd="0" presId="urn:microsoft.com/office/officeart/2005/8/layout/vProcess5"/>
    <dgm:cxn modelId="{81F225BD-ABDF-4107-B472-002701D80C1F}" type="presOf" srcId="{3D962081-3217-4799-B3A6-2A7EFBABC5F3}" destId="{96C36A60-7AF5-4ACA-9645-4343D7DAB259}" srcOrd="0" destOrd="0" presId="urn:microsoft.com/office/officeart/2005/8/layout/vProcess5"/>
    <dgm:cxn modelId="{B98DC5FD-12E3-450B-A332-318CDADDFF82}" type="presOf" srcId="{A4F83EB5-E7DA-48D1-9FB9-B46E95F50149}" destId="{3949E608-CAE7-4037-8634-10726DF6EEC2}" srcOrd="0" destOrd="0" presId="urn:microsoft.com/office/officeart/2005/8/layout/vProcess5"/>
    <dgm:cxn modelId="{7F12DA17-5EEB-4C04-A6EC-2D3FAFE7BEDF}" type="presOf" srcId="{45C911BE-126B-4B95-8A60-74C7E92317D2}" destId="{F208B641-DE9A-4DDA-8D90-3BF2F2AEF85D}" srcOrd="0" destOrd="0" presId="urn:microsoft.com/office/officeart/2005/8/layout/vProcess5"/>
    <dgm:cxn modelId="{DAC31880-17CB-4728-92FD-575B95B44A34}" srcId="{45C911BE-126B-4B95-8A60-74C7E92317D2}" destId="{A4F83EB5-E7DA-48D1-9FB9-B46E95F50149}" srcOrd="3" destOrd="0" parTransId="{4B9D6054-E455-48A6-BE11-75CA94B4D76D}" sibTransId="{C620FBD9-8D49-4289-9C4D-802B292CA891}"/>
    <dgm:cxn modelId="{6AE78C36-F6FA-4A77-96AA-122414E92807}" type="presOf" srcId="{19CD77B0-681A-4B5B-A17F-E5F5504D3840}" destId="{76E63167-33DA-4288-B466-CD80848CCBF1}" srcOrd="0" destOrd="0" presId="urn:microsoft.com/office/officeart/2005/8/layout/vProcess5"/>
    <dgm:cxn modelId="{9261AD75-C51C-43F4-9723-75006E26943C}" type="presOf" srcId="{EDC412F8-5FC5-47E9-9651-0129600A2D06}" destId="{F4FC1B45-8AE4-47B3-877B-C17332BDECAE}" srcOrd="0" destOrd="0" presId="urn:microsoft.com/office/officeart/2005/8/layout/vProcess5"/>
    <dgm:cxn modelId="{2BC464AB-F2C4-41E6-A2DB-9F06746E4DDB}" type="presOf" srcId="{97E3607B-5045-4E4F-A457-E43129DE2966}" destId="{C863802B-193C-4166-BC28-A5B96702DC18}" srcOrd="0" destOrd="0" presId="urn:microsoft.com/office/officeart/2005/8/layout/vProcess5"/>
    <dgm:cxn modelId="{2C1C94D8-2BF9-4DEC-9092-02A983D117E3}" type="presOf" srcId="{922128E6-19D5-4CC2-80BD-14AECF5E8207}" destId="{B81ED0A2-5C6F-43C7-801B-E2158B92D903}" srcOrd="0" destOrd="0" presId="urn:microsoft.com/office/officeart/2005/8/layout/vProcess5"/>
    <dgm:cxn modelId="{63AF6FD5-782B-429C-BC9D-369FF702D7CF}" type="presOf" srcId="{EDC412F8-5FC5-47E9-9651-0129600A2D06}" destId="{23C37CDE-BC94-421A-83BD-B553B68C0648}" srcOrd="1" destOrd="0" presId="urn:microsoft.com/office/officeart/2005/8/layout/vProcess5"/>
    <dgm:cxn modelId="{622BEFAE-96C8-4620-B44F-B05C3FCE8643}" type="presOf" srcId="{A4F83EB5-E7DA-48D1-9FB9-B46E95F50149}" destId="{4FFBBFD0-7E2E-481A-A3CB-56DF3339F9F5}" srcOrd="1" destOrd="0" presId="urn:microsoft.com/office/officeart/2005/8/layout/vProcess5"/>
    <dgm:cxn modelId="{74B1C077-875F-41B4-ADCD-5B13728E62E5}" srcId="{45C911BE-126B-4B95-8A60-74C7E92317D2}" destId="{38977107-9D60-42A0-B606-5055CDC4E7D7}" srcOrd="4" destOrd="0" parTransId="{E34DF510-E0BB-44C7-BC50-669416269DA2}" sibTransId="{CCD35331-4FAE-49E4-9249-D93330326DD7}"/>
    <dgm:cxn modelId="{D3A3FC9C-39D4-43A0-B567-7E45C6C65BC9}" srcId="{45C911BE-126B-4B95-8A60-74C7E92317D2}" destId="{E21D5364-58D4-4A07-8170-F052347CFF94}" srcOrd="0" destOrd="0" parTransId="{A5BD32CF-8CFB-4A2C-9BA8-4EAAF3B1DF39}" sibTransId="{922128E6-19D5-4CC2-80BD-14AECF5E8207}"/>
    <dgm:cxn modelId="{FD2945B9-F920-4514-8A71-2D7304868076}" type="presOf" srcId="{C620FBD9-8D49-4289-9C4D-802B292CA891}" destId="{C7FBCFA6-6992-4A3A-B86B-074F91542974}" srcOrd="0" destOrd="0" presId="urn:microsoft.com/office/officeart/2005/8/layout/vProcess5"/>
    <dgm:cxn modelId="{93B2AF22-CBD5-4299-BF28-083849D35073}" type="presOf" srcId="{E21D5364-58D4-4A07-8170-F052347CFF94}" destId="{3D03D3D8-9F41-4C28-82D3-E035E16507F5}" srcOrd="1" destOrd="0" presId="urn:microsoft.com/office/officeart/2005/8/layout/vProcess5"/>
    <dgm:cxn modelId="{E2F4726E-2AA7-496D-A1B8-B523A83C40ED}" type="presOf" srcId="{3D962081-3217-4799-B3A6-2A7EFBABC5F3}" destId="{C94D55C7-9463-415E-9F25-AC3F386BC0CE}" srcOrd="1" destOrd="0" presId="urn:microsoft.com/office/officeart/2005/8/layout/vProcess5"/>
    <dgm:cxn modelId="{B51DA543-9854-4CF4-9F0F-FE80ACBC46C1}" srcId="{45C911BE-126B-4B95-8A60-74C7E92317D2}" destId="{3D962081-3217-4799-B3A6-2A7EFBABC5F3}" srcOrd="1" destOrd="0" parTransId="{F552936B-0D7E-4027-9C0F-F8AAEA19C4F1}" sibTransId="{19CD77B0-681A-4B5B-A17F-E5F5504D3840}"/>
    <dgm:cxn modelId="{13178E27-EE4B-42B5-AD78-644D5AAFA7B3}" type="presOf" srcId="{38977107-9D60-42A0-B606-5055CDC4E7D7}" destId="{B5846BB3-0AA1-4B44-8DB8-18DD007DA1EF}" srcOrd="1" destOrd="0" presId="urn:microsoft.com/office/officeart/2005/8/layout/vProcess5"/>
    <dgm:cxn modelId="{6A9A329D-759D-4351-A249-CBC6A6D28B4C}" srcId="{45C911BE-126B-4B95-8A60-74C7E92317D2}" destId="{EDC412F8-5FC5-47E9-9651-0129600A2D06}" srcOrd="2" destOrd="0" parTransId="{30BD3B08-7581-459E-ADBF-007449F372E9}" sibTransId="{97E3607B-5045-4E4F-A457-E43129DE2966}"/>
    <dgm:cxn modelId="{90FE0337-75D3-472A-AEEE-B1836DCC862B}" type="presOf" srcId="{E21D5364-58D4-4A07-8170-F052347CFF94}" destId="{AB452420-7001-4619-B854-8E806BE78562}" srcOrd="0" destOrd="0" presId="urn:microsoft.com/office/officeart/2005/8/layout/vProcess5"/>
    <dgm:cxn modelId="{8DDEF911-5B9F-435F-B95A-7AF86F477398}" type="presParOf" srcId="{F208B641-DE9A-4DDA-8D90-3BF2F2AEF85D}" destId="{F9BE7426-E324-44DD-AB34-1CB78979BACA}" srcOrd="0" destOrd="0" presId="urn:microsoft.com/office/officeart/2005/8/layout/vProcess5"/>
    <dgm:cxn modelId="{F748CC34-6550-4586-8B4E-FDB20FB9B88E}" type="presParOf" srcId="{F208B641-DE9A-4DDA-8D90-3BF2F2AEF85D}" destId="{AB452420-7001-4619-B854-8E806BE78562}" srcOrd="1" destOrd="0" presId="urn:microsoft.com/office/officeart/2005/8/layout/vProcess5"/>
    <dgm:cxn modelId="{8895A37A-D88B-4BF4-80FE-DE32A32860B2}" type="presParOf" srcId="{F208B641-DE9A-4DDA-8D90-3BF2F2AEF85D}" destId="{96C36A60-7AF5-4ACA-9645-4343D7DAB259}" srcOrd="2" destOrd="0" presId="urn:microsoft.com/office/officeart/2005/8/layout/vProcess5"/>
    <dgm:cxn modelId="{C0773294-5342-48AF-95EB-7C4A1DE031C2}" type="presParOf" srcId="{F208B641-DE9A-4DDA-8D90-3BF2F2AEF85D}" destId="{F4FC1B45-8AE4-47B3-877B-C17332BDECAE}" srcOrd="3" destOrd="0" presId="urn:microsoft.com/office/officeart/2005/8/layout/vProcess5"/>
    <dgm:cxn modelId="{5D2CB0F8-C8A9-4A36-B8A8-F97308549DDC}" type="presParOf" srcId="{F208B641-DE9A-4DDA-8D90-3BF2F2AEF85D}" destId="{3949E608-CAE7-4037-8634-10726DF6EEC2}" srcOrd="4" destOrd="0" presId="urn:microsoft.com/office/officeart/2005/8/layout/vProcess5"/>
    <dgm:cxn modelId="{D0062C6B-B076-45C6-A560-84437EA06162}" type="presParOf" srcId="{F208B641-DE9A-4DDA-8D90-3BF2F2AEF85D}" destId="{F562B0C6-C1C4-4121-A64A-B830F14CB7C8}" srcOrd="5" destOrd="0" presId="urn:microsoft.com/office/officeart/2005/8/layout/vProcess5"/>
    <dgm:cxn modelId="{AE11A592-6409-403A-A76A-E5E5B8B9C5B9}" type="presParOf" srcId="{F208B641-DE9A-4DDA-8D90-3BF2F2AEF85D}" destId="{B81ED0A2-5C6F-43C7-801B-E2158B92D903}" srcOrd="6" destOrd="0" presId="urn:microsoft.com/office/officeart/2005/8/layout/vProcess5"/>
    <dgm:cxn modelId="{00C70852-830C-4454-AD65-3B14560AE5C9}" type="presParOf" srcId="{F208B641-DE9A-4DDA-8D90-3BF2F2AEF85D}" destId="{76E63167-33DA-4288-B466-CD80848CCBF1}" srcOrd="7" destOrd="0" presId="urn:microsoft.com/office/officeart/2005/8/layout/vProcess5"/>
    <dgm:cxn modelId="{6567F5B7-D75E-4920-A6F9-98FE930CECF4}" type="presParOf" srcId="{F208B641-DE9A-4DDA-8D90-3BF2F2AEF85D}" destId="{C863802B-193C-4166-BC28-A5B96702DC18}" srcOrd="8" destOrd="0" presId="urn:microsoft.com/office/officeart/2005/8/layout/vProcess5"/>
    <dgm:cxn modelId="{2FDA1E69-3A9B-4133-B7A0-C973B600DDAC}" type="presParOf" srcId="{F208B641-DE9A-4DDA-8D90-3BF2F2AEF85D}" destId="{C7FBCFA6-6992-4A3A-B86B-074F91542974}" srcOrd="9" destOrd="0" presId="urn:microsoft.com/office/officeart/2005/8/layout/vProcess5"/>
    <dgm:cxn modelId="{79EA7DB8-8C5A-44CD-9182-2AB18867CEDA}" type="presParOf" srcId="{F208B641-DE9A-4DDA-8D90-3BF2F2AEF85D}" destId="{3D03D3D8-9F41-4C28-82D3-E035E16507F5}" srcOrd="10" destOrd="0" presId="urn:microsoft.com/office/officeart/2005/8/layout/vProcess5"/>
    <dgm:cxn modelId="{F1CFFDAB-2386-432C-AFD0-C18D007988B4}" type="presParOf" srcId="{F208B641-DE9A-4DDA-8D90-3BF2F2AEF85D}" destId="{C94D55C7-9463-415E-9F25-AC3F386BC0CE}" srcOrd="11" destOrd="0" presId="urn:microsoft.com/office/officeart/2005/8/layout/vProcess5"/>
    <dgm:cxn modelId="{5626310C-21DE-4E8C-856A-7653A9AE1ED2}" type="presParOf" srcId="{F208B641-DE9A-4DDA-8D90-3BF2F2AEF85D}" destId="{23C37CDE-BC94-421A-83BD-B553B68C0648}" srcOrd="12" destOrd="0" presId="urn:microsoft.com/office/officeart/2005/8/layout/vProcess5"/>
    <dgm:cxn modelId="{84B0B6A3-7121-44F4-8914-B19DD372A3AE}" type="presParOf" srcId="{F208B641-DE9A-4DDA-8D90-3BF2F2AEF85D}" destId="{4FFBBFD0-7E2E-481A-A3CB-56DF3339F9F5}" srcOrd="13" destOrd="0" presId="urn:microsoft.com/office/officeart/2005/8/layout/vProcess5"/>
    <dgm:cxn modelId="{8514BC35-1744-4072-A689-B204D5BD82D3}" type="presParOf" srcId="{F208B641-DE9A-4DDA-8D90-3BF2F2AEF85D}" destId="{B5846BB3-0AA1-4B44-8DB8-18DD007DA1E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BBF36B-9A43-44AE-95C1-BA7D6C9A876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7221E48-667F-4C92-A3C5-6F4C4CF6EB25}">
      <dgm:prSet/>
      <dgm:spPr/>
      <dgm:t>
        <a:bodyPr/>
        <a:lstStyle/>
        <a:p>
          <a:pPr rtl="0"/>
          <a:r>
            <a:rPr lang="ru-RU" i="1" dirty="0" smtClean="0"/>
            <a:t>Первый  этап</a:t>
          </a:r>
          <a:r>
            <a:rPr lang="ru-RU" dirty="0" smtClean="0"/>
            <a:t>. Изучение медицинской документации.</a:t>
          </a:r>
          <a:endParaRPr lang="ru-RU" dirty="0"/>
        </a:p>
      </dgm:t>
    </dgm:pt>
    <dgm:pt modelId="{DA660E66-3D54-47B8-8F5E-3BBC99234795}" type="parTrans" cxnId="{DFBCF98C-25E2-4BD3-8998-365AFB61CD68}">
      <dgm:prSet/>
      <dgm:spPr/>
      <dgm:t>
        <a:bodyPr/>
        <a:lstStyle/>
        <a:p>
          <a:endParaRPr lang="ru-RU"/>
        </a:p>
      </dgm:t>
    </dgm:pt>
    <dgm:pt modelId="{01CA45B0-E6D0-41EA-87D5-0A0A24B8C1EB}" type="sibTrans" cxnId="{DFBCF98C-25E2-4BD3-8998-365AFB61CD68}">
      <dgm:prSet/>
      <dgm:spPr/>
      <dgm:t>
        <a:bodyPr/>
        <a:lstStyle/>
        <a:p>
          <a:endParaRPr lang="ru-RU"/>
        </a:p>
      </dgm:t>
    </dgm:pt>
    <dgm:pt modelId="{30965620-1170-468C-9807-DFC45157048B}">
      <dgm:prSet/>
      <dgm:spPr/>
      <dgm:t>
        <a:bodyPr/>
        <a:lstStyle/>
        <a:p>
          <a:pPr rtl="0"/>
          <a:r>
            <a:rPr lang="ru-RU" i="1" dirty="0" smtClean="0"/>
            <a:t>Второй  этап</a:t>
          </a:r>
          <a:r>
            <a:rPr lang="ru-RU" dirty="0" smtClean="0"/>
            <a:t>. Обследование нервно – психического развития детей</a:t>
          </a:r>
          <a:endParaRPr lang="ru-RU" dirty="0"/>
        </a:p>
      </dgm:t>
    </dgm:pt>
    <dgm:pt modelId="{BA05E0FE-4DBD-4E1C-974A-3E70A81DE399}" type="parTrans" cxnId="{6689E71D-A186-4FC5-B2BF-FB9EC5164386}">
      <dgm:prSet/>
      <dgm:spPr/>
      <dgm:t>
        <a:bodyPr/>
        <a:lstStyle/>
        <a:p>
          <a:endParaRPr lang="ru-RU"/>
        </a:p>
      </dgm:t>
    </dgm:pt>
    <dgm:pt modelId="{BB3F6564-713E-4F49-B528-BE6A36FD800E}" type="sibTrans" cxnId="{6689E71D-A186-4FC5-B2BF-FB9EC5164386}">
      <dgm:prSet/>
      <dgm:spPr/>
      <dgm:t>
        <a:bodyPr/>
        <a:lstStyle/>
        <a:p>
          <a:endParaRPr lang="ru-RU"/>
        </a:p>
      </dgm:t>
    </dgm:pt>
    <dgm:pt modelId="{6542C3A1-8D8D-4E8A-BE0C-C8BD7E00143B}">
      <dgm:prSet/>
      <dgm:spPr/>
      <dgm:t>
        <a:bodyPr/>
        <a:lstStyle/>
        <a:p>
          <a:pPr rtl="0"/>
          <a:r>
            <a:rPr lang="ru-RU" i="1" smtClean="0"/>
            <a:t>Третий этап</a:t>
          </a:r>
          <a:r>
            <a:rPr lang="ru-RU" smtClean="0"/>
            <a:t>.  Обследование речевого развития детей.</a:t>
          </a:r>
          <a:endParaRPr lang="ru-RU"/>
        </a:p>
      </dgm:t>
    </dgm:pt>
    <dgm:pt modelId="{DC4B0A04-6956-47BD-B8D6-8BE4F6F8B7EB}" type="parTrans" cxnId="{6541453D-63E2-4C79-9A25-EB3CA1A5C58F}">
      <dgm:prSet/>
      <dgm:spPr/>
      <dgm:t>
        <a:bodyPr/>
        <a:lstStyle/>
        <a:p>
          <a:endParaRPr lang="ru-RU"/>
        </a:p>
      </dgm:t>
    </dgm:pt>
    <dgm:pt modelId="{B0E775B9-E973-4F87-82FB-9C95B394726B}" type="sibTrans" cxnId="{6541453D-63E2-4C79-9A25-EB3CA1A5C58F}">
      <dgm:prSet/>
      <dgm:spPr/>
      <dgm:t>
        <a:bodyPr/>
        <a:lstStyle/>
        <a:p>
          <a:endParaRPr lang="ru-RU"/>
        </a:p>
      </dgm:t>
    </dgm:pt>
    <dgm:pt modelId="{B56E7B30-7B7C-4912-9B10-E26522766DB1}" type="pres">
      <dgm:prSet presAssocID="{48BBF36B-9A43-44AE-95C1-BA7D6C9A87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94C2894-40AF-4508-B50B-F72FC42CD68C}" type="pres">
      <dgm:prSet presAssocID="{48BBF36B-9A43-44AE-95C1-BA7D6C9A8766}" presName="Name1" presStyleCnt="0"/>
      <dgm:spPr/>
    </dgm:pt>
    <dgm:pt modelId="{E92F0A4D-D920-4DFC-8A2D-D1D716B1C356}" type="pres">
      <dgm:prSet presAssocID="{48BBF36B-9A43-44AE-95C1-BA7D6C9A8766}" presName="cycle" presStyleCnt="0"/>
      <dgm:spPr/>
    </dgm:pt>
    <dgm:pt modelId="{FD77AEC2-4F83-43A4-B45F-4A14BA94737F}" type="pres">
      <dgm:prSet presAssocID="{48BBF36B-9A43-44AE-95C1-BA7D6C9A8766}" presName="srcNode" presStyleLbl="node1" presStyleIdx="0" presStyleCnt="3"/>
      <dgm:spPr/>
    </dgm:pt>
    <dgm:pt modelId="{DFD91285-6B9A-485C-B5F7-8F17B33338CE}" type="pres">
      <dgm:prSet presAssocID="{48BBF36B-9A43-44AE-95C1-BA7D6C9A8766}" presName="conn" presStyleLbl="parChTrans1D2" presStyleIdx="0" presStyleCnt="1"/>
      <dgm:spPr/>
      <dgm:t>
        <a:bodyPr/>
        <a:lstStyle/>
        <a:p>
          <a:endParaRPr lang="ru-RU"/>
        </a:p>
      </dgm:t>
    </dgm:pt>
    <dgm:pt modelId="{AFF2010B-1062-4BED-B6F1-65DB7AA21A94}" type="pres">
      <dgm:prSet presAssocID="{48BBF36B-9A43-44AE-95C1-BA7D6C9A8766}" presName="extraNode" presStyleLbl="node1" presStyleIdx="0" presStyleCnt="3"/>
      <dgm:spPr/>
    </dgm:pt>
    <dgm:pt modelId="{C5EC343C-B3E8-4767-89E5-4F27E9A5615F}" type="pres">
      <dgm:prSet presAssocID="{48BBF36B-9A43-44AE-95C1-BA7D6C9A8766}" presName="dstNode" presStyleLbl="node1" presStyleIdx="0" presStyleCnt="3"/>
      <dgm:spPr/>
    </dgm:pt>
    <dgm:pt modelId="{6C1F1E43-2BA4-414E-9DEE-BAE8CDE394B4}" type="pres">
      <dgm:prSet presAssocID="{E7221E48-667F-4C92-A3C5-6F4C4CF6EB2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A3239-2646-4170-B635-5443ACD9A4F2}" type="pres">
      <dgm:prSet presAssocID="{E7221E48-667F-4C92-A3C5-6F4C4CF6EB25}" presName="accent_1" presStyleCnt="0"/>
      <dgm:spPr/>
    </dgm:pt>
    <dgm:pt modelId="{B60782FF-49C2-414A-99C8-1F5ED06C884E}" type="pres">
      <dgm:prSet presAssocID="{E7221E48-667F-4C92-A3C5-6F4C4CF6EB25}" presName="accentRepeatNode" presStyleLbl="solidFgAcc1" presStyleIdx="0" presStyleCnt="3"/>
      <dgm:spPr/>
    </dgm:pt>
    <dgm:pt modelId="{147226DB-0D40-4759-9E49-E9403F92B7CD}" type="pres">
      <dgm:prSet presAssocID="{30965620-1170-468C-9807-DFC45157048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5F2F6-F54F-418A-91E7-B89980C57AF7}" type="pres">
      <dgm:prSet presAssocID="{30965620-1170-468C-9807-DFC45157048B}" presName="accent_2" presStyleCnt="0"/>
      <dgm:spPr/>
    </dgm:pt>
    <dgm:pt modelId="{DE8C18B8-A534-469B-8F03-F6E133B62961}" type="pres">
      <dgm:prSet presAssocID="{30965620-1170-468C-9807-DFC45157048B}" presName="accentRepeatNode" presStyleLbl="solidFgAcc1" presStyleIdx="1" presStyleCnt="3"/>
      <dgm:spPr/>
    </dgm:pt>
    <dgm:pt modelId="{77C35D70-C890-41C4-9457-D944AC75DEE6}" type="pres">
      <dgm:prSet presAssocID="{6542C3A1-8D8D-4E8A-BE0C-C8BD7E00143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E8A8B-0E22-4C63-ADA8-F9F52EEFD7E7}" type="pres">
      <dgm:prSet presAssocID="{6542C3A1-8D8D-4E8A-BE0C-C8BD7E00143B}" presName="accent_3" presStyleCnt="0"/>
      <dgm:spPr/>
    </dgm:pt>
    <dgm:pt modelId="{ED336A43-962E-4570-BF5D-5C0C2EF2107A}" type="pres">
      <dgm:prSet presAssocID="{6542C3A1-8D8D-4E8A-BE0C-C8BD7E00143B}" presName="accentRepeatNode" presStyleLbl="solidFgAcc1" presStyleIdx="2" presStyleCnt="3"/>
      <dgm:spPr/>
    </dgm:pt>
  </dgm:ptLst>
  <dgm:cxnLst>
    <dgm:cxn modelId="{A50F98EF-6829-4F46-9F4A-12A1CE0AE5FE}" type="presOf" srcId="{E7221E48-667F-4C92-A3C5-6F4C4CF6EB25}" destId="{6C1F1E43-2BA4-414E-9DEE-BAE8CDE394B4}" srcOrd="0" destOrd="0" presId="urn:microsoft.com/office/officeart/2008/layout/VerticalCurvedList"/>
    <dgm:cxn modelId="{972E6754-8553-466F-BBEA-AB60DBE04777}" type="presOf" srcId="{48BBF36B-9A43-44AE-95C1-BA7D6C9A8766}" destId="{B56E7B30-7B7C-4912-9B10-E26522766DB1}" srcOrd="0" destOrd="0" presId="urn:microsoft.com/office/officeart/2008/layout/VerticalCurvedList"/>
    <dgm:cxn modelId="{39CE6544-8679-4BE0-9FAE-4ED72BEEEC9F}" type="presOf" srcId="{01CA45B0-E6D0-41EA-87D5-0A0A24B8C1EB}" destId="{DFD91285-6B9A-485C-B5F7-8F17B33338CE}" srcOrd="0" destOrd="0" presId="urn:microsoft.com/office/officeart/2008/layout/VerticalCurvedList"/>
    <dgm:cxn modelId="{6541453D-63E2-4C79-9A25-EB3CA1A5C58F}" srcId="{48BBF36B-9A43-44AE-95C1-BA7D6C9A8766}" destId="{6542C3A1-8D8D-4E8A-BE0C-C8BD7E00143B}" srcOrd="2" destOrd="0" parTransId="{DC4B0A04-6956-47BD-B8D6-8BE4F6F8B7EB}" sibTransId="{B0E775B9-E973-4F87-82FB-9C95B394726B}"/>
    <dgm:cxn modelId="{445BE5BC-AAC3-4AD2-AD72-9CB8B028F948}" type="presOf" srcId="{6542C3A1-8D8D-4E8A-BE0C-C8BD7E00143B}" destId="{77C35D70-C890-41C4-9457-D944AC75DEE6}" srcOrd="0" destOrd="0" presId="urn:microsoft.com/office/officeart/2008/layout/VerticalCurvedList"/>
    <dgm:cxn modelId="{DFBCF98C-25E2-4BD3-8998-365AFB61CD68}" srcId="{48BBF36B-9A43-44AE-95C1-BA7D6C9A8766}" destId="{E7221E48-667F-4C92-A3C5-6F4C4CF6EB25}" srcOrd="0" destOrd="0" parTransId="{DA660E66-3D54-47B8-8F5E-3BBC99234795}" sibTransId="{01CA45B0-E6D0-41EA-87D5-0A0A24B8C1EB}"/>
    <dgm:cxn modelId="{6689E71D-A186-4FC5-B2BF-FB9EC5164386}" srcId="{48BBF36B-9A43-44AE-95C1-BA7D6C9A8766}" destId="{30965620-1170-468C-9807-DFC45157048B}" srcOrd="1" destOrd="0" parTransId="{BA05E0FE-4DBD-4E1C-974A-3E70A81DE399}" sibTransId="{BB3F6564-713E-4F49-B528-BE6A36FD800E}"/>
    <dgm:cxn modelId="{FB516D30-2416-49E2-9200-6B118BBFB004}" type="presOf" srcId="{30965620-1170-468C-9807-DFC45157048B}" destId="{147226DB-0D40-4759-9E49-E9403F92B7CD}" srcOrd="0" destOrd="0" presId="urn:microsoft.com/office/officeart/2008/layout/VerticalCurvedList"/>
    <dgm:cxn modelId="{665DFEE8-C35B-48CE-8AAA-A63D9EE61FC1}" type="presParOf" srcId="{B56E7B30-7B7C-4912-9B10-E26522766DB1}" destId="{494C2894-40AF-4508-B50B-F72FC42CD68C}" srcOrd="0" destOrd="0" presId="urn:microsoft.com/office/officeart/2008/layout/VerticalCurvedList"/>
    <dgm:cxn modelId="{BF309E7E-0A99-4DEA-935C-B32CF858CE4F}" type="presParOf" srcId="{494C2894-40AF-4508-B50B-F72FC42CD68C}" destId="{E92F0A4D-D920-4DFC-8A2D-D1D716B1C356}" srcOrd="0" destOrd="0" presId="urn:microsoft.com/office/officeart/2008/layout/VerticalCurvedList"/>
    <dgm:cxn modelId="{613D7A21-467B-4D06-8786-0BCDC82C4025}" type="presParOf" srcId="{E92F0A4D-D920-4DFC-8A2D-D1D716B1C356}" destId="{FD77AEC2-4F83-43A4-B45F-4A14BA94737F}" srcOrd="0" destOrd="0" presId="urn:microsoft.com/office/officeart/2008/layout/VerticalCurvedList"/>
    <dgm:cxn modelId="{4C78DBFF-3F6C-499B-B94B-152196A67743}" type="presParOf" srcId="{E92F0A4D-D920-4DFC-8A2D-D1D716B1C356}" destId="{DFD91285-6B9A-485C-B5F7-8F17B33338CE}" srcOrd="1" destOrd="0" presId="urn:microsoft.com/office/officeart/2008/layout/VerticalCurvedList"/>
    <dgm:cxn modelId="{79414B74-134F-4785-932C-E442CC4F2A9A}" type="presParOf" srcId="{E92F0A4D-D920-4DFC-8A2D-D1D716B1C356}" destId="{AFF2010B-1062-4BED-B6F1-65DB7AA21A94}" srcOrd="2" destOrd="0" presId="urn:microsoft.com/office/officeart/2008/layout/VerticalCurvedList"/>
    <dgm:cxn modelId="{21D21469-7D9F-4A8F-B4CA-C75A143A9B85}" type="presParOf" srcId="{E92F0A4D-D920-4DFC-8A2D-D1D716B1C356}" destId="{C5EC343C-B3E8-4767-89E5-4F27E9A5615F}" srcOrd="3" destOrd="0" presId="urn:microsoft.com/office/officeart/2008/layout/VerticalCurvedList"/>
    <dgm:cxn modelId="{D6D3A31D-1AC3-48A9-881D-F14297CFBEB1}" type="presParOf" srcId="{494C2894-40AF-4508-B50B-F72FC42CD68C}" destId="{6C1F1E43-2BA4-414E-9DEE-BAE8CDE394B4}" srcOrd="1" destOrd="0" presId="urn:microsoft.com/office/officeart/2008/layout/VerticalCurvedList"/>
    <dgm:cxn modelId="{D9BC186B-E5EB-47C3-BDF1-469A0EF28675}" type="presParOf" srcId="{494C2894-40AF-4508-B50B-F72FC42CD68C}" destId="{BD8A3239-2646-4170-B635-5443ACD9A4F2}" srcOrd="2" destOrd="0" presId="urn:microsoft.com/office/officeart/2008/layout/VerticalCurvedList"/>
    <dgm:cxn modelId="{789BEE3D-36ED-4642-89CF-4B4F581546EC}" type="presParOf" srcId="{BD8A3239-2646-4170-B635-5443ACD9A4F2}" destId="{B60782FF-49C2-414A-99C8-1F5ED06C884E}" srcOrd="0" destOrd="0" presId="urn:microsoft.com/office/officeart/2008/layout/VerticalCurvedList"/>
    <dgm:cxn modelId="{9E8D815B-E0FA-45A1-9067-D75446D42F54}" type="presParOf" srcId="{494C2894-40AF-4508-B50B-F72FC42CD68C}" destId="{147226DB-0D40-4759-9E49-E9403F92B7CD}" srcOrd="3" destOrd="0" presId="urn:microsoft.com/office/officeart/2008/layout/VerticalCurvedList"/>
    <dgm:cxn modelId="{B59ED34E-66B4-4F94-AC9F-6E1D9AD3E928}" type="presParOf" srcId="{494C2894-40AF-4508-B50B-F72FC42CD68C}" destId="{7605F2F6-F54F-418A-91E7-B89980C57AF7}" srcOrd="4" destOrd="0" presId="urn:microsoft.com/office/officeart/2008/layout/VerticalCurvedList"/>
    <dgm:cxn modelId="{A10F3FB9-4B38-47DE-9B40-D432F80865CA}" type="presParOf" srcId="{7605F2F6-F54F-418A-91E7-B89980C57AF7}" destId="{DE8C18B8-A534-469B-8F03-F6E133B62961}" srcOrd="0" destOrd="0" presId="urn:microsoft.com/office/officeart/2008/layout/VerticalCurvedList"/>
    <dgm:cxn modelId="{2195A101-065B-44F2-A5E4-6E170D6B59BB}" type="presParOf" srcId="{494C2894-40AF-4508-B50B-F72FC42CD68C}" destId="{77C35D70-C890-41C4-9457-D944AC75DEE6}" srcOrd="5" destOrd="0" presId="urn:microsoft.com/office/officeart/2008/layout/VerticalCurvedList"/>
    <dgm:cxn modelId="{A038C8AA-3B06-49B0-BC8F-D3171C13D336}" type="presParOf" srcId="{494C2894-40AF-4508-B50B-F72FC42CD68C}" destId="{041E8A8B-0E22-4C63-ADA8-F9F52EEFD7E7}" srcOrd="6" destOrd="0" presId="urn:microsoft.com/office/officeart/2008/layout/VerticalCurvedList"/>
    <dgm:cxn modelId="{EE350C32-B007-4D5A-B276-90363AB0C970}" type="presParOf" srcId="{041E8A8B-0E22-4C63-ADA8-F9F52EEFD7E7}" destId="{ED336A43-962E-4570-BF5D-5C0C2EF210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4E2FE3-1F36-4AF4-ABB8-C793A590B089}" type="doc">
      <dgm:prSet loTypeId="urn:microsoft.com/office/officeart/2005/8/layout/process1" loCatId="process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69E1BB8D-3271-4F52-9EDF-3F3B8CB95BE3}">
      <dgm:prSet/>
      <dgm:spPr/>
      <dgm:t>
        <a:bodyPr/>
        <a:lstStyle/>
        <a:p>
          <a:pPr rtl="0"/>
          <a:r>
            <a:rPr lang="ru-RU" dirty="0" smtClean="0"/>
            <a:t>Было отобрано 10 диагностических заданий, характеризующих состояние </a:t>
          </a:r>
          <a:r>
            <a:rPr lang="ru-RU" dirty="0" err="1" smtClean="0"/>
            <a:t>импрессивной</a:t>
          </a:r>
          <a:r>
            <a:rPr lang="ru-RU" dirty="0" smtClean="0"/>
            <a:t> и экспрессивной речи</a:t>
          </a:r>
          <a:endParaRPr lang="ru-RU" dirty="0"/>
        </a:p>
      </dgm:t>
    </dgm:pt>
    <dgm:pt modelId="{241B5D54-7527-4BE5-AAFC-9673609849EC}" type="parTrans" cxnId="{933CE5A1-8EA7-4C74-B194-D79777845DD5}">
      <dgm:prSet/>
      <dgm:spPr/>
      <dgm:t>
        <a:bodyPr/>
        <a:lstStyle/>
        <a:p>
          <a:endParaRPr lang="ru-RU"/>
        </a:p>
      </dgm:t>
    </dgm:pt>
    <dgm:pt modelId="{066C5344-6589-404D-9E79-B771CC05D9C6}" type="sibTrans" cxnId="{933CE5A1-8EA7-4C74-B194-D79777845DD5}">
      <dgm:prSet/>
      <dgm:spPr/>
      <dgm:t>
        <a:bodyPr/>
        <a:lstStyle/>
        <a:p>
          <a:endParaRPr lang="ru-RU"/>
        </a:p>
      </dgm:t>
    </dgm:pt>
    <dgm:pt modelId="{174E04A3-3867-4E94-A8C0-1CDA0D08355D}">
      <dgm:prSet/>
      <dgm:spPr/>
      <dgm:t>
        <a:bodyPr/>
        <a:lstStyle/>
        <a:p>
          <a:pPr rtl="0"/>
          <a:r>
            <a:rPr lang="ru-RU" dirty="0" smtClean="0"/>
            <a:t>Каждое диагностическое задание оценивалось по 4-х бальной  системе.</a:t>
          </a:r>
          <a:endParaRPr lang="ru-RU" dirty="0"/>
        </a:p>
      </dgm:t>
    </dgm:pt>
    <dgm:pt modelId="{AD584147-45BA-4DC1-8B2F-0647601513E7}" type="parTrans" cxnId="{211269B4-156F-40E1-B97B-8E3B74747D03}">
      <dgm:prSet/>
      <dgm:spPr/>
      <dgm:t>
        <a:bodyPr/>
        <a:lstStyle/>
        <a:p>
          <a:endParaRPr lang="ru-RU"/>
        </a:p>
      </dgm:t>
    </dgm:pt>
    <dgm:pt modelId="{866E102B-F0E5-47A6-9141-78A660A5CEDC}" type="sibTrans" cxnId="{211269B4-156F-40E1-B97B-8E3B74747D03}">
      <dgm:prSet/>
      <dgm:spPr/>
      <dgm:t>
        <a:bodyPr/>
        <a:lstStyle/>
        <a:p>
          <a:endParaRPr lang="ru-RU"/>
        </a:p>
      </dgm:t>
    </dgm:pt>
    <dgm:pt modelId="{CBC74B3F-2CCE-4E50-AD2C-8CE10706E649}">
      <dgm:prSet/>
      <dgm:spPr/>
      <dgm:t>
        <a:bodyPr/>
        <a:lstStyle/>
        <a:p>
          <a:pPr rtl="0"/>
          <a:r>
            <a:rPr lang="ru-RU" dirty="0" smtClean="0"/>
            <a:t>Суммарное количество баллов является показателем речевого развития</a:t>
          </a:r>
          <a:endParaRPr lang="ru-RU" dirty="0"/>
        </a:p>
      </dgm:t>
    </dgm:pt>
    <dgm:pt modelId="{8F2D1F2A-BA92-48CB-8B6B-6CB3A92F549B}" type="parTrans" cxnId="{A7AC8968-FDFA-47C0-A9C8-4C983C9AA294}">
      <dgm:prSet/>
      <dgm:spPr/>
      <dgm:t>
        <a:bodyPr/>
        <a:lstStyle/>
        <a:p>
          <a:endParaRPr lang="ru-RU"/>
        </a:p>
      </dgm:t>
    </dgm:pt>
    <dgm:pt modelId="{240E1218-E8F8-4EE1-AE16-D5E1385AC713}" type="sibTrans" cxnId="{A7AC8968-FDFA-47C0-A9C8-4C983C9AA294}">
      <dgm:prSet/>
      <dgm:spPr/>
      <dgm:t>
        <a:bodyPr/>
        <a:lstStyle/>
        <a:p>
          <a:endParaRPr lang="ru-RU"/>
        </a:p>
      </dgm:t>
    </dgm:pt>
    <dgm:pt modelId="{093BB2C7-CFC5-41A4-B3E7-69608B16B322}" type="pres">
      <dgm:prSet presAssocID="{7A4E2FE3-1F36-4AF4-ABB8-C793A590B0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FBA938-000F-4BC2-A0FA-B3C2AC584395}" type="pres">
      <dgm:prSet presAssocID="{69E1BB8D-3271-4F52-9EDF-3F3B8CB95BE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F969E-F146-4298-80BF-0A441D9E9DA6}" type="pres">
      <dgm:prSet presAssocID="{066C5344-6589-404D-9E79-B771CC05D9C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2FD7293-8CF8-400B-87D9-37C711F40DAB}" type="pres">
      <dgm:prSet presAssocID="{066C5344-6589-404D-9E79-B771CC05D9C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76AC3ED-F10E-4DD1-969E-11EE5ABE5A67}" type="pres">
      <dgm:prSet presAssocID="{174E04A3-3867-4E94-A8C0-1CDA0D08355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9B61A-22DF-4C99-BD3A-7DEA093A0537}" type="pres">
      <dgm:prSet presAssocID="{866E102B-F0E5-47A6-9141-78A660A5CED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6621FA4-BED0-4759-96C8-CD378CAD3994}" type="pres">
      <dgm:prSet presAssocID="{866E102B-F0E5-47A6-9141-78A660A5CED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F0F7104-9C5F-45B8-B050-CEE9A86CDFAB}" type="pres">
      <dgm:prSet presAssocID="{CBC74B3F-2CCE-4E50-AD2C-8CE10706E64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BE6B1D-DF92-441F-A95D-F7BEC6E947C6}" type="presOf" srcId="{CBC74B3F-2CCE-4E50-AD2C-8CE10706E649}" destId="{2F0F7104-9C5F-45B8-B050-CEE9A86CDFAB}" srcOrd="0" destOrd="0" presId="urn:microsoft.com/office/officeart/2005/8/layout/process1"/>
    <dgm:cxn modelId="{8921A342-651C-42DB-A899-21EBDA254625}" type="presOf" srcId="{7A4E2FE3-1F36-4AF4-ABB8-C793A590B089}" destId="{093BB2C7-CFC5-41A4-B3E7-69608B16B322}" srcOrd="0" destOrd="0" presId="urn:microsoft.com/office/officeart/2005/8/layout/process1"/>
    <dgm:cxn modelId="{933CE5A1-8EA7-4C74-B194-D79777845DD5}" srcId="{7A4E2FE3-1F36-4AF4-ABB8-C793A590B089}" destId="{69E1BB8D-3271-4F52-9EDF-3F3B8CB95BE3}" srcOrd="0" destOrd="0" parTransId="{241B5D54-7527-4BE5-AAFC-9673609849EC}" sibTransId="{066C5344-6589-404D-9E79-B771CC05D9C6}"/>
    <dgm:cxn modelId="{211269B4-156F-40E1-B97B-8E3B74747D03}" srcId="{7A4E2FE3-1F36-4AF4-ABB8-C793A590B089}" destId="{174E04A3-3867-4E94-A8C0-1CDA0D08355D}" srcOrd="1" destOrd="0" parTransId="{AD584147-45BA-4DC1-8B2F-0647601513E7}" sibTransId="{866E102B-F0E5-47A6-9141-78A660A5CEDC}"/>
    <dgm:cxn modelId="{A7AC8968-FDFA-47C0-A9C8-4C983C9AA294}" srcId="{7A4E2FE3-1F36-4AF4-ABB8-C793A590B089}" destId="{CBC74B3F-2CCE-4E50-AD2C-8CE10706E649}" srcOrd="2" destOrd="0" parTransId="{8F2D1F2A-BA92-48CB-8B6B-6CB3A92F549B}" sibTransId="{240E1218-E8F8-4EE1-AE16-D5E1385AC713}"/>
    <dgm:cxn modelId="{F3E1C722-0AD2-498A-BD97-36DA47BD76B9}" type="presOf" srcId="{066C5344-6589-404D-9E79-B771CC05D9C6}" destId="{C61F969E-F146-4298-80BF-0A441D9E9DA6}" srcOrd="0" destOrd="0" presId="urn:microsoft.com/office/officeart/2005/8/layout/process1"/>
    <dgm:cxn modelId="{6428DB37-D2FF-483B-B10B-05021A786DC6}" type="presOf" srcId="{174E04A3-3867-4E94-A8C0-1CDA0D08355D}" destId="{076AC3ED-F10E-4DD1-969E-11EE5ABE5A67}" srcOrd="0" destOrd="0" presId="urn:microsoft.com/office/officeart/2005/8/layout/process1"/>
    <dgm:cxn modelId="{934AD6D4-A1DC-4EC4-8936-F1E703660B2D}" type="presOf" srcId="{69E1BB8D-3271-4F52-9EDF-3F3B8CB95BE3}" destId="{DEFBA938-000F-4BC2-A0FA-B3C2AC584395}" srcOrd="0" destOrd="0" presId="urn:microsoft.com/office/officeart/2005/8/layout/process1"/>
    <dgm:cxn modelId="{7E380AF2-81CA-4CB0-924C-FF8EE999E526}" type="presOf" srcId="{866E102B-F0E5-47A6-9141-78A660A5CEDC}" destId="{06621FA4-BED0-4759-96C8-CD378CAD3994}" srcOrd="1" destOrd="0" presId="urn:microsoft.com/office/officeart/2005/8/layout/process1"/>
    <dgm:cxn modelId="{9E8D6E45-648D-4E1D-8603-26BE9A9FCB1F}" type="presOf" srcId="{066C5344-6589-404D-9E79-B771CC05D9C6}" destId="{A2FD7293-8CF8-400B-87D9-37C711F40DAB}" srcOrd="1" destOrd="0" presId="urn:microsoft.com/office/officeart/2005/8/layout/process1"/>
    <dgm:cxn modelId="{8F764378-0FC0-46FE-9848-5BA0ED18F9A6}" type="presOf" srcId="{866E102B-F0E5-47A6-9141-78A660A5CEDC}" destId="{8AC9B61A-22DF-4C99-BD3A-7DEA093A0537}" srcOrd="0" destOrd="0" presId="urn:microsoft.com/office/officeart/2005/8/layout/process1"/>
    <dgm:cxn modelId="{A6F5034A-3B71-4600-B63D-A4DB7541CDA5}" type="presParOf" srcId="{093BB2C7-CFC5-41A4-B3E7-69608B16B322}" destId="{DEFBA938-000F-4BC2-A0FA-B3C2AC584395}" srcOrd="0" destOrd="0" presId="urn:microsoft.com/office/officeart/2005/8/layout/process1"/>
    <dgm:cxn modelId="{607C8934-14DF-4382-9D8B-07865AB2DC7F}" type="presParOf" srcId="{093BB2C7-CFC5-41A4-B3E7-69608B16B322}" destId="{C61F969E-F146-4298-80BF-0A441D9E9DA6}" srcOrd="1" destOrd="0" presId="urn:microsoft.com/office/officeart/2005/8/layout/process1"/>
    <dgm:cxn modelId="{784E7DF4-B5ED-4596-8FB4-E9884EC32856}" type="presParOf" srcId="{C61F969E-F146-4298-80BF-0A441D9E9DA6}" destId="{A2FD7293-8CF8-400B-87D9-37C711F40DAB}" srcOrd="0" destOrd="0" presId="urn:microsoft.com/office/officeart/2005/8/layout/process1"/>
    <dgm:cxn modelId="{6C24C27C-2C2A-44E4-A526-2451D16BAA3D}" type="presParOf" srcId="{093BB2C7-CFC5-41A4-B3E7-69608B16B322}" destId="{076AC3ED-F10E-4DD1-969E-11EE5ABE5A67}" srcOrd="2" destOrd="0" presId="urn:microsoft.com/office/officeart/2005/8/layout/process1"/>
    <dgm:cxn modelId="{E07B1D14-C759-465C-9907-6E6E029A6016}" type="presParOf" srcId="{093BB2C7-CFC5-41A4-B3E7-69608B16B322}" destId="{8AC9B61A-22DF-4C99-BD3A-7DEA093A0537}" srcOrd="3" destOrd="0" presId="urn:microsoft.com/office/officeart/2005/8/layout/process1"/>
    <dgm:cxn modelId="{CE499759-D430-4941-BC01-51F77C24B711}" type="presParOf" srcId="{8AC9B61A-22DF-4C99-BD3A-7DEA093A0537}" destId="{06621FA4-BED0-4759-96C8-CD378CAD3994}" srcOrd="0" destOrd="0" presId="urn:microsoft.com/office/officeart/2005/8/layout/process1"/>
    <dgm:cxn modelId="{02FF3D4F-4133-4EB3-BB75-8374DBF3C726}" type="presParOf" srcId="{093BB2C7-CFC5-41A4-B3E7-69608B16B322}" destId="{2F0F7104-9C5F-45B8-B050-CEE9A86CDFA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F93E1A-8225-4D87-A1DB-B40CE5327C9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5E8907-7C92-4741-8253-379C3711A769}">
      <dgm:prSet/>
      <dgm:spPr/>
      <dgm:t>
        <a:bodyPr/>
        <a:lstStyle/>
        <a:p>
          <a:pPr rtl="0"/>
          <a:r>
            <a:rPr lang="ru-RU" dirty="0" smtClean="0"/>
            <a:t>Задание </a:t>
          </a:r>
          <a:r>
            <a:rPr lang="en-US" dirty="0" smtClean="0"/>
            <a:t>I</a:t>
          </a:r>
          <a:r>
            <a:rPr lang="ru-RU" dirty="0" smtClean="0"/>
            <a:t>- 1.</a:t>
          </a:r>
        </a:p>
        <a:p>
          <a:pPr rtl="0"/>
          <a:r>
            <a:rPr lang="ru-RU" dirty="0" smtClean="0"/>
            <a:t> Выяснить понимание ребенком названий окружающих предметов. </a:t>
          </a:r>
          <a:endParaRPr lang="ru-RU" dirty="0"/>
        </a:p>
      </dgm:t>
    </dgm:pt>
    <dgm:pt modelId="{F577777A-50C7-4092-B798-CF5C31A995BE}" type="parTrans" cxnId="{26003202-A6E0-42DC-BD74-5DE54F95AD11}">
      <dgm:prSet/>
      <dgm:spPr/>
      <dgm:t>
        <a:bodyPr/>
        <a:lstStyle/>
        <a:p>
          <a:endParaRPr lang="ru-RU"/>
        </a:p>
      </dgm:t>
    </dgm:pt>
    <dgm:pt modelId="{BBE091D7-BA17-417C-BA73-4FCDDC50D376}" type="sibTrans" cxnId="{26003202-A6E0-42DC-BD74-5DE54F95AD11}">
      <dgm:prSet/>
      <dgm:spPr/>
      <dgm:t>
        <a:bodyPr/>
        <a:lstStyle/>
        <a:p>
          <a:endParaRPr lang="ru-RU"/>
        </a:p>
      </dgm:t>
    </dgm:pt>
    <dgm:pt modelId="{D705D583-8777-4662-9921-BDAA7428A7F4}">
      <dgm:prSet/>
      <dgm:spPr/>
      <dgm:t>
        <a:bodyPr/>
        <a:lstStyle/>
        <a:p>
          <a:pPr rtl="0"/>
          <a:r>
            <a:rPr lang="ru-RU" smtClean="0"/>
            <a:t>Задание  1–2. Понимание слов, обозначающих названия предметов.</a:t>
          </a:r>
          <a:endParaRPr lang="ru-RU"/>
        </a:p>
      </dgm:t>
    </dgm:pt>
    <dgm:pt modelId="{46426E22-8643-4066-A8D3-495FDCE5FC33}" type="parTrans" cxnId="{6A13F893-9F58-43FD-BC01-0440CBB07759}">
      <dgm:prSet/>
      <dgm:spPr/>
      <dgm:t>
        <a:bodyPr/>
        <a:lstStyle/>
        <a:p>
          <a:endParaRPr lang="ru-RU"/>
        </a:p>
      </dgm:t>
    </dgm:pt>
    <dgm:pt modelId="{9620E52C-DD24-460E-959A-D0FE26B83D35}" type="sibTrans" cxnId="{6A13F893-9F58-43FD-BC01-0440CBB07759}">
      <dgm:prSet/>
      <dgm:spPr/>
      <dgm:t>
        <a:bodyPr/>
        <a:lstStyle/>
        <a:p>
          <a:endParaRPr lang="ru-RU"/>
        </a:p>
      </dgm:t>
    </dgm:pt>
    <dgm:pt modelId="{FDF85560-D09F-4FA8-97AA-871693E0458C}">
      <dgm:prSet/>
      <dgm:spPr/>
      <dgm:t>
        <a:bodyPr/>
        <a:lstStyle/>
        <a:p>
          <a:pPr rtl="0"/>
          <a:r>
            <a:rPr lang="ru-RU" smtClean="0"/>
            <a:t>Задание  </a:t>
          </a:r>
          <a:r>
            <a:rPr lang="en-US" smtClean="0"/>
            <a:t>I</a:t>
          </a:r>
          <a:r>
            <a:rPr lang="ru-RU" smtClean="0"/>
            <a:t>-3</a:t>
          </a:r>
          <a:r>
            <a:rPr lang="ru-RU" b="1" smtClean="0"/>
            <a:t>. </a:t>
          </a:r>
          <a:r>
            <a:rPr lang="ru-RU" smtClean="0"/>
            <a:t>Понимание слов, обозначающих названия  действий.</a:t>
          </a:r>
          <a:endParaRPr lang="ru-RU"/>
        </a:p>
      </dgm:t>
    </dgm:pt>
    <dgm:pt modelId="{61CC5308-1F84-4B6E-99C4-A7B72BF552E6}" type="parTrans" cxnId="{78BA50F7-054A-4290-99E5-D02E5CC39B7F}">
      <dgm:prSet/>
      <dgm:spPr/>
      <dgm:t>
        <a:bodyPr/>
        <a:lstStyle/>
        <a:p>
          <a:endParaRPr lang="ru-RU"/>
        </a:p>
      </dgm:t>
    </dgm:pt>
    <dgm:pt modelId="{C548B7DE-1D1A-468F-A86F-C74665937E56}" type="sibTrans" cxnId="{78BA50F7-054A-4290-99E5-D02E5CC39B7F}">
      <dgm:prSet/>
      <dgm:spPr/>
      <dgm:t>
        <a:bodyPr/>
        <a:lstStyle/>
        <a:p>
          <a:endParaRPr lang="ru-RU"/>
        </a:p>
      </dgm:t>
    </dgm:pt>
    <dgm:pt modelId="{FFE9EE3C-E039-4108-B119-E4AB3985714B}">
      <dgm:prSet/>
      <dgm:spPr/>
      <dgm:t>
        <a:bodyPr/>
        <a:lstStyle/>
        <a:p>
          <a:pPr rtl="0"/>
          <a:r>
            <a:rPr lang="ru-RU" smtClean="0"/>
            <a:t>Задание  </a:t>
          </a:r>
          <a:r>
            <a:rPr lang="en-US" smtClean="0"/>
            <a:t>I</a:t>
          </a:r>
          <a:r>
            <a:rPr lang="ru-RU" smtClean="0"/>
            <a:t>-4</a:t>
          </a:r>
          <a:r>
            <a:rPr lang="ru-RU" b="1" smtClean="0"/>
            <a:t>.  </a:t>
          </a:r>
          <a:r>
            <a:rPr lang="ru-RU" smtClean="0"/>
            <a:t>Понимание вопросов косвенных падежей, некоторых грамматических форм.</a:t>
          </a:r>
          <a:endParaRPr lang="ru-RU"/>
        </a:p>
      </dgm:t>
    </dgm:pt>
    <dgm:pt modelId="{2703A042-43D8-4AF7-82EB-D59DF81A74E4}" type="parTrans" cxnId="{16484996-CC0C-47DE-831D-7588C2C72E41}">
      <dgm:prSet/>
      <dgm:spPr/>
      <dgm:t>
        <a:bodyPr/>
        <a:lstStyle/>
        <a:p>
          <a:endParaRPr lang="ru-RU"/>
        </a:p>
      </dgm:t>
    </dgm:pt>
    <dgm:pt modelId="{23D63EAE-B7A8-4A4B-AEBD-87D031E20324}" type="sibTrans" cxnId="{16484996-CC0C-47DE-831D-7588C2C72E41}">
      <dgm:prSet/>
      <dgm:spPr/>
      <dgm:t>
        <a:bodyPr/>
        <a:lstStyle/>
        <a:p>
          <a:endParaRPr lang="ru-RU"/>
        </a:p>
      </dgm:t>
    </dgm:pt>
    <dgm:pt modelId="{A2CF698E-F4D0-4A2E-98EB-E1BD5669EF9D}">
      <dgm:prSet/>
      <dgm:spPr/>
      <dgm:t>
        <a:bodyPr/>
        <a:lstStyle/>
        <a:p>
          <a:pPr rtl="0"/>
          <a:r>
            <a:rPr lang="ru-RU" smtClean="0"/>
            <a:t>Задание </a:t>
          </a:r>
          <a:r>
            <a:rPr lang="en-US" smtClean="0"/>
            <a:t>I</a:t>
          </a:r>
          <a:r>
            <a:rPr lang="ru-RU" smtClean="0"/>
            <a:t>–5. Понимание грамматических  форм.</a:t>
          </a:r>
          <a:endParaRPr lang="ru-RU"/>
        </a:p>
      </dgm:t>
    </dgm:pt>
    <dgm:pt modelId="{1B821380-1FEC-411C-8E8D-8C9D8EEBC0E4}" type="parTrans" cxnId="{31539E99-F634-412D-8EA2-65708D155B5B}">
      <dgm:prSet/>
      <dgm:spPr/>
      <dgm:t>
        <a:bodyPr/>
        <a:lstStyle/>
        <a:p>
          <a:endParaRPr lang="ru-RU"/>
        </a:p>
      </dgm:t>
    </dgm:pt>
    <dgm:pt modelId="{6BEBFC9F-D5F8-4699-ABA3-9D5CCE9282B0}" type="sibTrans" cxnId="{31539E99-F634-412D-8EA2-65708D155B5B}">
      <dgm:prSet/>
      <dgm:spPr/>
      <dgm:t>
        <a:bodyPr/>
        <a:lstStyle/>
        <a:p>
          <a:endParaRPr lang="ru-RU"/>
        </a:p>
      </dgm:t>
    </dgm:pt>
    <dgm:pt modelId="{99651D12-81F3-402A-8FC2-F37E4E0688D4}" type="pres">
      <dgm:prSet presAssocID="{74F93E1A-8225-4D87-A1DB-B40CE5327C9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2AE1AB-8C97-49EE-A9A8-28CFA14A1457}" type="pres">
      <dgm:prSet presAssocID="{905E8907-7C92-4741-8253-379C3711A76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DF544-685C-48B4-A0EA-9682E72BD798}" type="pres">
      <dgm:prSet presAssocID="{905E8907-7C92-4741-8253-379C3711A769}" presName="spNode" presStyleCnt="0"/>
      <dgm:spPr/>
    </dgm:pt>
    <dgm:pt modelId="{0CB45041-B347-47D3-A29E-B13BC4441998}" type="pres">
      <dgm:prSet presAssocID="{BBE091D7-BA17-417C-BA73-4FCDDC50D37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32300B83-FF7A-4681-8A94-57759CADD188}" type="pres">
      <dgm:prSet presAssocID="{D705D583-8777-4662-9921-BDAA7428A7F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D9AD7-AF81-4398-A256-281102E44C6B}" type="pres">
      <dgm:prSet presAssocID="{D705D583-8777-4662-9921-BDAA7428A7F4}" presName="spNode" presStyleCnt="0"/>
      <dgm:spPr/>
    </dgm:pt>
    <dgm:pt modelId="{0F2A8A69-B03D-4C04-99ED-A7BA8F967B06}" type="pres">
      <dgm:prSet presAssocID="{9620E52C-DD24-460E-959A-D0FE26B83D35}" presName="sibTrans" presStyleLbl="sibTrans1D1" presStyleIdx="1" presStyleCnt="5"/>
      <dgm:spPr/>
      <dgm:t>
        <a:bodyPr/>
        <a:lstStyle/>
        <a:p>
          <a:endParaRPr lang="ru-RU"/>
        </a:p>
      </dgm:t>
    </dgm:pt>
    <dgm:pt modelId="{CD7D6B0C-8ED3-4D4B-951E-EEE94BBC0239}" type="pres">
      <dgm:prSet presAssocID="{FDF85560-D09F-4FA8-97AA-871693E0458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31090-F2E1-4EDA-8913-D2FA8209DCCB}" type="pres">
      <dgm:prSet presAssocID="{FDF85560-D09F-4FA8-97AA-871693E0458C}" presName="spNode" presStyleCnt="0"/>
      <dgm:spPr/>
    </dgm:pt>
    <dgm:pt modelId="{FD34EB00-A921-47FB-8C58-8CE0353AF521}" type="pres">
      <dgm:prSet presAssocID="{C548B7DE-1D1A-468F-A86F-C74665937E56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AA6969D-F9BD-40E3-9C03-FC2DA0E711C5}" type="pres">
      <dgm:prSet presAssocID="{FFE9EE3C-E039-4108-B119-E4AB398571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84D67-DFA1-4A72-9A83-C2878F2EBE55}" type="pres">
      <dgm:prSet presAssocID="{FFE9EE3C-E039-4108-B119-E4AB3985714B}" presName="spNode" presStyleCnt="0"/>
      <dgm:spPr/>
    </dgm:pt>
    <dgm:pt modelId="{D12A0AA4-D25A-4358-B0F9-742C3621EECF}" type="pres">
      <dgm:prSet presAssocID="{23D63EAE-B7A8-4A4B-AEBD-87D031E2032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92A6146-3153-4A91-9EB9-E2B1FF096426}" type="pres">
      <dgm:prSet presAssocID="{A2CF698E-F4D0-4A2E-98EB-E1BD5669EF9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8229F-8E4E-4D93-ABE1-FBC2BE076906}" type="pres">
      <dgm:prSet presAssocID="{A2CF698E-F4D0-4A2E-98EB-E1BD5669EF9D}" presName="spNode" presStyleCnt="0"/>
      <dgm:spPr/>
    </dgm:pt>
    <dgm:pt modelId="{40C474D6-D600-4765-B02F-0EFDC851D3A3}" type="pres">
      <dgm:prSet presAssocID="{6BEBFC9F-D5F8-4699-ABA3-9D5CCE9282B0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8BA50F7-054A-4290-99E5-D02E5CC39B7F}" srcId="{74F93E1A-8225-4D87-A1DB-B40CE5327C9A}" destId="{FDF85560-D09F-4FA8-97AA-871693E0458C}" srcOrd="2" destOrd="0" parTransId="{61CC5308-1F84-4B6E-99C4-A7B72BF552E6}" sibTransId="{C548B7DE-1D1A-468F-A86F-C74665937E56}"/>
    <dgm:cxn modelId="{079C31DD-A943-4D3C-BF07-780CAD7409C0}" type="presOf" srcId="{905E8907-7C92-4741-8253-379C3711A769}" destId="{562AE1AB-8C97-49EE-A9A8-28CFA14A1457}" srcOrd="0" destOrd="0" presId="urn:microsoft.com/office/officeart/2005/8/layout/cycle5"/>
    <dgm:cxn modelId="{24340816-D5D5-47CA-9869-7905712D3BB9}" type="presOf" srcId="{FFE9EE3C-E039-4108-B119-E4AB3985714B}" destId="{5AA6969D-F9BD-40E3-9C03-FC2DA0E711C5}" srcOrd="0" destOrd="0" presId="urn:microsoft.com/office/officeart/2005/8/layout/cycle5"/>
    <dgm:cxn modelId="{21763C0C-BFAC-4D44-8848-B6DD970C178F}" type="presOf" srcId="{D705D583-8777-4662-9921-BDAA7428A7F4}" destId="{32300B83-FF7A-4681-8A94-57759CADD188}" srcOrd="0" destOrd="0" presId="urn:microsoft.com/office/officeart/2005/8/layout/cycle5"/>
    <dgm:cxn modelId="{132F6DCE-02F7-4E53-AC13-C72AC4E6F6E8}" type="presOf" srcId="{23D63EAE-B7A8-4A4B-AEBD-87D031E20324}" destId="{D12A0AA4-D25A-4358-B0F9-742C3621EECF}" srcOrd="0" destOrd="0" presId="urn:microsoft.com/office/officeart/2005/8/layout/cycle5"/>
    <dgm:cxn modelId="{E2E3D2E4-09D3-47C1-9CE4-3A735639A176}" type="presOf" srcId="{6BEBFC9F-D5F8-4699-ABA3-9D5CCE9282B0}" destId="{40C474D6-D600-4765-B02F-0EFDC851D3A3}" srcOrd="0" destOrd="0" presId="urn:microsoft.com/office/officeart/2005/8/layout/cycle5"/>
    <dgm:cxn modelId="{A9338948-608E-446B-B7AB-1A91A24F58DA}" type="presOf" srcId="{FDF85560-D09F-4FA8-97AA-871693E0458C}" destId="{CD7D6B0C-8ED3-4D4B-951E-EEE94BBC0239}" srcOrd="0" destOrd="0" presId="urn:microsoft.com/office/officeart/2005/8/layout/cycle5"/>
    <dgm:cxn modelId="{85FBB137-F12C-4C20-9BD3-F41F21735315}" type="presOf" srcId="{A2CF698E-F4D0-4A2E-98EB-E1BD5669EF9D}" destId="{F92A6146-3153-4A91-9EB9-E2B1FF096426}" srcOrd="0" destOrd="0" presId="urn:microsoft.com/office/officeart/2005/8/layout/cycle5"/>
    <dgm:cxn modelId="{26003202-A6E0-42DC-BD74-5DE54F95AD11}" srcId="{74F93E1A-8225-4D87-A1DB-B40CE5327C9A}" destId="{905E8907-7C92-4741-8253-379C3711A769}" srcOrd="0" destOrd="0" parTransId="{F577777A-50C7-4092-B798-CF5C31A995BE}" sibTransId="{BBE091D7-BA17-417C-BA73-4FCDDC50D376}"/>
    <dgm:cxn modelId="{16484996-CC0C-47DE-831D-7588C2C72E41}" srcId="{74F93E1A-8225-4D87-A1DB-B40CE5327C9A}" destId="{FFE9EE3C-E039-4108-B119-E4AB3985714B}" srcOrd="3" destOrd="0" parTransId="{2703A042-43D8-4AF7-82EB-D59DF81A74E4}" sibTransId="{23D63EAE-B7A8-4A4B-AEBD-87D031E20324}"/>
    <dgm:cxn modelId="{4B04843E-FE14-4D70-8DFD-00B0C02A6AB0}" type="presOf" srcId="{74F93E1A-8225-4D87-A1DB-B40CE5327C9A}" destId="{99651D12-81F3-402A-8FC2-F37E4E0688D4}" srcOrd="0" destOrd="0" presId="urn:microsoft.com/office/officeart/2005/8/layout/cycle5"/>
    <dgm:cxn modelId="{097A5605-883D-4BFB-89FE-E106919A73C0}" type="presOf" srcId="{BBE091D7-BA17-417C-BA73-4FCDDC50D376}" destId="{0CB45041-B347-47D3-A29E-B13BC4441998}" srcOrd="0" destOrd="0" presId="urn:microsoft.com/office/officeart/2005/8/layout/cycle5"/>
    <dgm:cxn modelId="{31539E99-F634-412D-8EA2-65708D155B5B}" srcId="{74F93E1A-8225-4D87-A1DB-B40CE5327C9A}" destId="{A2CF698E-F4D0-4A2E-98EB-E1BD5669EF9D}" srcOrd="4" destOrd="0" parTransId="{1B821380-1FEC-411C-8E8D-8C9D8EEBC0E4}" sibTransId="{6BEBFC9F-D5F8-4699-ABA3-9D5CCE9282B0}"/>
    <dgm:cxn modelId="{A6D2C410-A20C-457A-8F27-2F3CE3E083AE}" type="presOf" srcId="{9620E52C-DD24-460E-959A-D0FE26B83D35}" destId="{0F2A8A69-B03D-4C04-99ED-A7BA8F967B06}" srcOrd="0" destOrd="0" presId="urn:microsoft.com/office/officeart/2005/8/layout/cycle5"/>
    <dgm:cxn modelId="{109E667E-35F3-40C2-85A5-277A831DEED7}" type="presOf" srcId="{C548B7DE-1D1A-468F-A86F-C74665937E56}" destId="{FD34EB00-A921-47FB-8C58-8CE0353AF521}" srcOrd="0" destOrd="0" presId="urn:microsoft.com/office/officeart/2005/8/layout/cycle5"/>
    <dgm:cxn modelId="{6A13F893-9F58-43FD-BC01-0440CBB07759}" srcId="{74F93E1A-8225-4D87-A1DB-B40CE5327C9A}" destId="{D705D583-8777-4662-9921-BDAA7428A7F4}" srcOrd="1" destOrd="0" parTransId="{46426E22-8643-4066-A8D3-495FDCE5FC33}" sibTransId="{9620E52C-DD24-460E-959A-D0FE26B83D35}"/>
    <dgm:cxn modelId="{19F4A080-3B1B-4EBA-BA54-3D3D82D65F19}" type="presParOf" srcId="{99651D12-81F3-402A-8FC2-F37E4E0688D4}" destId="{562AE1AB-8C97-49EE-A9A8-28CFA14A1457}" srcOrd="0" destOrd="0" presId="urn:microsoft.com/office/officeart/2005/8/layout/cycle5"/>
    <dgm:cxn modelId="{DC3AE81C-9763-49AA-B836-96FCA3905EDF}" type="presParOf" srcId="{99651D12-81F3-402A-8FC2-F37E4E0688D4}" destId="{010DF544-685C-48B4-A0EA-9682E72BD798}" srcOrd="1" destOrd="0" presId="urn:microsoft.com/office/officeart/2005/8/layout/cycle5"/>
    <dgm:cxn modelId="{308ED2AD-934C-4D33-8346-F2DB03C53F86}" type="presParOf" srcId="{99651D12-81F3-402A-8FC2-F37E4E0688D4}" destId="{0CB45041-B347-47D3-A29E-B13BC4441998}" srcOrd="2" destOrd="0" presId="urn:microsoft.com/office/officeart/2005/8/layout/cycle5"/>
    <dgm:cxn modelId="{531D170A-30D4-4563-9BFF-0E60B1147986}" type="presParOf" srcId="{99651D12-81F3-402A-8FC2-F37E4E0688D4}" destId="{32300B83-FF7A-4681-8A94-57759CADD188}" srcOrd="3" destOrd="0" presId="urn:microsoft.com/office/officeart/2005/8/layout/cycle5"/>
    <dgm:cxn modelId="{4C86772B-5158-4B81-B480-003480B36D9A}" type="presParOf" srcId="{99651D12-81F3-402A-8FC2-F37E4E0688D4}" destId="{BFCD9AD7-AF81-4398-A256-281102E44C6B}" srcOrd="4" destOrd="0" presId="urn:microsoft.com/office/officeart/2005/8/layout/cycle5"/>
    <dgm:cxn modelId="{71BE06BE-EDED-4262-A335-21FCDC56C17C}" type="presParOf" srcId="{99651D12-81F3-402A-8FC2-F37E4E0688D4}" destId="{0F2A8A69-B03D-4C04-99ED-A7BA8F967B06}" srcOrd="5" destOrd="0" presId="urn:microsoft.com/office/officeart/2005/8/layout/cycle5"/>
    <dgm:cxn modelId="{B4A2C1D2-E76A-4846-83EE-3234A1D898E2}" type="presParOf" srcId="{99651D12-81F3-402A-8FC2-F37E4E0688D4}" destId="{CD7D6B0C-8ED3-4D4B-951E-EEE94BBC0239}" srcOrd="6" destOrd="0" presId="urn:microsoft.com/office/officeart/2005/8/layout/cycle5"/>
    <dgm:cxn modelId="{D2EC15F8-B270-4F74-A828-8BF765E51073}" type="presParOf" srcId="{99651D12-81F3-402A-8FC2-F37E4E0688D4}" destId="{70631090-F2E1-4EDA-8913-D2FA8209DCCB}" srcOrd="7" destOrd="0" presId="urn:microsoft.com/office/officeart/2005/8/layout/cycle5"/>
    <dgm:cxn modelId="{55AC07DC-8D79-4AEC-83AA-727DB597E62A}" type="presParOf" srcId="{99651D12-81F3-402A-8FC2-F37E4E0688D4}" destId="{FD34EB00-A921-47FB-8C58-8CE0353AF521}" srcOrd="8" destOrd="0" presId="urn:microsoft.com/office/officeart/2005/8/layout/cycle5"/>
    <dgm:cxn modelId="{FF87B4EA-D87F-4932-B9DE-5C089558F5A0}" type="presParOf" srcId="{99651D12-81F3-402A-8FC2-F37E4E0688D4}" destId="{5AA6969D-F9BD-40E3-9C03-FC2DA0E711C5}" srcOrd="9" destOrd="0" presId="urn:microsoft.com/office/officeart/2005/8/layout/cycle5"/>
    <dgm:cxn modelId="{0DF70093-05B3-4950-B398-E73351475608}" type="presParOf" srcId="{99651D12-81F3-402A-8FC2-F37E4E0688D4}" destId="{EFD84D67-DFA1-4A72-9A83-C2878F2EBE55}" srcOrd="10" destOrd="0" presId="urn:microsoft.com/office/officeart/2005/8/layout/cycle5"/>
    <dgm:cxn modelId="{0835DDED-D158-4F5C-84E9-701434C1018B}" type="presParOf" srcId="{99651D12-81F3-402A-8FC2-F37E4E0688D4}" destId="{D12A0AA4-D25A-4358-B0F9-742C3621EECF}" srcOrd="11" destOrd="0" presId="urn:microsoft.com/office/officeart/2005/8/layout/cycle5"/>
    <dgm:cxn modelId="{5B3B82C7-E7C3-42BC-8837-EB959732BF02}" type="presParOf" srcId="{99651D12-81F3-402A-8FC2-F37E4E0688D4}" destId="{F92A6146-3153-4A91-9EB9-E2B1FF096426}" srcOrd="12" destOrd="0" presId="urn:microsoft.com/office/officeart/2005/8/layout/cycle5"/>
    <dgm:cxn modelId="{4E6D2C67-0343-4218-965C-9F608AF918E4}" type="presParOf" srcId="{99651D12-81F3-402A-8FC2-F37E4E0688D4}" destId="{FC78229F-8E4E-4D93-ABE1-FBC2BE076906}" srcOrd="13" destOrd="0" presId="urn:microsoft.com/office/officeart/2005/8/layout/cycle5"/>
    <dgm:cxn modelId="{6C1B8607-0E52-4C29-AFF2-683467B43D2A}" type="presParOf" srcId="{99651D12-81F3-402A-8FC2-F37E4E0688D4}" destId="{40C474D6-D600-4765-B02F-0EFDC851D3A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430E97-6DC2-49C8-87C7-D6B161E08E6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2BBF49-2529-4474-962A-36B6BA71EB6A}">
      <dgm:prSet/>
      <dgm:spPr/>
      <dgm:t>
        <a:bodyPr/>
        <a:lstStyle/>
        <a:p>
          <a:pPr rtl="0"/>
          <a:r>
            <a:rPr lang="ru-RU" smtClean="0"/>
            <a:t>Задание </a:t>
          </a:r>
          <a:r>
            <a:rPr lang="en-US" smtClean="0"/>
            <a:t>II</a:t>
          </a:r>
          <a:r>
            <a:rPr lang="ru-RU" smtClean="0"/>
            <a:t> – 1.  Диалог (вербальные и невербальные  возможности)</a:t>
          </a:r>
          <a:endParaRPr lang="ru-RU"/>
        </a:p>
      </dgm:t>
    </dgm:pt>
    <dgm:pt modelId="{38884090-7A6D-447C-8C57-5EBE430C3345}" type="parTrans" cxnId="{459B8470-E193-42E9-B37F-42113AF4922A}">
      <dgm:prSet/>
      <dgm:spPr/>
      <dgm:t>
        <a:bodyPr/>
        <a:lstStyle/>
        <a:p>
          <a:endParaRPr lang="ru-RU"/>
        </a:p>
      </dgm:t>
    </dgm:pt>
    <dgm:pt modelId="{8EAB0BA0-9528-444B-BB70-4A2D1B2E7932}" type="sibTrans" cxnId="{459B8470-E193-42E9-B37F-42113AF4922A}">
      <dgm:prSet/>
      <dgm:spPr/>
      <dgm:t>
        <a:bodyPr/>
        <a:lstStyle/>
        <a:p>
          <a:endParaRPr lang="ru-RU"/>
        </a:p>
      </dgm:t>
    </dgm:pt>
    <dgm:pt modelId="{AC574DB4-14EF-417E-AE84-7FBC72C4EE88}">
      <dgm:prSet/>
      <dgm:spPr/>
      <dgm:t>
        <a:bodyPr/>
        <a:lstStyle/>
        <a:p>
          <a:pPr rtl="0"/>
          <a:r>
            <a:rPr lang="ru-RU" smtClean="0"/>
            <a:t>Задание </a:t>
          </a:r>
          <a:r>
            <a:rPr lang="en-US" smtClean="0"/>
            <a:t>II</a:t>
          </a:r>
          <a:r>
            <a:rPr lang="ru-RU" smtClean="0"/>
            <a:t> – 2.  </a:t>
          </a:r>
          <a:r>
            <a:rPr lang="ru-RU" i="1" smtClean="0"/>
            <a:t>«Назови, что покажу»</a:t>
          </a:r>
          <a:endParaRPr lang="ru-RU"/>
        </a:p>
      </dgm:t>
    </dgm:pt>
    <dgm:pt modelId="{6E46AB64-474C-413D-87A8-0BA83B3C6A0A}" type="parTrans" cxnId="{7D5676D7-E2B8-48B1-8D2F-42F80580D592}">
      <dgm:prSet/>
      <dgm:spPr/>
      <dgm:t>
        <a:bodyPr/>
        <a:lstStyle/>
        <a:p>
          <a:endParaRPr lang="ru-RU"/>
        </a:p>
      </dgm:t>
    </dgm:pt>
    <dgm:pt modelId="{E6640466-1666-4597-B9AC-CE02A531479B}" type="sibTrans" cxnId="{7D5676D7-E2B8-48B1-8D2F-42F80580D592}">
      <dgm:prSet/>
      <dgm:spPr/>
      <dgm:t>
        <a:bodyPr/>
        <a:lstStyle/>
        <a:p>
          <a:endParaRPr lang="ru-RU"/>
        </a:p>
      </dgm:t>
    </dgm:pt>
    <dgm:pt modelId="{467C8FC0-4226-4B9E-B679-C0D1925D351F}">
      <dgm:prSet/>
      <dgm:spPr/>
      <dgm:t>
        <a:bodyPr/>
        <a:lstStyle/>
        <a:p>
          <a:pPr rtl="0"/>
          <a:r>
            <a:rPr lang="ru-RU" dirty="0" smtClean="0"/>
            <a:t>Задание </a:t>
          </a:r>
          <a:r>
            <a:rPr lang="en-US" dirty="0" smtClean="0"/>
            <a:t>II</a:t>
          </a:r>
          <a:r>
            <a:rPr lang="ru-RU" dirty="0" smtClean="0"/>
            <a:t> – 3.                </a:t>
          </a:r>
          <a:r>
            <a:rPr lang="ru-RU" i="1" dirty="0" smtClean="0"/>
            <a:t>« Скажи, что делает?»  </a:t>
          </a:r>
          <a:endParaRPr lang="ru-RU" dirty="0"/>
        </a:p>
      </dgm:t>
    </dgm:pt>
    <dgm:pt modelId="{D406C2A5-A79E-43F1-A0BB-9DD5B783401F}" type="parTrans" cxnId="{6B4A399C-6E1F-4787-B8A6-C1754FDC2500}">
      <dgm:prSet/>
      <dgm:spPr/>
      <dgm:t>
        <a:bodyPr/>
        <a:lstStyle/>
        <a:p>
          <a:endParaRPr lang="ru-RU"/>
        </a:p>
      </dgm:t>
    </dgm:pt>
    <dgm:pt modelId="{900BE67D-F59C-4D05-B96D-DA16D8ADA5B3}" type="sibTrans" cxnId="{6B4A399C-6E1F-4787-B8A6-C1754FDC2500}">
      <dgm:prSet/>
      <dgm:spPr/>
      <dgm:t>
        <a:bodyPr/>
        <a:lstStyle/>
        <a:p>
          <a:endParaRPr lang="ru-RU"/>
        </a:p>
      </dgm:t>
    </dgm:pt>
    <dgm:pt modelId="{D0F8E4EB-23E2-43ED-9B13-2BE45A6888AD}">
      <dgm:prSet/>
      <dgm:spPr/>
      <dgm:t>
        <a:bodyPr/>
        <a:lstStyle/>
        <a:p>
          <a:pPr rtl="0"/>
          <a:r>
            <a:rPr lang="ru-RU" smtClean="0"/>
            <a:t>Задание </a:t>
          </a:r>
          <a:r>
            <a:rPr lang="en-US" smtClean="0"/>
            <a:t>II</a:t>
          </a:r>
          <a:r>
            <a:rPr lang="ru-RU" smtClean="0"/>
            <a:t> – 4</a:t>
          </a:r>
          <a:r>
            <a:rPr lang="ru-RU" b="1" smtClean="0"/>
            <a:t>. </a:t>
          </a:r>
          <a:r>
            <a:rPr lang="ru-RU" i="1" smtClean="0"/>
            <a:t>Игра с зайкой и мишкой</a:t>
          </a:r>
          <a:r>
            <a:rPr lang="ru-RU" smtClean="0"/>
            <a:t> (пользование фразовой речью).</a:t>
          </a:r>
          <a:endParaRPr lang="ru-RU"/>
        </a:p>
      </dgm:t>
    </dgm:pt>
    <dgm:pt modelId="{64DD17DE-446A-4EFA-A850-A1E1AA758A8E}" type="parTrans" cxnId="{B0A9380C-20BD-4F67-83B9-FD49E2846003}">
      <dgm:prSet/>
      <dgm:spPr/>
      <dgm:t>
        <a:bodyPr/>
        <a:lstStyle/>
        <a:p>
          <a:endParaRPr lang="ru-RU"/>
        </a:p>
      </dgm:t>
    </dgm:pt>
    <dgm:pt modelId="{A3C9D10A-5572-4284-97D8-E3EACCAA4851}" type="sibTrans" cxnId="{B0A9380C-20BD-4F67-83B9-FD49E2846003}">
      <dgm:prSet/>
      <dgm:spPr/>
      <dgm:t>
        <a:bodyPr/>
        <a:lstStyle/>
        <a:p>
          <a:endParaRPr lang="ru-RU"/>
        </a:p>
      </dgm:t>
    </dgm:pt>
    <dgm:pt modelId="{6286096D-45B5-4720-9086-E5F7E3714C18}">
      <dgm:prSet/>
      <dgm:spPr/>
      <dgm:t>
        <a:bodyPr/>
        <a:lstStyle/>
        <a:p>
          <a:pPr rtl="0"/>
          <a:r>
            <a:rPr lang="ru-RU" smtClean="0"/>
            <a:t>Задание </a:t>
          </a:r>
          <a:r>
            <a:rPr lang="en-US" smtClean="0"/>
            <a:t>II</a:t>
          </a:r>
          <a:r>
            <a:rPr lang="ru-RU" smtClean="0"/>
            <a:t> – 5.  </a:t>
          </a:r>
          <a:r>
            <a:rPr lang="ru-RU" b="1" smtClean="0"/>
            <a:t>« </a:t>
          </a:r>
          <a:r>
            <a:rPr lang="ru-RU" smtClean="0"/>
            <a:t>Я назову и ты назови» (возможности использования   грамматических форм).</a:t>
          </a:r>
          <a:endParaRPr lang="ru-RU"/>
        </a:p>
      </dgm:t>
    </dgm:pt>
    <dgm:pt modelId="{8D46717D-E86B-493F-8FCD-8228599FF19C}" type="parTrans" cxnId="{E704BAAA-FA9B-42D3-B1CB-8FCF111DEF25}">
      <dgm:prSet/>
      <dgm:spPr/>
      <dgm:t>
        <a:bodyPr/>
        <a:lstStyle/>
        <a:p>
          <a:endParaRPr lang="ru-RU"/>
        </a:p>
      </dgm:t>
    </dgm:pt>
    <dgm:pt modelId="{CB96B7C3-282D-4244-BD44-D66DAB3876D8}" type="sibTrans" cxnId="{E704BAAA-FA9B-42D3-B1CB-8FCF111DEF25}">
      <dgm:prSet/>
      <dgm:spPr/>
      <dgm:t>
        <a:bodyPr/>
        <a:lstStyle/>
        <a:p>
          <a:endParaRPr lang="ru-RU"/>
        </a:p>
      </dgm:t>
    </dgm:pt>
    <dgm:pt modelId="{FE6D083B-F736-4F31-AF9E-18939CE6EC25}" type="pres">
      <dgm:prSet presAssocID="{27430E97-6DC2-49C8-87C7-D6B161E08E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0C0717-885B-4942-9A9B-1830D55E7339}" type="pres">
      <dgm:prSet presAssocID="{3B2BBF49-2529-4474-962A-36B6BA71EB6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C3E85-9CCE-4B20-B499-160B26DB0EAA}" type="pres">
      <dgm:prSet presAssocID="{3B2BBF49-2529-4474-962A-36B6BA71EB6A}" presName="spNode" presStyleCnt="0"/>
      <dgm:spPr/>
    </dgm:pt>
    <dgm:pt modelId="{0D93E70D-F718-4C95-85EB-623455E2257E}" type="pres">
      <dgm:prSet presAssocID="{8EAB0BA0-9528-444B-BB70-4A2D1B2E7932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D8AF6CE-23A0-46C1-9063-96B45FCB63EB}" type="pres">
      <dgm:prSet presAssocID="{AC574DB4-14EF-417E-AE84-7FBC72C4EE8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770FD-49F0-465D-BBBA-F90DE123A3F7}" type="pres">
      <dgm:prSet presAssocID="{AC574DB4-14EF-417E-AE84-7FBC72C4EE88}" presName="spNode" presStyleCnt="0"/>
      <dgm:spPr/>
    </dgm:pt>
    <dgm:pt modelId="{FA93DBF9-5505-4309-BC8A-5168581D5318}" type="pres">
      <dgm:prSet presAssocID="{E6640466-1666-4597-B9AC-CE02A531479B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14AFD9B-335D-4850-A8B4-C0891EE6AD26}" type="pres">
      <dgm:prSet presAssocID="{467C8FC0-4226-4B9E-B679-C0D1925D351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F43C1-1FA4-450B-87AA-8242A6EF10A7}" type="pres">
      <dgm:prSet presAssocID="{467C8FC0-4226-4B9E-B679-C0D1925D351F}" presName="spNode" presStyleCnt="0"/>
      <dgm:spPr/>
    </dgm:pt>
    <dgm:pt modelId="{DDEC1201-69B6-4167-8EEF-9ADC657434C6}" type="pres">
      <dgm:prSet presAssocID="{900BE67D-F59C-4D05-B96D-DA16D8ADA5B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4269CFC-FBA9-4774-9C4E-13BE94A66D9B}" type="pres">
      <dgm:prSet presAssocID="{D0F8E4EB-23E2-43ED-9B13-2BE45A6888A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EC5FD-3125-4C30-88A4-C7A4C60DC2B2}" type="pres">
      <dgm:prSet presAssocID="{D0F8E4EB-23E2-43ED-9B13-2BE45A6888AD}" presName="spNode" presStyleCnt="0"/>
      <dgm:spPr/>
    </dgm:pt>
    <dgm:pt modelId="{5B5FF3C8-BA8D-4843-A575-B731517C8756}" type="pres">
      <dgm:prSet presAssocID="{A3C9D10A-5572-4284-97D8-E3EACCAA4851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436822E-D2A8-48E2-8526-BD589840658D}" type="pres">
      <dgm:prSet presAssocID="{6286096D-45B5-4720-9086-E5F7E3714C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B5A45-C413-428E-B6FF-014F42211FF9}" type="pres">
      <dgm:prSet presAssocID="{6286096D-45B5-4720-9086-E5F7E3714C18}" presName="spNode" presStyleCnt="0"/>
      <dgm:spPr/>
    </dgm:pt>
    <dgm:pt modelId="{5BF5B92F-81C4-4B3D-A728-9220B12DCE8A}" type="pres">
      <dgm:prSet presAssocID="{CB96B7C3-282D-4244-BD44-D66DAB3876D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E4979A18-38C3-498D-8E1C-6613C5C42F9E}" type="presOf" srcId="{3B2BBF49-2529-4474-962A-36B6BA71EB6A}" destId="{8C0C0717-885B-4942-9A9B-1830D55E7339}" srcOrd="0" destOrd="0" presId="urn:microsoft.com/office/officeart/2005/8/layout/cycle5"/>
    <dgm:cxn modelId="{459B8470-E193-42E9-B37F-42113AF4922A}" srcId="{27430E97-6DC2-49C8-87C7-D6B161E08E6D}" destId="{3B2BBF49-2529-4474-962A-36B6BA71EB6A}" srcOrd="0" destOrd="0" parTransId="{38884090-7A6D-447C-8C57-5EBE430C3345}" sibTransId="{8EAB0BA0-9528-444B-BB70-4A2D1B2E7932}"/>
    <dgm:cxn modelId="{7D5676D7-E2B8-48B1-8D2F-42F80580D592}" srcId="{27430E97-6DC2-49C8-87C7-D6B161E08E6D}" destId="{AC574DB4-14EF-417E-AE84-7FBC72C4EE88}" srcOrd="1" destOrd="0" parTransId="{6E46AB64-474C-413D-87A8-0BA83B3C6A0A}" sibTransId="{E6640466-1666-4597-B9AC-CE02A531479B}"/>
    <dgm:cxn modelId="{AC57F647-5120-40EE-B088-B743B795D100}" type="presOf" srcId="{AC574DB4-14EF-417E-AE84-7FBC72C4EE88}" destId="{FD8AF6CE-23A0-46C1-9063-96B45FCB63EB}" srcOrd="0" destOrd="0" presId="urn:microsoft.com/office/officeart/2005/8/layout/cycle5"/>
    <dgm:cxn modelId="{BA4683C3-6657-4FE9-B5CA-6619FADD92D7}" type="presOf" srcId="{8EAB0BA0-9528-444B-BB70-4A2D1B2E7932}" destId="{0D93E70D-F718-4C95-85EB-623455E2257E}" srcOrd="0" destOrd="0" presId="urn:microsoft.com/office/officeart/2005/8/layout/cycle5"/>
    <dgm:cxn modelId="{94CD49B9-E3C3-4DEF-B8EF-20AE20E2C39D}" type="presOf" srcId="{6286096D-45B5-4720-9086-E5F7E3714C18}" destId="{6436822E-D2A8-48E2-8526-BD589840658D}" srcOrd="0" destOrd="0" presId="urn:microsoft.com/office/officeart/2005/8/layout/cycle5"/>
    <dgm:cxn modelId="{F775270F-1286-4321-944F-C2FB696B96A9}" type="presOf" srcId="{A3C9D10A-5572-4284-97D8-E3EACCAA4851}" destId="{5B5FF3C8-BA8D-4843-A575-B731517C8756}" srcOrd="0" destOrd="0" presId="urn:microsoft.com/office/officeart/2005/8/layout/cycle5"/>
    <dgm:cxn modelId="{929096B8-E6FC-4122-BF9A-90F888F452D9}" type="presOf" srcId="{D0F8E4EB-23E2-43ED-9B13-2BE45A6888AD}" destId="{D4269CFC-FBA9-4774-9C4E-13BE94A66D9B}" srcOrd="0" destOrd="0" presId="urn:microsoft.com/office/officeart/2005/8/layout/cycle5"/>
    <dgm:cxn modelId="{EF8D3439-0C71-4AC8-83A5-69EDD8355EA8}" type="presOf" srcId="{900BE67D-F59C-4D05-B96D-DA16D8ADA5B3}" destId="{DDEC1201-69B6-4167-8EEF-9ADC657434C6}" srcOrd="0" destOrd="0" presId="urn:microsoft.com/office/officeart/2005/8/layout/cycle5"/>
    <dgm:cxn modelId="{B0A9380C-20BD-4F67-83B9-FD49E2846003}" srcId="{27430E97-6DC2-49C8-87C7-D6B161E08E6D}" destId="{D0F8E4EB-23E2-43ED-9B13-2BE45A6888AD}" srcOrd="3" destOrd="0" parTransId="{64DD17DE-446A-4EFA-A850-A1E1AA758A8E}" sibTransId="{A3C9D10A-5572-4284-97D8-E3EACCAA4851}"/>
    <dgm:cxn modelId="{EBBC86DD-8763-48CD-9174-6C5D3FF2E791}" type="presOf" srcId="{27430E97-6DC2-49C8-87C7-D6B161E08E6D}" destId="{FE6D083B-F736-4F31-AF9E-18939CE6EC25}" srcOrd="0" destOrd="0" presId="urn:microsoft.com/office/officeart/2005/8/layout/cycle5"/>
    <dgm:cxn modelId="{C946FDE6-569D-4D15-AA8E-C79A61B6B85F}" type="presOf" srcId="{467C8FC0-4226-4B9E-B679-C0D1925D351F}" destId="{114AFD9B-335D-4850-A8B4-C0891EE6AD26}" srcOrd="0" destOrd="0" presId="urn:microsoft.com/office/officeart/2005/8/layout/cycle5"/>
    <dgm:cxn modelId="{E704BAAA-FA9B-42D3-B1CB-8FCF111DEF25}" srcId="{27430E97-6DC2-49C8-87C7-D6B161E08E6D}" destId="{6286096D-45B5-4720-9086-E5F7E3714C18}" srcOrd="4" destOrd="0" parTransId="{8D46717D-E86B-493F-8FCD-8228599FF19C}" sibTransId="{CB96B7C3-282D-4244-BD44-D66DAB3876D8}"/>
    <dgm:cxn modelId="{7CC657EB-5D02-4F58-AEDB-ECB142DC20B3}" type="presOf" srcId="{E6640466-1666-4597-B9AC-CE02A531479B}" destId="{FA93DBF9-5505-4309-BC8A-5168581D5318}" srcOrd="0" destOrd="0" presId="urn:microsoft.com/office/officeart/2005/8/layout/cycle5"/>
    <dgm:cxn modelId="{165C767B-EACB-4567-8BFC-14B590FAA83E}" type="presOf" srcId="{CB96B7C3-282D-4244-BD44-D66DAB3876D8}" destId="{5BF5B92F-81C4-4B3D-A728-9220B12DCE8A}" srcOrd="0" destOrd="0" presId="urn:microsoft.com/office/officeart/2005/8/layout/cycle5"/>
    <dgm:cxn modelId="{6B4A399C-6E1F-4787-B8A6-C1754FDC2500}" srcId="{27430E97-6DC2-49C8-87C7-D6B161E08E6D}" destId="{467C8FC0-4226-4B9E-B679-C0D1925D351F}" srcOrd="2" destOrd="0" parTransId="{D406C2A5-A79E-43F1-A0BB-9DD5B783401F}" sibTransId="{900BE67D-F59C-4D05-B96D-DA16D8ADA5B3}"/>
    <dgm:cxn modelId="{C00FE7E5-56D0-43CD-805C-39C9F2A3CFAE}" type="presParOf" srcId="{FE6D083B-F736-4F31-AF9E-18939CE6EC25}" destId="{8C0C0717-885B-4942-9A9B-1830D55E7339}" srcOrd="0" destOrd="0" presId="urn:microsoft.com/office/officeart/2005/8/layout/cycle5"/>
    <dgm:cxn modelId="{A3C03A68-2F07-489E-9D19-1C6F17E562F7}" type="presParOf" srcId="{FE6D083B-F736-4F31-AF9E-18939CE6EC25}" destId="{01BC3E85-9CCE-4B20-B499-160B26DB0EAA}" srcOrd="1" destOrd="0" presId="urn:microsoft.com/office/officeart/2005/8/layout/cycle5"/>
    <dgm:cxn modelId="{865262DB-C40E-4B73-8E9E-5D1FE4EDD572}" type="presParOf" srcId="{FE6D083B-F736-4F31-AF9E-18939CE6EC25}" destId="{0D93E70D-F718-4C95-85EB-623455E2257E}" srcOrd="2" destOrd="0" presId="urn:microsoft.com/office/officeart/2005/8/layout/cycle5"/>
    <dgm:cxn modelId="{C88FA1D6-170F-4C22-81DB-CDACF413C368}" type="presParOf" srcId="{FE6D083B-F736-4F31-AF9E-18939CE6EC25}" destId="{FD8AF6CE-23A0-46C1-9063-96B45FCB63EB}" srcOrd="3" destOrd="0" presId="urn:microsoft.com/office/officeart/2005/8/layout/cycle5"/>
    <dgm:cxn modelId="{6FAFD1E1-E140-4016-B8C1-0FE3348613D1}" type="presParOf" srcId="{FE6D083B-F736-4F31-AF9E-18939CE6EC25}" destId="{75B770FD-49F0-465D-BBBA-F90DE123A3F7}" srcOrd="4" destOrd="0" presId="urn:microsoft.com/office/officeart/2005/8/layout/cycle5"/>
    <dgm:cxn modelId="{B1CCEAA6-6C27-450E-8016-9D088025E9D9}" type="presParOf" srcId="{FE6D083B-F736-4F31-AF9E-18939CE6EC25}" destId="{FA93DBF9-5505-4309-BC8A-5168581D5318}" srcOrd="5" destOrd="0" presId="urn:microsoft.com/office/officeart/2005/8/layout/cycle5"/>
    <dgm:cxn modelId="{0C203106-BAFC-40F0-9A67-834E884571E0}" type="presParOf" srcId="{FE6D083B-F736-4F31-AF9E-18939CE6EC25}" destId="{114AFD9B-335D-4850-A8B4-C0891EE6AD26}" srcOrd="6" destOrd="0" presId="urn:microsoft.com/office/officeart/2005/8/layout/cycle5"/>
    <dgm:cxn modelId="{2D834EF0-3A21-42D5-80EF-85E08E1312A2}" type="presParOf" srcId="{FE6D083B-F736-4F31-AF9E-18939CE6EC25}" destId="{AA7F43C1-1FA4-450B-87AA-8242A6EF10A7}" srcOrd="7" destOrd="0" presId="urn:microsoft.com/office/officeart/2005/8/layout/cycle5"/>
    <dgm:cxn modelId="{0BF618E6-2746-4F9C-827D-05BC7B4EA5A5}" type="presParOf" srcId="{FE6D083B-F736-4F31-AF9E-18939CE6EC25}" destId="{DDEC1201-69B6-4167-8EEF-9ADC657434C6}" srcOrd="8" destOrd="0" presId="urn:microsoft.com/office/officeart/2005/8/layout/cycle5"/>
    <dgm:cxn modelId="{83F3CD5D-0AC5-4902-A36B-B4E001D11E26}" type="presParOf" srcId="{FE6D083B-F736-4F31-AF9E-18939CE6EC25}" destId="{D4269CFC-FBA9-4774-9C4E-13BE94A66D9B}" srcOrd="9" destOrd="0" presId="urn:microsoft.com/office/officeart/2005/8/layout/cycle5"/>
    <dgm:cxn modelId="{011A98DD-2630-4F5E-80AE-417915AA4F95}" type="presParOf" srcId="{FE6D083B-F736-4F31-AF9E-18939CE6EC25}" destId="{F9FEC5FD-3125-4C30-88A4-C7A4C60DC2B2}" srcOrd="10" destOrd="0" presId="urn:microsoft.com/office/officeart/2005/8/layout/cycle5"/>
    <dgm:cxn modelId="{B95F00A3-82F5-4685-9097-FCC94A9A3BCF}" type="presParOf" srcId="{FE6D083B-F736-4F31-AF9E-18939CE6EC25}" destId="{5B5FF3C8-BA8D-4843-A575-B731517C8756}" srcOrd="11" destOrd="0" presId="urn:microsoft.com/office/officeart/2005/8/layout/cycle5"/>
    <dgm:cxn modelId="{00A18D08-F6C8-4D19-B18C-AD1CF5780E1B}" type="presParOf" srcId="{FE6D083B-F736-4F31-AF9E-18939CE6EC25}" destId="{6436822E-D2A8-48E2-8526-BD589840658D}" srcOrd="12" destOrd="0" presId="urn:microsoft.com/office/officeart/2005/8/layout/cycle5"/>
    <dgm:cxn modelId="{1005F61D-7420-4BA0-9DCF-BCE9CAB63942}" type="presParOf" srcId="{FE6D083B-F736-4F31-AF9E-18939CE6EC25}" destId="{DBEB5A45-C413-428E-B6FF-014F42211FF9}" srcOrd="13" destOrd="0" presId="urn:microsoft.com/office/officeart/2005/8/layout/cycle5"/>
    <dgm:cxn modelId="{626CFC33-70EF-4623-B885-004A39BFE179}" type="presParOf" srcId="{FE6D083B-F736-4F31-AF9E-18939CE6EC25}" destId="{5BF5B92F-81C4-4B3D-A728-9220B12DCE8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0FFFB9-A1FC-4913-ACDB-41F8A1BDE68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3B85188-3AA1-4D79-9A78-890E1602F076}">
      <dgm:prSet/>
      <dgm:spPr/>
      <dgm:t>
        <a:bodyPr/>
        <a:lstStyle/>
        <a:p>
          <a:pPr rtl="0"/>
          <a:r>
            <a:rPr lang="ru-RU" dirty="0" smtClean="0"/>
            <a:t>низкий уровень (5-10 баллов)</a:t>
          </a:r>
          <a:endParaRPr lang="ru-RU" dirty="0"/>
        </a:p>
      </dgm:t>
    </dgm:pt>
    <dgm:pt modelId="{96E1F728-5DF5-482E-A8D6-F88EF8777A69}" type="parTrans" cxnId="{8CC8D08E-432C-47A8-8665-9A7C5CF6C2F1}">
      <dgm:prSet/>
      <dgm:spPr/>
      <dgm:t>
        <a:bodyPr/>
        <a:lstStyle/>
        <a:p>
          <a:endParaRPr lang="ru-RU"/>
        </a:p>
      </dgm:t>
    </dgm:pt>
    <dgm:pt modelId="{2095F70E-1261-4CB2-BFBE-1AE6BFAC0A83}" type="sibTrans" cxnId="{8CC8D08E-432C-47A8-8665-9A7C5CF6C2F1}">
      <dgm:prSet/>
      <dgm:spPr/>
      <dgm:t>
        <a:bodyPr/>
        <a:lstStyle/>
        <a:p>
          <a:endParaRPr lang="ru-RU"/>
        </a:p>
      </dgm:t>
    </dgm:pt>
    <dgm:pt modelId="{AE57F409-31EC-4C5E-AD76-D996BE256F92}">
      <dgm:prSet/>
      <dgm:spPr/>
      <dgm:t>
        <a:bodyPr/>
        <a:lstStyle/>
        <a:p>
          <a:pPr rtl="0"/>
          <a:r>
            <a:rPr lang="ru-RU" smtClean="0"/>
            <a:t>средний уровень (11-16 баллов)</a:t>
          </a:r>
          <a:endParaRPr lang="ru-RU"/>
        </a:p>
      </dgm:t>
    </dgm:pt>
    <dgm:pt modelId="{CC7DB461-DFE0-4475-B956-8F82AB0E5BA2}" type="parTrans" cxnId="{FFB7CFBE-FEBE-4F27-8684-9E3F1DF5F19C}">
      <dgm:prSet/>
      <dgm:spPr/>
      <dgm:t>
        <a:bodyPr/>
        <a:lstStyle/>
        <a:p>
          <a:endParaRPr lang="ru-RU"/>
        </a:p>
      </dgm:t>
    </dgm:pt>
    <dgm:pt modelId="{48E2118D-0287-4B22-BC9C-883524A21149}" type="sibTrans" cxnId="{FFB7CFBE-FEBE-4F27-8684-9E3F1DF5F19C}">
      <dgm:prSet/>
      <dgm:spPr/>
      <dgm:t>
        <a:bodyPr/>
        <a:lstStyle/>
        <a:p>
          <a:endParaRPr lang="ru-RU"/>
        </a:p>
      </dgm:t>
    </dgm:pt>
    <dgm:pt modelId="{B57F14B1-BABA-48F9-A836-004E25EAE2B0}">
      <dgm:prSet/>
      <dgm:spPr/>
      <dgm:t>
        <a:bodyPr/>
        <a:lstStyle/>
        <a:p>
          <a:pPr rtl="0"/>
          <a:r>
            <a:rPr lang="ru-RU" smtClean="0"/>
            <a:t>высокий уровень ( 17 – 20 баллов)</a:t>
          </a:r>
          <a:endParaRPr lang="ru-RU"/>
        </a:p>
      </dgm:t>
    </dgm:pt>
    <dgm:pt modelId="{9C92830B-48BC-4656-912E-73C16731AE70}" type="parTrans" cxnId="{1C1D4637-0A69-4691-8267-26F7E0575095}">
      <dgm:prSet/>
      <dgm:spPr/>
      <dgm:t>
        <a:bodyPr/>
        <a:lstStyle/>
        <a:p>
          <a:endParaRPr lang="ru-RU"/>
        </a:p>
      </dgm:t>
    </dgm:pt>
    <dgm:pt modelId="{866B5421-1945-4F95-963E-936CC7DEEEEE}" type="sibTrans" cxnId="{1C1D4637-0A69-4691-8267-26F7E0575095}">
      <dgm:prSet/>
      <dgm:spPr/>
      <dgm:t>
        <a:bodyPr/>
        <a:lstStyle/>
        <a:p>
          <a:endParaRPr lang="ru-RU"/>
        </a:p>
      </dgm:t>
    </dgm:pt>
    <dgm:pt modelId="{A17CE92D-BAC4-4239-B1D6-7500C1D8ABB9}" type="pres">
      <dgm:prSet presAssocID="{C80FFFB9-A1FC-4913-ACDB-41F8A1BDE68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5A5D29-A399-4086-A23B-A5DB27465D84}" type="pres">
      <dgm:prSet presAssocID="{C80FFFB9-A1FC-4913-ACDB-41F8A1BDE68B}" presName="dummyMaxCanvas" presStyleCnt="0">
        <dgm:presLayoutVars/>
      </dgm:prSet>
      <dgm:spPr/>
    </dgm:pt>
    <dgm:pt modelId="{342B2A11-4BC6-4CF6-ADC1-8A8D460F2824}" type="pres">
      <dgm:prSet presAssocID="{C80FFFB9-A1FC-4913-ACDB-41F8A1BDE68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DCB46-A222-4104-A3BC-1E8BA70CD9BD}" type="pres">
      <dgm:prSet presAssocID="{C80FFFB9-A1FC-4913-ACDB-41F8A1BDE68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D11EF-5657-48E6-A8E5-1FF63717B49A}" type="pres">
      <dgm:prSet presAssocID="{C80FFFB9-A1FC-4913-ACDB-41F8A1BDE68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29D80-1553-477C-8DB3-D1DD5BD655A2}" type="pres">
      <dgm:prSet presAssocID="{C80FFFB9-A1FC-4913-ACDB-41F8A1BDE68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AEEEA-1DCD-49A2-9410-4A3AFDFAE0AF}" type="pres">
      <dgm:prSet presAssocID="{C80FFFB9-A1FC-4913-ACDB-41F8A1BDE68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EDCEB-26AA-419F-8DE2-F21DAF649FC8}" type="pres">
      <dgm:prSet presAssocID="{C80FFFB9-A1FC-4913-ACDB-41F8A1BDE68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AB39F-A26E-4CC1-88A6-797369400D12}" type="pres">
      <dgm:prSet presAssocID="{C80FFFB9-A1FC-4913-ACDB-41F8A1BDE68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70B9E-5881-4AD4-8632-3945212DEBB2}" type="pres">
      <dgm:prSet presAssocID="{C80FFFB9-A1FC-4913-ACDB-41F8A1BDE68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C8D08E-432C-47A8-8665-9A7C5CF6C2F1}" srcId="{C80FFFB9-A1FC-4913-ACDB-41F8A1BDE68B}" destId="{33B85188-3AA1-4D79-9A78-890E1602F076}" srcOrd="0" destOrd="0" parTransId="{96E1F728-5DF5-482E-A8D6-F88EF8777A69}" sibTransId="{2095F70E-1261-4CB2-BFBE-1AE6BFAC0A83}"/>
    <dgm:cxn modelId="{5345295E-E001-49FE-9747-8836810DB0DF}" type="presOf" srcId="{48E2118D-0287-4B22-BC9C-883524A21149}" destId="{901AEEEA-1DCD-49A2-9410-4A3AFDFAE0AF}" srcOrd="0" destOrd="0" presId="urn:microsoft.com/office/officeart/2005/8/layout/vProcess5"/>
    <dgm:cxn modelId="{FFB7CFBE-FEBE-4F27-8684-9E3F1DF5F19C}" srcId="{C80FFFB9-A1FC-4913-ACDB-41F8A1BDE68B}" destId="{AE57F409-31EC-4C5E-AD76-D996BE256F92}" srcOrd="1" destOrd="0" parTransId="{CC7DB461-DFE0-4475-B956-8F82AB0E5BA2}" sibTransId="{48E2118D-0287-4B22-BC9C-883524A21149}"/>
    <dgm:cxn modelId="{1C1D4637-0A69-4691-8267-26F7E0575095}" srcId="{C80FFFB9-A1FC-4913-ACDB-41F8A1BDE68B}" destId="{B57F14B1-BABA-48F9-A836-004E25EAE2B0}" srcOrd="2" destOrd="0" parTransId="{9C92830B-48BC-4656-912E-73C16731AE70}" sibTransId="{866B5421-1945-4F95-963E-936CC7DEEEEE}"/>
    <dgm:cxn modelId="{8D45AB8E-ED80-4737-9514-99E82D3CB53F}" type="presOf" srcId="{AE57F409-31EC-4C5E-AD76-D996BE256F92}" destId="{071AB39F-A26E-4CC1-88A6-797369400D12}" srcOrd="1" destOrd="0" presId="urn:microsoft.com/office/officeart/2005/8/layout/vProcess5"/>
    <dgm:cxn modelId="{883DDA63-1344-4740-83ED-30611E4D1552}" type="presOf" srcId="{33B85188-3AA1-4D79-9A78-890E1602F076}" destId="{937EDCEB-26AA-419F-8DE2-F21DAF649FC8}" srcOrd="1" destOrd="0" presId="urn:microsoft.com/office/officeart/2005/8/layout/vProcess5"/>
    <dgm:cxn modelId="{874A7611-922F-4F86-805C-F4C232F31B08}" type="presOf" srcId="{2095F70E-1261-4CB2-BFBE-1AE6BFAC0A83}" destId="{12229D80-1553-477C-8DB3-D1DD5BD655A2}" srcOrd="0" destOrd="0" presId="urn:microsoft.com/office/officeart/2005/8/layout/vProcess5"/>
    <dgm:cxn modelId="{1CA04968-BDD3-4085-A422-F3A1111D3298}" type="presOf" srcId="{B57F14B1-BABA-48F9-A836-004E25EAE2B0}" destId="{CB370B9E-5881-4AD4-8632-3945212DEBB2}" srcOrd="1" destOrd="0" presId="urn:microsoft.com/office/officeart/2005/8/layout/vProcess5"/>
    <dgm:cxn modelId="{0230BC65-49C6-4B63-B4DE-F8A2B31545B7}" type="presOf" srcId="{AE57F409-31EC-4C5E-AD76-D996BE256F92}" destId="{CB6DCB46-A222-4104-A3BC-1E8BA70CD9BD}" srcOrd="0" destOrd="0" presId="urn:microsoft.com/office/officeart/2005/8/layout/vProcess5"/>
    <dgm:cxn modelId="{4EFD4C8C-C8CE-4E03-93F9-EE7147AE5C91}" type="presOf" srcId="{33B85188-3AA1-4D79-9A78-890E1602F076}" destId="{342B2A11-4BC6-4CF6-ADC1-8A8D460F2824}" srcOrd="0" destOrd="0" presId="urn:microsoft.com/office/officeart/2005/8/layout/vProcess5"/>
    <dgm:cxn modelId="{3CBC44F7-6258-45C3-AE60-978A6BC7D34F}" type="presOf" srcId="{C80FFFB9-A1FC-4913-ACDB-41F8A1BDE68B}" destId="{A17CE92D-BAC4-4239-B1D6-7500C1D8ABB9}" srcOrd="0" destOrd="0" presId="urn:microsoft.com/office/officeart/2005/8/layout/vProcess5"/>
    <dgm:cxn modelId="{3C87B52B-E3B2-4C86-A278-EA65A8945E2C}" type="presOf" srcId="{B57F14B1-BABA-48F9-A836-004E25EAE2B0}" destId="{C54D11EF-5657-48E6-A8E5-1FF63717B49A}" srcOrd="0" destOrd="0" presId="urn:microsoft.com/office/officeart/2005/8/layout/vProcess5"/>
    <dgm:cxn modelId="{9360C736-4FD4-4016-AB3C-1E2CA3DE55EA}" type="presParOf" srcId="{A17CE92D-BAC4-4239-B1D6-7500C1D8ABB9}" destId="{065A5D29-A399-4086-A23B-A5DB27465D84}" srcOrd="0" destOrd="0" presId="urn:microsoft.com/office/officeart/2005/8/layout/vProcess5"/>
    <dgm:cxn modelId="{DC5304B3-430B-42DE-A8EA-F872A8AD11BC}" type="presParOf" srcId="{A17CE92D-BAC4-4239-B1D6-7500C1D8ABB9}" destId="{342B2A11-4BC6-4CF6-ADC1-8A8D460F2824}" srcOrd="1" destOrd="0" presId="urn:microsoft.com/office/officeart/2005/8/layout/vProcess5"/>
    <dgm:cxn modelId="{35C9FEE6-DC69-4684-9F43-02225321F89B}" type="presParOf" srcId="{A17CE92D-BAC4-4239-B1D6-7500C1D8ABB9}" destId="{CB6DCB46-A222-4104-A3BC-1E8BA70CD9BD}" srcOrd="2" destOrd="0" presId="urn:microsoft.com/office/officeart/2005/8/layout/vProcess5"/>
    <dgm:cxn modelId="{9B753211-6124-4F08-8238-B878FB960D40}" type="presParOf" srcId="{A17CE92D-BAC4-4239-B1D6-7500C1D8ABB9}" destId="{C54D11EF-5657-48E6-A8E5-1FF63717B49A}" srcOrd="3" destOrd="0" presId="urn:microsoft.com/office/officeart/2005/8/layout/vProcess5"/>
    <dgm:cxn modelId="{25A85FC4-C73E-436B-B541-E466F40C5346}" type="presParOf" srcId="{A17CE92D-BAC4-4239-B1D6-7500C1D8ABB9}" destId="{12229D80-1553-477C-8DB3-D1DD5BD655A2}" srcOrd="4" destOrd="0" presId="urn:microsoft.com/office/officeart/2005/8/layout/vProcess5"/>
    <dgm:cxn modelId="{AB8F4E70-F3E0-4C25-AC08-A10F2FDAA2D3}" type="presParOf" srcId="{A17CE92D-BAC4-4239-B1D6-7500C1D8ABB9}" destId="{901AEEEA-1DCD-49A2-9410-4A3AFDFAE0AF}" srcOrd="5" destOrd="0" presId="urn:microsoft.com/office/officeart/2005/8/layout/vProcess5"/>
    <dgm:cxn modelId="{6AC899C8-9713-4470-A402-811804B9CDDB}" type="presParOf" srcId="{A17CE92D-BAC4-4239-B1D6-7500C1D8ABB9}" destId="{937EDCEB-26AA-419F-8DE2-F21DAF649FC8}" srcOrd="6" destOrd="0" presId="urn:microsoft.com/office/officeart/2005/8/layout/vProcess5"/>
    <dgm:cxn modelId="{5A16C370-F852-44B5-AB1F-E498E106918F}" type="presParOf" srcId="{A17CE92D-BAC4-4239-B1D6-7500C1D8ABB9}" destId="{071AB39F-A26E-4CC1-88A6-797369400D12}" srcOrd="7" destOrd="0" presId="urn:microsoft.com/office/officeart/2005/8/layout/vProcess5"/>
    <dgm:cxn modelId="{AA59A3C3-E024-4AAC-960E-2D78CD276580}" type="presParOf" srcId="{A17CE92D-BAC4-4239-B1D6-7500C1D8ABB9}" destId="{CB370B9E-5881-4AD4-8632-3945212DEBB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665149-EE6F-4A6A-8EAE-1E9E3674EF4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05CF55-8D3C-4BEE-A9AA-4FD7CE03E87D}">
      <dgm:prSet/>
      <dgm:spPr/>
      <dgm:t>
        <a:bodyPr/>
        <a:lstStyle/>
        <a:p>
          <a:pPr rtl="0"/>
          <a:r>
            <a:rPr lang="ru-RU" smtClean="0"/>
            <a:t>Контрольный эксперимент</a:t>
          </a:r>
          <a:endParaRPr lang="ru-RU"/>
        </a:p>
      </dgm:t>
    </dgm:pt>
    <dgm:pt modelId="{E4C7E1D5-8885-4736-9284-CA1833FC2FD5}" type="parTrans" cxnId="{592F86ED-E319-415E-B5BC-674EFD340D7B}">
      <dgm:prSet/>
      <dgm:spPr/>
      <dgm:t>
        <a:bodyPr/>
        <a:lstStyle/>
        <a:p>
          <a:endParaRPr lang="ru-RU"/>
        </a:p>
      </dgm:t>
    </dgm:pt>
    <dgm:pt modelId="{8DBEE7F6-A3B3-4167-9209-E4BD0944D83E}" type="sibTrans" cxnId="{592F86ED-E319-415E-B5BC-674EFD340D7B}">
      <dgm:prSet/>
      <dgm:spPr/>
      <dgm:t>
        <a:bodyPr/>
        <a:lstStyle/>
        <a:p>
          <a:endParaRPr lang="ru-RU"/>
        </a:p>
      </dgm:t>
    </dgm:pt>
    <dgm:pt modelId="{614C07F8-3752-4BEB-8787-7073F7CF22C4}">
      <dgm:prSet/>
      <dgm:spPr/>
      <dgm:t>
        <a:bodyPr/>
        <a:lstStyle/>
        <a:p>
          <a:pPr rtl="0"/>
          <a:r>
            <a:rPr lang="ru-RU" smtClean="0"/>
            <a:t>проводился через 6 месяцев                              </a:t>
          </a:r>
          <a:endParaRPr lang="ru-RU"/>
        </a:p>
      </dgm:t>
    </dgm:pt>
    <dgm:pt modelId="{33C7223A-270A-4273-8C5B-3383C00B2CE2}" type="parTrans" cxnId="{98D00FCE-3846-4C7A-BAAB-58013AE2A7A3}">
      <dgm:prSet/>
      <dgm:spPr/>
      <dgm:t>
        <a:bodyPr/>
        <a:lstStyle/>
        <a:p>
          <a:endParaRPr lang="ru-RU"/>
        </a:p>
      </dgm:t>
    </dgm:pt>
    <dgm:pt modelId="{3D9807CE-21E9-46F7-8A15-0CEF644393B5}" type="sibTrans" cxnId="{98D00FCE-3846-4C7A-BAAB-58013AE2A7A3}">
      <dgm:prSet/>
      <dgm:spPr/>
      <dgm:t>
        <a:bodyPr/>
        <a:lstStyle/>
        <a:p>
          <a:endParaRPr lang="ru-RU"/>
        </a:p>
      </dgm:t>
    </dgm:pt>
    <dgm:pt modelId="{98170EE7-FB1A-47AD-A41C-202E5FF4DCCA}">
      <dgm:prSet/>
      <dgm:spPr/>
      <dgm:t>
        <a:bodyPr/>
        <a:lstStyle/>
        <a:p>
          <a:pPr rtl="0"/>
          <a:r>
            <a:rPr lang="ru-RU" smtClean="0"/>
            <a:t>на базе Чебоксарского специализированного Дома ребенка «Малютка</a:t>
          </a:r>
          <a:endParaRPr lang="ru-RU"/>
        </a:p>
      </dgm:t>
    </dgm:pt>
    <dgm:pt modelId="{E8A8A9E2-48D9-4FBF-9B67-CBC60B013232}" type="parTrans" cxnId="{AEEFFA77-C3C4-4006-A0CC-5692D9B072A6}">
      <dgm:prSet/>
      <dgm:spPr/>
      <dgm:t>
        <a:bodyPr/>
        <a:lstStyle/>
        <a:p>
          <a:endParaRPr lang="ru-RU"/>
        </a:p>
      </dgm:t>
    </dgm:pt>
    <dgm:pt modelId="{82615B62-EE23-4C6A-BBE1-443D8F660734}" type="sibTrans" cxnId="{AEEFFA77-C3C4-4006-A0CC-5692D9B072A6}">
      <dgm:prSet/>
      <dgm:spPr/>
      <dgm:t>
        <a:bodyPr/>
        <a:lstStyle/>
        <a:p>
          <a:endParaRPr lang="ru-RU"/>
        </a:p>
      </dgm:t>
    </dgm:pt>
    <dgm:pt modelId="{C8FE3769-1AE0-40DF-A1CB-D749CBAA8F6C}">
      <dgm:prSet/>
      <dgm:spPr/>
      <dgm:t>
        <a:bodyPr/>
        <a:lstStyle/>
        <a:p>
          <a:pPr rtl="0"/>
          <a:r>
            <a:rPr lang="ru-RU" dirty="0" smtClean="0"/>
            <a:t>в той же экспериментальной группе </a:t>
          </a:r>
          <a:endParaRPr lang="ru-RU" dirty="0"/>
        </a:p>
      </dgm:t>
    </dgm:pt>
    <dgm:pt modelId="{DF9EC255-8FFC-40C1-AC0D-A73A2944B77F}" type="parTrans" cxnId="{2C824363-441B-4A94-ADCA-29AA9FBAE042}">
      <dgm:prSet/>
      <dgm:spPr/>
      <dgm:t>
        <a:bodyPr/>
        <a:lstStyle/>
        <a:p>
          <a:endParaRPr lang="ru-RU"/>
        </a:p>
      </dgm:t>
    </dgm:pt>
    <dgm:pt modelId="{87AA7FE3-2AFD-4CBA-B2B1-9A23BD1B466E}" type="sibTrans" cxnId="{2C824363-441B-4A94-ADCA-29AA9FBAE042}">
      <dgm:prSet/>
      <dgm:spPr/>
      <dgm:t>
        <a:bodyPr/>
        <a:lstStyle/>
        <a:p>
          <a:endParaRPr lang="ru-RU"/>
        </a:p>
      </dgm:t>
    </dgm:pt>
    <dgm:pt modelId="{8EA456DF-1D7D-4114-9585-C092A0B9FE8C}">
      <dgm:prSet/>
      <dgm:spPr/>
      <dgm:t>
        <a:bodyPr/>
        <a:lstStyle/>
        <a:p>
          <a:pPr rtl="0"/>
          <a:r>
            <a:rPr lang="ru-RU" smtClean="0"/>
            <a:t>в группу входило 10 детей в возрасте от 2 лет до 3лет 6 мес.</a:t>
          </a:r>
          <a:endParaRPr lang="ru-RU"/>
        </a:p>
      </dgm:t>
    </dgm:pt>
    <dgm:pt modelId="{0BB07526-179F-46EA-BB0B-379818FC214B}" type="parTrans" cxnId="{AAF8097A-25CB-43A2-B958-343AEDB2D430}">
      <dgm:prSet/>
      <dgm:spPr/>
      <dgm:t>
        <a:bodyPr/>
        <a:lstStyle/>
        <a:p>
          <a:endParaRPr lang="ru-RU"/>
        </a:p>
      </dgm:t>
    </dgm:pt>
    <dgm:pt modelId="{DF6C9DA1-EEC8-40FF-A6B3-14A936BE6B5C}" type="sibTrans" cxnId="{AAF8097A-25CB-43A2-B958-343AEDB2D430}">
      <dgm:prSet/>
      <dgm:spPr/>
      <dgm:t>
        <a:bodyPr/>
        <a:lstStyle/>
        <a:p>
          <a:endParaRPr lang="ru-RU"/>
        </a:p>
      </dgm:t>
    </dgm:pt>
    <dgm:pt modelId="{C6114586-E2DE-45B5-A60A-0BEED80E396C}" type="pres">
      <dgm:prSet presAssocID="{CF665149-EE6F-4A6A-8EAE-1E9E3674EF4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91ADA9-72D3-4DD7-90B6-AE1EA0249258}" type="pres">
      <dgm:prSet presAssocID="{6105CF55-8D3C-4BEE-A9AA-4FD7CE03E87D}" presName="circle1" presStyleLbl="node1" presStyleIdx="0" presStyleCnt="1"/>
      <dgm:spPr/>
    </dgm:pt>
    <dgm:pt modelId="{99C711B2-1894-451F-B987-29E74B1036AD}" type="pres">
      <dgm:prSet presAssocID="{6105CF55-8D3C-4BEE-A9AA-4FD7CE03E87D}" presName="space" presStyleCnt="0"/>
      <dgm:spPr/>
    </dgm:pt>
    <dgm:pt modelId="{1C47A47D-D0EC-4ACE-8DCB-1407F0E49AEB}" type="pres">
      <dgm:prSet presAssocID="{6105CF55-8D3C-4BEE-A9AA-4FD7CE03E87D}" presName="rect1" presStyleLbl="alignAcc1" presStyleIdx="0" presStyleCnt="1"/>
      <dgm:spPr/>
      <dgm:t>
        <a:bodyPr/>
        <a:lstStyle/>
        <a:p>
          <a:endParaRPr lang="ru-RU"/>
        </a:p>
      </dgm:t>
    </dgm:pt>
    <dgm:pt modelId="{CE7457F2-B124-4EA5-9CC9-75EC1F1F54E5}" type="pres">
      <dgm:prSet presAssocID="{6105CF55-8D3C-4BEE-A9AA-4FD7CE03E87D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3C869-3524-4347-B8DF-FCD5003EF39D}" type="pres">
      <dgm:prSet presAssocID="{6105CF55-8D3C-4BEE-A9AA-4FD7CE03E87D}" presName="rect1ChTx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EFFA77-C3C4-4006-A0CC-5692D9B072A6}" srcId="{6105CF55-8D3C-4BEE-A9AA-4FD7CE03E87D}" destId="{98170EE7-FB1A-47AD-A41C-202E5FF4DCCA}" srcOrd="1" destOrd="0" parTransId="{E8A8A9E2-48D9-4FBF-9B67-CBC60B013232}" sibTransId="{82615B62-EE23-4C6A-BBE1-443D8F660734}"/>
    <dgm:cxn modelId="{A2CE0C53-C36C-49BA-A1DA-8F727BFACB17}" type="presOf" srcId="{98170EE7-FB1A-47AD-A41C-202E5FF4DCCA}" destId="{EEF3C869-3524-4347-B8DF-FCD5003EF39D}" srcOrd="0" destOrd="1" presId="urn:microsoft.com/office/officeart/2005/8/layout/target3"/>
    <dgm:cxn modelId="{489CD6C9-0001-4237-B974-97ADA747FF26}" type="presOf" srcId="{6105CF55-8D3C-4BEE-A9AA-4FD7CE03E87D}" destId="{1C47A47D-D0EC-4ACE-8DCB-1407F0E49AEB}" srcOrd="0" destOrd="0" presId="urn:microsoft.com/office/officeart/2005/8/layout/target3"/>
    <dgm:cxn modelId="{3E5C63D2-82D5-4EF1-9081-D60803F29617}" type="presOf" srcId="{8EA456DF-1D7D-4114-9585-C092A0B9FE8C}" destId="{EEF3C869-3524-4347-B8DF-FCD5003EF39D}" srcOrd="0" destOrd="3" presId="urn:microsoft.com/office/officeart/2005/8/layout/target3"/>
    <dgm:cxn modelId="{2C824363-441B-4A94-ADCA-29AA9FBAE042}" srcId="{6105CF55-8D3C-4BEE-A9AA-4FD7CE03E87D}" destId="{C8FE3769-1AE0-40DF-A1CB-D749CBAA8F6C}" srcOrd="2" destOrd="0" parTransId="{DF9EC255-8FFC-40C1-AC0D-A73A2944B77F}" sibTransId="{87AA7FE3-2AFD-4CBA-B2B1-9A23BD1B466E}"/>
    <dgm:cxn modelId="{81BBFDC7-7941-40DC-AE92-C9611CCB9FD6}" type="presOf" srcId="{614C07F8-3752-4BEB-8787-7073F7CF22C4}" destId="{EEF3C869-3524-4347-B8DF-FCD5003EF39D}" srcOrd="0" destOrd="0" presId="urn:microsoft.com/office/officeart/2005/8/layout/target3"/>
    <dgm:cxn modelId="{12BEED95-295C-4A3B-A250-91E4C9CF4B1A}" type="presOf" srcId="{C8FE3769-1AE0-40DF-A1CB-D749CBAA8F6C}" destId="{EEF3C869-3524-4347-B8DF-FCD5003EF39D}" srcOrd="0" destOrd="2" presId="urn:microsoft.com/office/officeart/2005/8/layout/target3"/>
    <dgm:cxn modelId="{D5165527-1DDC-4F02-83F7-18A6122ACCC2}" type="presOf" srcId="{6105CF55-8D3C-4BEE-A9AA-4FD7CE03E87D}" destId="{CE7457F2-B124-4EA5-9CC9-75EC1F1F54E5}" srcOrd="1" destOrd="0" presId="urn:microsoft.com/office/officeart/2005/8/layout/target3"/>
    <dgm:cxn modelId="{98D00FCE-3846-4C7A-BAAB-58013AE2A7A3}" srcId="{6105CF55-8D3C-4BEE-A9AA-4FD7CE03E87D}" destId="{614C07F8-3752-4BEB-8787-7073F7CF22C4}" srcOrd="0" destOrd="0" parTransId="{33C7223A-270A-4273-8C5B-3383C00B2CE2}" sibTransId="{3D9807CE-21E9-46F7-8A15-0CEF644393B5}"/>
    <dgm:cxn modelId="{AAF8097A-25CB-43A2-B958-343AEDB2D430}" srcId="{6105CF55-8D3C-4BEE-A9AA-4FD7CE03E87D}" destId="{8EA456DF-1D7D-4114-9585-C092A0B9FE8C}" srcOrd="3" destOrd="0" parTransId="{0BB07526-179F-46EA-BB0B-379818FC214B}" sibTransId="{DF6C9DA1-EEC8-40FF-A6B3-14A936BE6B5C}"/>
    <dgm:cxn modelId="{59DE80D0-9CF9-4EA6-9562-262070B51032}" type="presOf" srcId="{CF665149-EE6F-4A6A-8EAE-1E9E3674EF46}" destId="{C6114586-E2DE-45B5-A60A-0BEED80E396C}" srcOrd="0" destOrd="0" presId="urn:microsoft.com/office/officeart/2005/8/layout/target3"/>
    <dgm:cxn modelId="{592F86ED-E319-415E-B5BC-674EFD340D7B}" srcId="{CF665149-EE6F-4A6A-8EAE-1E9E3674EF46}" destId="{6105CF55-8D3C-4BEE-A9AA-4FD7CE03E87D}" srcOrd="0" destOrd="0" parTransId="{E4C7E1D5-8885-4736-9284-CA1833FC2FD5}" sibTransId="{8DBEE7F6-A3B3-4167-9209-E4BD0944D83E}"/>
    <dgm:cxn modelId="{60EC61E1-305B-4B3F-8B6D-C59C816B4D02}" type="presParOf" srcId="{C6114586-E2DE-45B5-A60A-0BEED80E396C}" destId="{2091ADA9-72D3-4DD7-90B6-AE1EA0249258}" srcOrd="0" destOrd="0" presId="urn:microsoft.com/office/officeart/2005/8/layout/target3"/>
    <dgm:cxn modelId="{B9D3242C-AA7F-40C0-AB79-61E2F179766F}" type="presParOf" srcId="{C6114586-E2DE-45B5-A60A-0BEED80E396C}" destId="{99C711B2-1894-451F-B987-29E74B1036AD}" srcOrd="1" destOrd="0" presId="urn:microsoft.com/office/officeart/2005/8/layout/target3"/>
    <dgm:cxn modelId="{E59478F3-961F-427F-9D90-695ED0E47CBD}" type="presParOf" srcId="{C6114586-E2DE-45B5-A60A-0BEED80E396C}" destId="{1C47A47D-D0EC-4ACE-8DCB-1407F0E49AEB}" srcOrd="2" destOrd="0" presId="urn:microsoft.com/office/officeart/2005/8/layout/target3"/>
    <dgm:cxn modelId="{A4CB053D-1DDA-4EA2-B705-1DB73BEAEB92}" type="presParOf" srcId="{C6114586-E2DE-45B5-A60A-0BEED80E396C}" destId="{CE7457F2-B124-4EA5-9CC9-75EC1F1F54E5}" srcOrd="3" destOrd="0" presId="urn:microsoft.com/office/officeart/2005/8/layout/target3"/>
    <dgm:cxn modelId="{AC2E3FB6-03DF-445A-9EB0-837535A1DF9A}" type="presParOf" srcId="{C6114586-E2DE-45B5-A60A-0BEED80E396C}" destId="{EEF3C869-3524-4347-B8DF-FCD5003EF39D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3910EF-51B8-4DF2-B6A6-952D1261F8C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65A507E-3869-454D-8D2A-6EC079102066}">
      <dgm:prSet/>
      <dgm:spPr/>
      <dgm:t>
        <a:bodyPr/>
        <a:lstStyle/>
        <a:p>
          <a:pPr rtl="0"/>
          <a:r>
            <a:rPr lang="ru-RU" dirty="0" smtClean="0"/>
            <a:t>1 этап. Определение динамики нервно – психического развития детей.</a:t>
          </a:r>
          <a:endParaRPr lang="ru-RU" dirty="0"/>
        </a:p>
      </dgm:t>
    </dgm:pt>
    <dgm:pt modelId="{C720AF80-12F5-4182-85C7-2F944A86E984}" type="parTrans" cxnId="{4AE0E5CF-C04F-422B-866E-ECF8DBF6A374}">
      <dgm:prSet/>
      <dgm:spPr/>
      <dgm:t>
        <a:bodyPr/>
        <a:lstStyle/>
        <a:p>
          <a:endParaRPr lang="ru-RU"/>
        </a:p>
      </dgm:t>
    </dgm:pt>
    <dgm:pt modelId="{930AE2E4-A09C-4801-B063-7268DF364E63}" type="sibTrans" cxnId="{4AE0E5CF-C04F-422B-866E-ECF8DBF6A374}">
      <dgm:prSet/>
      <dgm:spPr/>
      <dgm:t>
        <a:bodyPr/>
        <a:lstStyle/>
        <a:p>
          <a:endParaRPr lang="ru-RU"/>
        </a:p>
      </dgm:t>
    </dgm:pt>
    <dgm:pt modelId="{A5F816EA-55B4-4BD4-95CA-1C5D9FA041A4}">
      <dgm:prSet/>
      <dgm:spPr/>
      <dgm:t>
        <a:bodyPr/>
        <a:lstStyle/>
        <a:p>
          <a:pPr rtl="0"/>
          <a:r>
            <a:rPr lang="ru-RU" smtClean="0"/>
            <a:t>2 этап. Определение динамики речевой деятельности.</a:t>
          </a:r>
          <a:endParaRPr lang="ru-RU"/>
        </a:p>
      </dgm:t>
    </dgm:pt>
    <dgm:pt modelId="{F76C1F76-6977-4CD8-A7B3-F6669C7C5E9D}" type="parTrans" cxnId="{46D88E6E-59FF-479F-AC1C-AC53BBCAE993}">
      <dgm:prSet/>
      <dgm:spPr/>
      <dgm:t>
        <a:bodyPr/>
        <a:lstStyle/>
        <a:p>
          <a:endParaRPr lang="ru-RU"/>
        </a:p>
      </dgm:t>
    </dgm:pt>
    <dgm:pt modelId="{2F116506-C7FD-44D8-BEAE-B98BB62F9EBD}" type="sibTrans" cxnId="{46D88E6E-59FF-479F-AC1C-AC53BBCAE993}">
      <dgm:prSet/>
      <dgm:spPr/>
      <dgm:t>
        <a:bodyPr/>
        <a:lstStyle/>
        <a:p>
          <a:endParaRPr lang="ru-RU"/>
        </a:p>
      </dgm:t>
    </dgm:pt>
    <dgm:pt modelId="{B2794FD3-09B4-434B-90FF-3E38B4D60D03}" type="pres">
      <dgm:prSet presAssocID="{FB3910EF-51B8-4DF2-B6A6-952D1261F8C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DDE8CC-5E8A-4320-BF79-DA3CB81BC650}" type="pres">
      <dgm:prSet presAssocID="{765A507E-3869-454D-8D2A-6EC079102066}" presName="composite" presStyleCnt="0"/>
      <dgm:spPr/>
    </dgm:pt>
    <dgm:pt modelId="{D59AA9F3-8717-43AD-9C7D-B0FB48887AA2}" type="pres">
      <dgm:prSet presAssocID="{765A507E-3869-454D-8D2A-6EC079102066}" presName="imgShp" presStyleLbl="fgImgPlace1" presStyleIdx="0" presStyleCnt="2"/>
      <dgm:spPr/>
    </dgm:pt>
    <dgm:pt modelId="{ED3FDDB6-5ACC-4B68-BB0D-04E43CE6BC32}" type="pres">
      <dgm:prSet presAssocID="{765A507E-3869-454D-8D2A-6EC079102066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A8608-C484-4A85-B3E3-EE4985DF7722}" type="pres">
      <dgm:prSet presAssocID="{930AE2E4-A09C-4801-B063-7268DF364E63}" presName="spacing" presStyleCnt="0"/>
      <dgm:spPr/>
    </dgm:pt>
    <dgm:pt modelId="{415E4AFE-2078-4890-9625-F19C79F98B96}" type="pres">
      <dgm:prSet presAssocID="{A5F816EA-55B4-4BD4-95CA-1C5D9FA041A4}" presName="composite" presStyleCnt="0"/>
      <dgm:spPr/>
    </dgm:pt>
    <dgm:pt modelId="{5DF814DE-4116-46A1-9767-1BD8473651FF}" type="pres">
      <dgm:prSet presAssocID="{A5F816EA-55B4-4BD4-95CA-1C5D9FA041A4}" presName="imgShp" presStyleLbl="fgImgPlace1" presStyleIdx="1" presStyleCnt="2"/>
      <dgm:spPr/>
    </dgm:pt>
    <dgm:pt modelId="{20B1CEED-1470-4156-9713-FE04DBDD3149}" type="pres">
      <dgm:prSet presAssocID="{A5F816EA-55B4-4BD4-95CA-1C5D9FA041A4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B95D77-D829-4AD2-9ABF-D1F0A29D1F8B}" type="presOf" srcId="{A5F816EA-55B4-4BD4-95CA-1C5D9FA041A4}" destId="{20B1CEED-1470-4156-9713-FE04DBDD3149}" srcOrd="0" destOrd="0" presId="urn:microsoft.com/office/officeart/2005/8/layout/vList3"/>
    <dgm:cxn modelId="{B09E3F84-BBAC-469B-B730-422D17D1A084}" type="presOf" srcId="{FB3910EF-51B8-4DF2-B6A6-952D1261F8CB}" destId="{B2794FD3-09B4-434B-90FF-3E38B4D60D03}" srcOrd="0" destOrd="0" presId="urn:microsoft.com/office/officeart/2005/8/layout/vList3"/>
    <dgm:cxn modelId="{4496354D-8F14-43D5-B110-7E1AE8679A6C}" type="presOf" srcId="{765A507E-3869-454D-8D2A-6EC079102066}" destId="{ED3FDDB6-5ACC-4B68-BB0D-04E43CE6BC32}" srcOrd="0" destOrd="0" presId="urn:microsoft.com/office/officeart/2005/8/layout/vList3"/>
    <dgm:cxn modelId="{4AE0E5CF-C04F-422B-866E-ECF8DBF6A374}" srcId="{FB3910EF-51B8-4DF2-B6A6-952D1261F8CB}" destId="{765A507E-3869-454D-8D2A-6EC079102066}" srcOrd="0" destOrd="0" parTransId="{C720AF80-12F5-4182-85C7-2F944A86E984}" sibTransId="{930AE2E4-A09C-4801-B063-7268DF364E63}"/>
    <dgm:cxn modelId="{46D88E6E-59FF-479F-AC1C-AC53BBCAE993}" srcId="{FB3910EF-51B8-4DF2-B6A6-952D1261F8CB}" destId="{A5F816EA-55B4-4BD4-95CA-1C5D9FA041A4}" srcOrd="1" destOrd="0" parTransId="{F76C1F76-6977-4CD8-A7B3-F6669C7C5E9D}" sibTransId="{2F116506-C7FD-44D8-BEAE-B98BB62F9EBD}"/>
    <dgm:cxn modelId="{A72B83BC-21A3-465B-95AB-FA32D5676DDF}" type="presParOf" srcId="{B2794FD3-09B4-434B-90FF-3E38B4D60D03}" destId="{CCDDE8CC-5E8A-4320-BF79-DA3CB81BC650}" srcOrd="0" destOrd="0" presId="urn:microsoft.com/office/officeart/2005/8/layout/vList3"/>
    <dgm:cxn modelId="{C826ADF9-139A-450A-AA3E-0034D11827E0}" type="presParOf" srcId="{CCDDE8CC-5E8A-4320-BF79-DA3CB81BC650}" destId="{D59AA9F3-8717-43AD-9C7D-B0FB48887AA2}" srcOrd="0" destOrd="0" presId="urn:microsoft.com/office/officeart/2005/8/layout/vList3"/>
    <dgm:cxn modelId="{D527CC54-8059-4183-A92F-9F741A530518}" type="presParOf" srcId="{CCDDE8CC-5E8A-4320-BF79-DA3CB81BC650}" destId="{ED3FDDB6-5ACC-4B68-BB0D-04E43CE6BC32}" srcOrd="1" destOrd="0" presId="urn:microsoft.com/office/officeart/2005/8/layout/vList3"/>
    <dgm:cxn modelId="{6A80FBC1-FD27-42F8-8AA7-0A6303B2C090}" type="presParOf" srcId="{B2794FD3-09B4-434B-90FF-3E38B4D60D03}" destId="{57AA8608-C484-4A85-B3E3-EE4985DF7722}" srcOrd="1" destOrd="0" presId="urn:microsoft.com/office/officeart/2005/8/layout/vList3"/>
    <dgm:cxn modelId="{2DC3D6DE-9D4E-4C05-96CA-49E5EEA1EAF8}" type="presParOf" srcId="{B2794FD3-09B4-434B-90FF-3E38B4D60D03}" destId="{415E4AFE-2078-4890-9625-F19C79F98B96}" srcOrd="2" destOrd="0" presId="urn:microsoft.com/office/officeart/2005/8/layout/vList3"/>
    <dgm:cxn modelId="{A42D2C20-93CB-4074-9AA5-69CFF6EBDD63}" type="presParOf" srcId="{415E4AFE-2078-4890-9625-F19C79F98B96}" destId="{5DF814DE-4116-46A1-9767-1BD8473651FF}" srcOrd="0" destOrd="0" presId="urn:microsoft.com/office/officeart/2005/8/layout/vList3"/>
    <dgm:cxn modelId="{3FBAAA6C-A59B-4BEC-804D-1D87C8478E62}" type="presParOf" srcId="{415E4AFE-2078-4890-9625-F19C79F98B96}" destId="{20B1CEED-1470-4156-9713-FE04DBDD314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745CB-102F-4712-B431-68D71E5BCB20}">
      <dsp:nvSpPr>
        <dsp:cNvPr id="0" name=""/>
        <dsp:cNvSpPr/>
      </dsp:nvSpPr>
      <dsp:spPr>
        <a:xfrm>
          <a:off x="3291839" y="0"/>
          <a:ext cx="4937760" cy="18902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Изучение речевых нарушений и методов  коррекционного воздействия в раннем возрасте, на основе выявления значимых признаков отклонений речевого развития</a:t>
          </a:r>
          <a:endParaRPr lang="ru-RU" sz="1800" kern="1200" dirty="0"/>
        </a:p>
      </dsp:txBody>
      <dsp:txXfrm>
        <a:off x="3291839" y="236276"/>
        <a:ext cx="4228932" cy="1417657"/>
      </dsp:txXfrm>
    </dsp:sp>
    <dsp:sp modelId="{492B39F8-A44C-43D8-BA82-54C0E7EED259}">
      <dsp:nvSpPr>
        <dsp:cNvPr id="0" name=""/>
        <dsp:cNvSpPr/>
      </dsp:nvSpPr>
      <dsp:spPr>
        <a:xfrm>
          <a:off x="10369" y="0"/>
          <a:ext cx="3291839" cy="1890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Цель исследования</a:t>
          </a:r>
          <a:endParaRPr lang="ru-RU" sz="3500" kern="1200" dirty="0"/>
        </a:p>
      </dsp:txBody>
      <dsp:txXfrm>
        <a:off x="102641" y="92272"/>
        <a:ext cx="3107295" cy="1705665"/>
      </dsp:txXfrm>
    </dsp:sp>
    <dsp:sp modelId="{A7804D5F-9547-4532-923B-694AFBCAC196}">
      <dsp:nvSpPr>
        <dsp:cNvPr id="0" name=""/>
        <dsp:cNvSpPr/>
      </dsp:nvSpPr>
      <dsp:spPr>
        <a:xfrm>
          <a:off x="3291839" y="2079231"/>
          <a:ext cx="4937760" cy="18902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Процесс становления речевой системы  детей раннего возраста в условиях дома ребенка</a:t>
          </a:r>
          <a:endParaRPr lang="ru-RU" sz="1800" kern="1200" dirty="0"/>
        </a:p>
      </dsp:txBody>
      <dsp:txXfrm>
        <a:off x="3291839" y="2315507"/>
        <a:ext cx="4228932" cy="1417657"/>
      </dsp:txXfrm>
    </dsp:sp>
    <dsp:sp modelId="{78135AA9-927A-4D6E-9D2F-B3516438DA20}">
      <dsp:nvSpPr>
        <dsp:cNvPr id="0" name=""/>
        <dsp:cNvSpPr/>
      </dsp:nvSpPr>
      <dsp:spPr>
        <a:xfrm>
          <a:off x="0" y="2079231"/>
          <a:ext cx="3291839" cy="1890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Объект исследования</a:t>
          </a:r>
          <a:endParaRPr lang="ru-RU" sz="3500" kern="1200" dirty="0"/>
        </a:p>
      </dsp:txBody>
      <dsp:txXfrm>
        <a:off x="92272" y="2171503"/>
        <a:ext cx="3107295" cy="1705665"/>
      </dsp:txXfrm>
    </dsp:sp>
    <dsp:sp modelId="{A934830D-3D31-4B4D-A6E1-5B876CFB53AA}">
      <dsp:nvSpPr>
        <dsp:cNvPr id="0" name=""/>
        <dsp:cNvSpPr/>
      </dsp:nvSpPr>
      <dsp:spPr>
        <a:xfrm>
          <a:off x="3291839" y="4158461"/>
          <a:ext cx="4937760" cy="18902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Комплексное коррекционное воздействие при отклонениях речевого развития детей раннего возраста в условиях дома ребенка</a:t>
          </a:r>
          <a:endParaRPr lang="ru-RU" sz="1800" kern="1200" dirty="0"/>
        </a:p>
      </dsp:txBody>
      <dsp:txXfrm>
        <a:off x="3291839" y="4394737"/>
        <a:ext cx="4228932" cy="1417657"/>
      </dsp:txXfrm>
    </dsp:sp>
    <dsp:sp modelId="{D04A8A6C-B781-400A-B659-D3787B2FE94D}">
      <dsp:nvSpPr>
        <dsp:cNvPr id="0" name=""/>
        <dsp:cNvSpPr/>
      </dsp:nvSpPr>
      <dsp:spPr>
        <a:xfrm>
          <a:off x="0" y="4158461"/>
          <a:ext cx="3291839" cy="1890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Предмет исследования</a:t>
          </a:r>
          <a:endParaRPr lang="ru-RU" sz="3500" kern="1200" dirty="0"/>
        </a:p>
      </dsp:txBody>
      <dsp:txXfrm>
        <a:off x="92272" y="4250733"/>
        <a:ext cx="3107295" cy="17056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A8DF5-87B8-4BE1-ABC2-B812FDC79559}">
      <dsp:nvSpPr>
        <dsp:cNvPr id="0" name=""/>
        <dsp:cNvSpPr/>
      </dsp:nvSpPr>
      <dsp:spPr>
        <a:xfrm>
          <a:off x="0" y="4261550"/>
          <a:ext cx="8568952" cy="699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 результатам исследования строим график  развития речевой функции    контрольного и констатирующего эксперимента.</a:t>
          </a:r>
          <a:r>
            <a:rPr lang="ru-RU" sz="1200" kern="1200" dirty="0" smtClean="0"/>
            <a:t/>
          </a:r>
          <a:br>
            <a:rPr lang="ru-RU" sz="1200" kern="1200" dirty="0" smtClean="0"/>
          </a:br>
          <a:endParaRPr lang="ru-RU" sz="1200" kern="1200" dirty="0"/>
        </a:p>
      </dsp:txBody>
      <dsp:txXfrm>
        <a:off x="0" y="4261550"/>
        <a:ext cx="8568952" cy="699915"/>
      </dsp:txXfrm>
    </dsp:sp>
    <dsp:sp modelId="{ECAFB3E1-9C8F-44F4-B9A8-799FC8C6981F}">
      <dsp:nvSpPr>
        <dsp:cNvPr id="0" name=""/>
        <dsp:cNvSpPr/>
      </dsp:nvSpPr>
      <dsp:spPr>
        <a:xfrm rot="10800000">
          <a:off x="0" y="3200289"/>
          <a:ext cx="8568952" cy="10764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II</a:t>
          </a:r>
          <a:r>
            <a:rPr lang="ru-RU" sz="1600" kern="1200" smtClean="0"/>
            <a:t>.1 – </a:t>
          </a:r>
          <a:r>
            <a:rPr lang="en-US" sz="1600" kern="1200" smtClean="0"/>
            <a:t>II</a:t>
          </a:r>
          <a:r>
            <a:rPr lang="ru-RU" sz="1600" kern="1200" smtClean="0"/>
            <a:t>.5 (развитие экспрессивной речи) </a:t>
          </a:r>
          <a:endParaRPr lang="ru-RU" sz="1600" kern="1200"/>
        </a:p>
      </dsp:txBody>
      <dsp:txXfrm rot="10800000">
        <a:off x="0" y="3200289"/>
        <a:ext cx="8568952" cy="699458"/>
      </dsp:txXfrm>
    </dsp:sp>
    <dsp:sp modelId="{60B6E8BE-3D50-4FFD-B54D-6ED90B25DCC9}">
      <dsp:nvSpPr>
        <dsp:cNvPr id="0" name=""/>
        <dsp:cNvSpPr/>
      </dsp:nvSpPr>
      <dsp:spPr>
        <a:xfrm rot="10800000">
          <a:off x="0" y="2134318"/>
          <a:ext cx="8568952" cy="10764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I</a:t>
          </a:r>
          <a:r>
            <a:rPr lang="ru-RU" sz="1600" kern="1200" smtClean="0"/>
            <a:t>.1 – </a:t>
          </a:r>
          <a:r>
            <a:rPr lang="en-US" sz="1600" kern="1200" smtClean="0"/>
            <a:t>I</a:t>
          </a:r>
          <a:r>
            <a:rPr lang="ru-RU" sz="1600" kern="1200" smtClean="0"/>
            <a:t>.5 (развитие импрессивной речи) </a:t>
          </a:r>
          <a:endParaRPr lang="ru-RU" sz="1600" kern="1200"/>
        </a:p>
      </dsp:txBody>
      <dsp:txXfrm rot="10800000">
        <a:off x="0" y="2134318"/>
        <a:ext cx="8568952" cy="699458"/>
      </dsp:txXfrm>
    </dsp:sp>
    <dsp:sp modelId="{77EAB022-CD09-444F-839F-CCB5F5B02E98}">
      <dsp:nvSpPr>
        <dsp:cNvPr id="0" name=""/>
        <dsp:cNvSpPr/>
      </dsp:nvSpPr>
      <dsp:spPr>
        <a:xfrm rot="10800000">
          <a:off x="0" y="1068346"/>
          <a:ext cx="8568952" cy="10764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Детям предлагались те же задания: </a:t>
          </a:r>
          <a:endParaRPr lang="ru-RU" sz="1600" kern="1200"/>
        </a:p>
      </dsp:txBody>
      <dsp:txXfrm rot="10800000">
        <a:off x="0" y="1068346"/>
        <a:ext cx="8568952" cy="699458"/>
      </dsp:txXfrm>
    </dsp:sp>
    <dsp:sp modelId="{A37DA52E-03AF-487C-8E5A-22607147ED1C}">
      <dsp:nvSpPr>
        <dsp:cNvPr id="0" name=""/>
        <dsp:cNvSpPr/>
      </dsp:nvSpPr>
      <dsp:spPr>
        <a:xfrm rot="10800000">
          <a:off x="0" y="0"/>
          <a:ext cx="8568952" cy="10764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 втором этапе контрольного эксперимента     диагностировалось речевое развитие детей ЭГ-1 и ЭГ-2. </a:t>
          </a:r>
          <a:endParaRPr lang="ru-RU" sz="1600" kern="1200" dirty="0"/>
        </a:p>
      </dsp:txBody>
      <dsp:txXfrm rot="10800000">
        <a:off x="0" y="0"/>
        <a:ext cx="8568952" cy="6994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EE0D9-DA12-491D-B0B3-5C7374FA62C9}">
      <dsp:nvSpPr>
        <dsp:cNvPr id="0" name=""/>
        <dsp:cNvSpPr/>
      </dsp:nvSpPr>
      <dsp:spPr>
        <a:xfrm>
          <a:off x="617219" y="0"/>
          <a:ext cx="6995160" cy="47385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53C16-AB27-4EA1-A358-2906037FA946}">
      <dsp:nvSpPr>
        <dsp:cNvPr id="0" name=""/>
        <dsp:cNvSpPr/>
      </dsp:nvSpPr>
      <dsp:spPr>
        <a:xfrm>
          <a:off x="1350168" y="1421561"/>
          <a:ext cx="5529262" cy="189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Графики развития </a:t>
          </a:r>
          <a:r>
            <a:rPr lang="ru-RU" sz="2800" kern="1200" dirty="0" err="1" smtClean="0"/>
            <a:t>импрессивной</a:t>
          </a:r>
          <a:r>
            <a:rPr lang="ru-RU" sz="2800" kern="1200" dirty="0" smtClean="0"/>
            <a:t> и экспрессивной речи отдельно по группам  ЭГ-1 и ЭГ-2.</a:t>
          </a:r>
          <a:br>
            <a:rPr lang="ru-RU" sz="2800" kern="1200" dirty="0" smtClean="0"/>
          </a:br>
          <a:endParaRPr lang="ru-RU" sz="2800" kern="1200" dirty="0"/>
        </a:p>
      </dsp:txBody>
      <dsp:txXfrm>
        <a:off x="1442695" y="1514088"/>
        <a:ext cx="5344208" cy="1710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52420-7001-4619-B854-8E806BE78562}">
      <dsp:nvSpPr>
        <dsp:cNvPr id="0" name=""/>
        <dsp:cNvSpPr/>
      </dsp:nvSpPr>
      <dsp:spPr>
        <a:xfrm>
          <a:off x="0" y="72008"/>
          <a:ext cx="6941504" cy="8166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Эксперимент проводился в течение 6 месяцев </a:t>
          </a:r>
          <a:endParaRPr lang="ru-RU" sz="1800" kern="1200" dirty="0"/>
        </a:p>
      </dsp:txBody>
      <dsp:txXfrm>
        <a:off x="23920" y="95928"/>
        <a:ext cx="5724651" cy="768841"/>
      </dsp:txXfrm>
    </dsp:sp>
    <dsp:sp modelId="{96C36A60-7AF5-4ACA-9645-4343D7DAB259}">
      <dsp:nvSpPr>
        <dsp:cNvPr id="0" name=""/>
        <dsp:cNvSpPr/>
      </dsp:nvSpPr>
      <dsp:spPr>
        <a:xfrm>
          <a:off x="720081" y="1080122"/>
          <a:ext cx="6653539" cy="7030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Экспериментальную группу составили 10 детей в возрасте от 1г 10 мес. до 3 лет.</a:t>
          </a:r>
          <a:endParaRPr lang="ru-RU" sz="1800" kern="1200" dirty="0"/>
        </a:p>
      </dsp:txBody>
      <dsp:txXfrm>
        <a:off x="740672" y="1100713"/>
        <a:ext cx="5475206" cy="661832"/>
      </dsp:txXfrm>
    </dsp:sp>
    <dsp:sp modelId="{F4FC1B45-8AE4-47B3-877B-C17332BDECAE}">
      <dsp:nvSpPr>
        <dsp:cNvPr id="0" name=""/>
        <dsp:cNvSpPr/>
      </dsp:nvSpPr>
      <dsp:spPr>
        <a:xfrm>
          <a:off x="1008082" y="2016223"/>
          <a:ext cx="6653539" cy="757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Для сравнительного анализа экспериментальная группа была поделена на 2 подгруппы: ЭГ -1 и ЭГ-2. </a:t>
          </a:r>
          <a:endParaRPr lang="ru-RU" sz="1800" kern="1200" dirty="0"/>
        </a:p>
      </dsp:txBody>
      <dsp:txXfrm>
        <a:off x="1030276" y="2038417"/>
        <a:ext cx="5472000" cy="713356"/>
      </dsp:txXfrm>
    </dsp:sp>
    <dsp:sp modelId="{3949E608-CAE7-4037-8634-10726DF6EEC2}">
      <dsp:nvSpPr>
        <dsp:cNvPr id="0" name=""/>
        <dsp:cNvSpPr/>
      </dsp:nvSpPr>
      <dsp:spPr>
        <a:xfrm>
          <a:off x="1584180" y="3024337"/>
          <a:ext cx="6653539" cy="812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Группу ЭГ-1 составили дети, находящиеся в доме ребенка с рождения.  </a:t>
          </a:r>
          <a:endParaRPr lang="ru-RU" sz="1800" kern="1200" dirty="0"/>
        </a:p>
      </dsp:txBody>
      <dsp:txXfrm>
        <a:off x="1607976" y="3048133"/>
        <a:ext cx="5468796" cy="764873"/>
      </dsp:txXfrm>
    </dsp:sp>
    <dsp:sp modelId="{F562B0C6-C1C4-4121-A64A-B830F14CB7C8}">
      <dsp:nvSpPr>
        <dsp:cNvPr id="0" name=""/>
        <dsp:cNvSpPr/>
      </dsp:nvSpPr>
      <dsp:spPr>
        <a:xfrm>
          <a:off x="2016230" y="4104454"/>
          <a:ext cx="6653539" cy="8671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Группу ЭГ-2 составили дети, поступившие после 1г 4мес. до 3лет.</a:t>
          </a:r>
          <a:endParaRPr lang="ru-RU" sz="1800" kern="1200" dirty="0"/>
        </a:p>
      </dsp:txBody>
      <dsp:txXfrm>
        <a:off x="2041629" y="4129853"/>
        <a:ext cx="5465590" cy="816398"/>
      </dsp:txXfrm>
    </dsp:sp>
    <dsp:sp modelId="{B81ED0A2-5C6F-43C7-801B-E2158B92D903}">
      <dsp:nvSpPr>
        <dsp:cNvPr id="0" name=""/>
        <dsp:cNvSpPr/>
      </dsp:nvSpPr>
      <dsp:spPr>
        <a:xfrm>
          <a:off x="6085235" y="719647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229301" y="719647"/>
        <a:ext cx="352163" cy="481822"/>
      </dsp:txXfrm>
    </dsp:sp>
    <dsp:sp modelId="{76E63167-33DA-4288-B466-CD80848CCBF1}">
      <dsp:nvSpPr>
        <dsp:cNvPr id="0" name=""/>
        <dsp:cNvSpPr/>
      </dsp:nvSpPr>
      <dsp:spPr>
        <a:xfrm>
          <a:off x="6582090" y="1841532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726156" y="1841532"/>
        <a:ext cx="352163" cy="481822"/>
      </dsp:txXfrm>
    </dsp:sp>
    <dsp:sp modelId="{C863802B-193C-4166-BC28-A5B96702DC18}">
      <dsp:nvSpPr>
        <dsp:cNvPr id="0" name=""/>
        <dsp:cNvSpPr/>
      </dsp:nvSpPr>
      <dsp:spPr>
        <a:xfrm>
          <a:off x="7078945" y="2946999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7223011" y="2946999"/>
        <a:ext cx="352163" cy="481822"/>
      </dsp:txXfrm>
    </dsp:sp>
    <dsp:sp modelId="{C7FBCFA6-6992-4A3A-B86B-074F91542974}">
      <dsp:nvSpPr>
        <dsp:cNvPr id="0" name=""/>
        <dsp:cNvSpPr/>
      </dsp:nvSpPr>
      <dsp:spPr>
        <a:xfrm>
          <a:off x="7575800" y="4079829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7719866" y="4079829"/>
        <a:ext cx="352163" cy="4818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1285-6B9A-485C-B5F7-8F17B33338CE}">
      <dsp:nvSpPr>
        <dsp:cNvPr id="0" name=""/>
        <dsp:cNvSpPr/>
      </dsp:nvSpPr>
      <dsp:spPr>
        <a:xfrm>
          <a:off x="-5735266" y="-878029"/>
          <a:ext cx="6829485" cy="6829485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F1E43-2BA4-414E-9DEE-BAE8CDE394B4}">
      <dsp:nvSpPr>
        <dsp:cNvPr id="0" name=""/>
        <dsp:cNvSpPr/>
      </dsp:nvSpPr>
      <dsp:spPr>
        <a:xfrm>
          <a:off x="704191" y="507342"/>
          <a:ext cx="7455395" cy="10146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407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1" kern="1200" dirty="0" smtClean="0"/>
            <a:t>Первый  этап</a:t>
          </a:r>
          <a:r>
            <a:rPr lang="ru-RU" sz="3100" kern="1200" dirty="0" smtClean="0"/>
            <a:t>. Изучение медицинской документации.</a:t>
          </a:r>
          <a:endParaRPr lang="ru-RU" sz="3100" kern="1200" dirty="0"/>
        </a:p>
      </dsp:txBody>
      <dsp:txXfrm>
        <a:off x="704191" y="507342"/>
        <a:ext cx="7455395" cy="1014685"/>
      </dsp:txXfrm>
    </dsp:sp>
    <dsp:sp modelId="{B60782FF-49C2-414A-99C8-1F5ED06C884E}">
      <dsp:nvSpPr>
        <dsp:cNvPr id="0" name=""/>
        <dsp:cNvSpPr/>
      </dsp:nvSpPr>
      <dsp:spPr>
        <a:xfrm>
          <a:off x="70013" y="380507"/>
          <a:ext cx="1268356" cy="12683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226DB-0D40-4759-9E49-E9403F92B7CD}">
      <dsp:nvSpPr>
        <dsp:cNvPr id="0" name=""/>
        <dsp:cNvSpPr/>
      </dsp:nvSpPr>
      <dsp:spPr>
        <a:xfrm>
          <a:off x="1073029" y="2029370"/>
          <a:ext cx="7086556" cy="1014685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407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1" kern="1200" dirty="0" smtClean="0"/>
            <a:t>Второй  этап</a:t>
          </a:r>
          <a:r>
            <a:rPr lang="ru-RU" sz="3100" kern="1200" dirty="0" smtClean="0"/>
            <a:t>. Обследование нервно – психического развития детей</a:t>
          </a:r>
          <a:endParaRPr lang="ru-RU" sz="3100" kern="1200" dirty="0"/>
        </a:p>
      </dsp:txBody>
      <dsp:txXfrm>
        <a:off x="1073029" y="2029370"/>
        <a:ext cx="7086556" cy="1014685"/>
      </dsp:txXfrm>
    </dsp:sp>
    <dsp:sp modelId="{DE8C18B8-A534-469B-8F03-F6E133B62961}">
      <dsp:nvSpPr>
        <dsp:cNvPr id="0" name=""/>
        <dsp:cNvSpPr/>
      </dsp:nvSpPr>
      <dsp:spPr>
        <a:xfrm>
          <a:off x="438851" y="1902535"/>
          <a:ext cx="1268356" cy="12683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35D70-C890-41C4-9457-D944AC75DEE6}">
      <dsp:nvSpPr>
        <dsp:cNvPr id="0" name=""/>
        <dsp:cNvSpPr/>
      </dsp:nvSpPr>
      <dsp:spPr>
        <a:xfrm>
          <a:off x="704191" y="3551398"/>
          <a:ext cx="7455395" cy="1014685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407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1" kern="1200" smtClean="0"/>
            <a:t>Третий этап</a:t>
          </a:r>
          <a:r>
            <a:rPr lang="ru-RU" sz="3100" kern="1200" smtClean="0"/>
            <a:t>.  Обследование речевого развития детей.</a:t>
          </a:r>
          <a:endParaRPr lang="ru-RU" sz="3100" kern="1200"/>
        </a:p>
      </dsp:txBody>
      <dsp:txXfrm>
        <a:off x="704191" y="3551398"/>
        <a:ext cx="7455395" cy="1014685"/>
      </dsp:txXfrm>
    </dsp:sp>
    <dsp:sp modelId="{ED336A43-962E-4570-BF5D-5C0C2EF2107A}">
      <dsp:nvSpPr>
        <dsp:cNvPr id="0" name=""/>
        <dsp:cNvSpPr/>
      </dsp:nvSpPr>
      <dsp:spPr>
        <a:xfrm>
          <a:off x="70013" y="3424563"/>
          <a:ext cx="1268356" cy="12683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BA938-000F-4BC2-A0FA-B3C2AC584395}">
      <dsp:nvSpPr>
        <dsp:cNvPr id="0" name=""/>
        <dsp:cNvSpPr/>
      </dsp:nvSpPr>
      <dsp:spPr>
        <a:xfrm>
          <a:off x="7657" y="1019147"/>
          <a:ext cx="2288855" cy="22101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Было отобрано 10 диагностических заданий, характеризующих состояние </a:t>
          </a:r>
          <a:r>
            <a:rPr lang="ru-RU" sz="1800" kern="1200" dirty="0" err="1" smtClean="0"/>
            <a:t>импрессивной</a:t>
          </a:r>
          <a:r>
            <a:rPr lang="ru-RU" sz="1800" kern="1200" dirty="0" smtClean="0"/>
            <a:t> и экспрессивной речи</a:t>
          </a:r>
          <a:endParaRPr lang="ru-RU" sz="1800" kern="1200" dirty="0"/>
        </a:p>
      </dsp:txBody>
      <dsp:txXfrm>
        <a:off x="72391" y="1083881"/>
        <a:ext cx="2159387" cy="2080708"/>
      </dsp:txXfrm>
    </dsp:sp>
    <dsp:sp modelId="{C61F969E-F146-4298-80BF-0A441D9E9DA6}">
      <dsp:nvSpPr>
        <dsp:cNvPr id="0" name=""/>
        <dsp:cNvSpPr/>
      </dsp:nvSpPr>
      <dsp:spPr>
        <a:xfrm>
          <a:off x="2525399" y="1840417"/>
          <a:ext cx="485237" cy="567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525399" y="1953944"/>
        <a:ext cx="339666" cy="340582"/>
      </dsp:txXfrm>
    </dsp:sp>
    <dsp:sp modelId="{076AC3ED-F10E-4DD1-969E-11EE5ABE5A67}">
      <dsp:nvSpPr>
        <dsp:cNvPr id="0" name=""/>
        <dsp:cNvSpPr/>
      </dsp:nvSpPr>
      <dsp:spPr>
        <a:xfrm>
          <a:off x="3212056" y="1019147"/>
          <a:ext cx="2288855" cy="22101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Каждое диагностическое задание оценивалось по 4-х бальной  системе.</a:t>
          </a:r>
          <a:endParaRPr lang="ru-RU" sz="1800" kern="1200" dirty="0"/>
        </a:p>
      </dsp:txBody>
      <dsp:txXfrm>
        <a:off x="3276790" y="1083881"/>
        <a:ext cx="2159387" cy="2080708"/>
      </dsp:txXfrm>
    </dsp:sp>
    <dsp:sp modelId="{8AC9B61A-22DF-4C99-BD3A-7DEA093A0537}">
      <dsp:nvSpPr>
        <dsp:cNvPr id="0" name=""/>
        <dsp:cNvSpPr/>
      </dsp:nvSpPr>
      <dsp:spPr>
        <a:xfrm>
          <a:off x="5729797" y="1840417"/>
          <a:ext cx="485237" cy="567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729797" y="1953944"/>
        <a:ext cx="339666" cy="340582"/>
      </dsp:txXfrm>
    </dsp:sp>
    <dsp:sp modelId="{2F0F7104-9C5F-45B8-B050-CEE9A86CDFAB}">
      <dsp:nvSpPr>
        <dsp:cNvPr id="0" name=""/>
        <dsp:cNvSpPr/>
      </dsp:nvSpPr>
      <dsp:spPr>
        <a:xfrm>
          <a:off x="6416454" y="1019147"/>
          <a:ext cx="2288855" cy="22101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Суммарное количество баллов является показателем речевого развития</a:t>
          </a:r>
          <a:endParaRPr lang="ru-RU" sz="1800" kern="1200" dirty="0"/>
        </a:p>
      </dsp:txBody>
      <dsp:txXfrm>
        <a:off x="6481188" y="1083881"/>
        <a:ext cx="2159387" cy="20807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AE1AB-8C97-49EE-A9A8-28CFA14A1457}">
      <dsp:nvSpPr>
        <dsp:cNvPr id="0" name=""/>
        <dsp:cNvSpPr/>
      </dsp:nvSpPr>
      <dsp:spPr>
        <a:xfrm>
          <a:off x="1435378" y="356871"/>
          <a:ext cx="1161691" cy="755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Задание </a:t>
          </a:r>
          <a:r>
            <a:rPr lang="en-US" sz="800" kern="1200" dirty="0" smtClean="0"/>
            <a:t>I</a:t>
          </a:r>
          <a:r>
            <a:rPr lang="ru-RU" sz="800" kern="1200" dirty="0" smtClean="0"/>
            <a:t>- 1.</a:t>
          </a: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Выяснить понимание ребенком названий окружающих предметов. </a:t>
          </a:r>
          <a:endParaRPr lang="ru-RU" sz="800" kern="1200" dirty="0"/>
        </a:p>
      </dsp:txBody>
      <dsp:txXfrm>
        <a:off x="1472239" y="393732"/>
        <a:ext cx="1087969" cy="681377"/>
      </dsp:txXfrm>
    </dsp:sp>
    <dsp:sp modelId="{0CB45041-B347-47D3-A29E-B13BC4441998}">
      <dsp:nvSpPr>
        <dsp:cNvPr id="0" name=""/>
        <dsp:cNvSpPr/>
      </dsp:nvSpPr>
      <dsp:spPr>
        <a:xfrm>
          <a:off x="507335" y="734421"/>
          <a:ext cx="3017776" cy="3017776"/>
        </a:xfrm>
        <a:custGeom>
          <a:avLst/>
          <a:gdLst/>
          <a:ahLst/>
          <a:cxnLst/>
          <a:rect l="0" t="0" r="0" b="0"/>
          <a:pathLst>
            <a:path>
              <a:moveTo>
                <a:pt x="2245430" y="191978"/>
              </a:moveTo>
              <a:arcTo wR="1508888" hR="1508888" stAng="17953086" swAng="12120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00B83-FF7A-4681-8A94-57759CADD188}">
      <dsp:nvSpPr>
        <dsp:cNvPr id="0" name=""/>
        <dsp:cNvSpPr/>
      </dsp:nvSpPr>
      <dsp:spPr>
        <a:xfrm>
          <a:off x="2870416" y="1399487"/>
          <a:ext cx="1161691" cy="755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Задание  1–2. Понимание слов, обозначающих названия предметов.</a:t>
          </a:r>
          <a:endParaRPr lang="ru-RU" sz="800" kern="1200"/>
        </a:p>
      </dsp:txBody>
      <dsp:txXfrm>
        <a:off x="2907277" y="1436348"/>
        <a:ext cx="1087969" cy="681377"/>
      </dsp:txXfrm>
    </dsp:sp>
    <dsp:sp modelId="{0F2A8A69-B03D-4C04-99ED-A7BA8F967B06}">
      <dsp:nvSpPr>
        <dsp:cNvPr id="0" name=""/>
        <dsp:cNvSpPr/>
      </dsp:nvSpPr>
      <dsp:spPr>
        <a:xfrm>
          <a:off x="507335" y="734421"/>
          <a:ext cx="3017776" cy="3017776"/>
        </a:xfrm>
        <a:custGeom>
          <a:avLst/>
          <a:gdLst/>
          <a:ahLst/>
          <a:cxnLst/>
          <a:rect l="0" t="0" r="0" b="0"/>
          <a:pathLst>
            <a:path>
              <a:moveTo>
                <a:pt x="3014162" y="1613258"/>
              </a:moveTo>
              <a:arcTo wR="1508888" hR="1508888" stAng="21837980" swAng="13601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D6B0C-8ED3-4D4B-951E-EEE94BBC0239}">
      <dsp:nvSpPr>
        <dsp:cNvPr id="0" name=""/>
        <dsp:cNvSpPr/>
      </dsp:nvSpPr>
      <dsp:spPr>
        <a:xfrm>
          <a:off x="2322280" y="3086475"/>
          <a:ext cx="1161691" cy="755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Задание  </a:t>
          </a:r>
          <a:r>
            <a:rPr lang="en-US" sz="800" kern="1200" smtClean="0"/>
            <a:t>I</a:t>
          </a:r>
          <a:r>
            <a:rPr lang="ru-RU" sz="800" kern="1200" smtClean="0"/>
            <a:t>-3</a:t>
          </a:r>
          <a:r>
            <a:rPr lang="ru-RU" sz="800" b="1" kern="1200" smtClean="0"/>
            <a:t>. </a:t>
          </a:r>
          <a:r>
            <a:rPr lang="ru-RU" sz="800" kern="1200" smtClean="0"/>
            <a:t>Понимание слов, обозначающих названия  действий.</a:t>
          </a:r>
          <a:endParaRPr lang="ru-RU" sz="800" kern="1200"/>
        </a:p>
      </dsp:txBody>
      <dsp:txXfrm>
        <a:off x="2359141" y="3123336"/>
        <a:ext cx="1087969" cy="681377"/>
      </dsp:txXfrm>
    </dsp:sp>
    <dsp:sp modelId="{FD34EB00-A921-47FB-8C58-8CE0353AF521}">
      <dsp:nvSpPr>
        <dsp:cNvPr id="0" name=""/>
        <dsp:cNvSpPr/>
      </dsp:nvSpPr>
      <dsp:spPr>
        <a:xfrm>
          <a:off x="507335" y="734421"/>
          <a:ext cx="3017776" cy="3017776"/>
        </a:xfrm>
        <a:custGeom>
          <a:avLst/>
          <a:gdLst/>
          <a:ahLst/>
          <a:cxnLst/>
          <a:rect l="0" t="0" r="0" b="0"/>
          <a:pathLst>
            <a:path>
              <a:moveTo>
                <a:pt x="1694191" y="3006355"/>
              </a:moveTo>
              <a:arcTo wR="1508888" hR="1508888" stAng="4976749" swAng="8465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969D-F9BD-40E3-9C03-FC2DA0E711C5}">
      <dsp:nvSpPr>
        <dsp:cNvPr id="0" name=""/>
        <dsp:cNvSpPr/>
      </dsp:nvSpPr>
      <dsp:spPr>
        <a:xfrm>
          <a:off x="548475" y="3086475"/>
          <a:ext cx="1161691" cy="755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Задание  </a:t>
          </a:r>
          <a:r>
            <a:rPr lang="en-US" sz="800" kern="1200" smtClean="0"/>
            <a:t>I</a:t>
          </a:r>
          <a:r>
            <a:rPr lang="ru-RU" sz="800" kern="1200" smtClean="0"/>
            <a:t>-4</a:t>
          </a:r>
          <a:r>
            <a:rPr lang="ru-RU" sz="800" b="1" kern="1200" smtClean="0"/>
            <a:t>.  </a:t>
          </a:r>
          <a:r>
            <a:rPr lang="ru-RU" sz="800" kern="1200" smtClean="0"/>
            <a:t>Понимание вопросов косвенных падежей, некоторых грамматических форм.</a:t>
          </a:r>
          <a:endParaRPr lang="ru-RU" sz="800" kern="1200"/>
        </a:p>
      </dsp:txBody>
      <dsp:txXfrm>
        <a:off x="585336" y="3123336"/>
        <a:ext cx="1087969" cy="681377"/>
      </dsp:txXfrm>
    </dsp:sp>
    <dsp:sp modelId="{D12A0AA4-D25A-4358-B0F9-742C3621EECF}">
      <dsp:nvSpPr>
        <dsp:cNvPr id="0" name=""/>
        <dsp:cNvSpPr/>
      </dsp:nvSpPr>
      <dsp:spPr>
        <a:xfrm>
          <a:off x="507335" y="734421"/>
          <a:ext cx="3017776" cy="3017776"/>
        </a:xfrm>
        <a:custGeom>
          <a:avLst/>
          <a:gdLst/>
          <a:ahLst/>
          <a:cxnLst/>
          <a:rect l="0" t="0" r="0" b="0"/>
          <a:pathLst>
            <a:path>
              <a:moveTo>
                <a:pt x="160129" y="2185344"/>
              </a:moveTo>
              <a:arcTo wR="1508888" hR="1508888" stAng="9201865" swAng="13601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A6146-3153-4A91-9EB9-E2B1FF096426}">
      <dsp:nvSpPr>
        <dsp:cNvPr id="0" name=""/>
        <dsp:cNvSpPr/>
      </dsp:nvSpPr>
      <dsp:spPr>
        <a:xfrm>
          <a:off x="340" y="1399487"/>
          <a:ext cx="1161691" cy="755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Задание </a:t>
          </a:r>
          <a:r>
            <a:rPr lang="en-US" sz="800" kern="1200" smtClean="0"/>
            <a:t>I</a:t>
          </a:r>
          <a:r>
            <a:rPr lang="ru-RU" sz="800" kern="1200" smtClean="0"/>
            <a:t>–5. Понимание грамматических  форм.</a:t>
          </a:r>
          <a:endParaRPr lang="ru-RU" sz="800" kern="1200"/>
        </a:p>
      </dsp:txBody>
      <dsp:txXfrm>
        <a:off x="37201" y="1436348"/>
        <a:ext cx="1087969" cy="681377"/>
      </dsp:txXfrm>
    </dsp:sp>
    <dsp:sp modelId="{40C474D6-D600-4765-B02F-0EFDC851D3A3}">
      <dsp:nvSpPr>
        <dsp:cNvPr id="0" name=""/>
        <dsp:cNvSpPr/>
      </dsp:nvSpPr>
      <dsp:spPr>
        <a:xfrm>
          <a:off x="507335" y="734421"/>
          <a:ext cx="3017776" cy="3017776"/>
        </a:xfrm>
        <a:custGeom>
          <a:avLst/>
          <a:gdLst/>
          <a:ahLst/>
          <a:cxnLst/>
          <a:rect l="0" t="0" r="0" b="0"/>
          <a:pathLst>
            <a:path>
              <a:moveTo>
                <a:pt x="362895" y="527335"/>
              </a:moveTo>
              <a:arcTo wR="1508888" hR="1508888" stAng="13234821" swAng="12120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C0717-885B-4942-9A9B-1830D55E7339}">
      <dsp:nvSpPr>
        <dsp:cNvPr id="0" name=""/>
        <dsp:cNvSpPr/>
      </dsp:nvSpPr>
      <dsp:spPr>
        <a:xfrm>
          <a:off x="1438698" y="424790"/>
          <a:ext cx="1164378" cy="756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Задание </a:t>
          </a:r>
          <a:r>
            <a:rPr lang="en-US" sz="800" kern="1200" smtClean="0"/>
            <a:t>II</a:t>
          </a:r>
          <a:r>
            <a:rPr lang="ru-RU" sz="800" kern="1200" smtClean="0"/>
            <a:t> – 1.  Диалог (вербальные и невербальные  возможности)</a:t>
          </a:r>
          <a:endParaRPr lang="ru-RU" sz="800" kern="1200"/>
        </a:p>
      </dsp:txBody>
      <dsp:txXfrm>
        <a:off x="1475644" y="461736"/>
        <a:ext cx="1090486" cy="682954"/>
      </dsp:txXfrm>
    </dsp:sp>
    <dsp:sp modelId="{0D93E70D-F718-4C95-85EB-623455E2257E}">
      <dsp:nvSpPr>
        <dsp:cNvPr id="0" name=""/>
        <dsp:cNvSpPr/>
      </dsp:nvSpPr>
      <dsp:spPr>
        <a:xfrm>
          <a:off x="508509" y="803213"/>
          <a:ext cx="3024756" cy="3024756"/>
        </a:xfrm>
        <a:custGeom>
          <a:avLst/>
          <a:gdLst/>
          <a:ahLst/>
          <a:cxnLst/>
          <a:rect l="0" t="0" r="0" b="0"/>
          <a:pathLst>
            <a:path>
              <a:moveTo>
                <a:pt x="2250623" y="192423"/>
              </a:moveTo>
              <a:arcTo wR="1512378" hR="1512378" stAng="17953086" swAng="12120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AF6CE-23A0-46C1-9063-96B45FCB63EB}">
      <dsp:nvSpPr>
        <dsp:cNvPr id="0" name=""/>
        <dsp:cNvSpPr/>
      </dsp:nvSpPr>
      <dsp:spPr>
        <a:xfrm>
          <a:off x="2877055" y="1469818"/>
          <a:ext cx="1164378" cy="756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Задание </a:t>
          </a:r>
          <a:r>
            <a:rPr lang="en-US" sz="800" kern="1200" smtClean="0"/>
            <a:t>II</a:t>
          </a:r>
          <a:r>
            <a:rPr lang="ru-RU" sz="800" kern="1200" smtClean="0"/>
            <a:t> – 2.  </a:t>
          </a:r>
          <a:r>
            <a:rPr lang="ru-RU" sz="800" i="1" kern="1200" smtClean="0"/>
            <a:t>«Назови, что покажу»</a:t>
          </a:r>
          <a:endParaRPr lang="ru-RU" sz="800" kern="1200"/>
        </a:p>
      </dsp:txBody>
      <dsp:txXfrm>
        <a:off x="2914001" y="1506764"/>
        <a:ext cx="1090486" cy="682954"/>
      </dsp:txXfrm>
    </dsp:sp>
    <dsp:sp modelId="{FA93DBF9-5505-4309-BC8A-5168581D5318}">
      <dsp:nvSpPr>
        <dsp:cNvPr id="0" name=""/>
        <dsp:cNvSpPr/>
      </dsp:nvSpPr>
      <dsp:spPr>
        <a:xfrm>
          <a:off x="508509" y="803213"/>
          <a:ext cx="3024756" cy="3024756"/>
        </a:xfrm>
        <a:custGeom>
          <a:avLst/>
          <a:gdLst/>
          <a:ahLst/>
          <a:cxnLst/>
          <a:rect l="0" t="0" r="0" b="0"/>
          <a:pathLst>
            <a:path>
              <a:moveTo>
                <a:pt x="3021134" y="1616989"/>
              </a:moveTo>
              <a:arcTo wR="1512378" hR="1512378" stAng="21837980" swAng="13601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AFD9B-335D-4850-A8B4-C0891EE6AD26}">
      <dsp:nvSpPr>
        <dsp:cNvPr id="0" name=""/>
        <dsp:cNvSpPr/>
      </dsp:nvSpPr>
      <dsp:spPr>
        <a:xfrm>
          <a:off x="2327651" y="3160709"/>
          <a:ext cx="1164378" cy="756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Задание </a:t>
          </a:r>
          <a:r>
            <a:rPr lang="en-US" sz="800" kern="1200" dirty="0" smtClean="0"/>
            <a:t>II</a:t>
          </a:r>
          <a:r>
            <a:rPr lang="ru-RU" sz="800" kern="1200" dirty="0" smtClean="0"/>
            <a:t> – 3.                </a:t>
          </a:r>
          <a:r>
            <a:rPr lang="ru-RU" sz="800" i="1" kern="1200" dirty="0" smtClean="0"/>
            <a:t>« Скажи, что делает?»  </a:t>
          </a:r>
          <a:endParaRPr lang="ru-RU" sz="800" kern="1200" dirty="0"/>
        </a:p>
      </dsp:txBody>
      <dsp:txXfrm>
        <a:off x="2364597" y="3197655"/>
        <a:ext cx="1090486" cy="682954"/>
      </dsp:txXfrm>
    </dsp:sp>
    <dsp:sp modelId="{DDEC1201-69B6-4167-8EEF-9ADC657434C6}">
      <dsp:nvSpPr>
        <dsp:cNvPr id="0" name=""/>
        <dsp:cNvSpPr/>
      </dsp:nvSpPr>
      <dsp:spPr>
        <a:xfrm>
          <a:off x="508509" y="803213"/>
          <a:ext cx="3024756" cy="3024756"/>
        </a:xfrm>
        <a:custGeom>
          <a:avLst/>
          <a:gdLst/>
          <a:ahLst/>
          <a:cxnLst/>
          <a:rect l="0" t="0" r="0" b="0"/>
          <a:pathLst>
            <a:path>
              <a:moveTo>
                <a:pt x="1698110" y="3013308"/>
              </a:moveTo>
              <a:arcTo wR="1512378" hR="1512378" stAng="4976749" swAng="8465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69CFC-FBA9-4774-9C4E-13BE94A66D9B}">
      <dsp:nvSpPr>
        <dsp:cNvPr id="0" name=""/>
        <dsp:cNvSpPr/>
      </dsp:nvSpPr>
      <dsp:spPr>
        <a:xfrm>
          <a:off x="549744" y="3160709"/>
          <a:ext cx="1164378" cy="756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Задание </a:t>
          </a:r>
          <a:r>
            <a:rPr lang="en-US" sz="800" kern="1200" smtClean="0"/>
            <a:t>II</a:t>
          </a:r>
          <a:r>
            <a:rPr lang="ru-RU" sz="800" kern="1200" smtClean="0"/>
            <a:t> – 4</a:t>
          </a:r>
          <a:r>
            <a:rPr lang="ru-RU" sz="800" b="1" kern="1200" smtClean="0"/>
            <a:t>. </a:t>
          </a:r>
          <a:r>
            <a:rPr lang="ru-RU" sz="800" i="1" kern="1200" smtClean="0"/>
            <a:t>Игра с зайкой и мишкой</a:t>
          </a:r>
          <a:r>
            <a:rPr lang="ru-RU" sz="800" kern="1200" smtClean="0"/>
            <a:t> (пользование фразовой речью).</a:t>
          </a:r>
          <a:endParaRPr lang="ru-RU" sz="800" kern="1200"/>
        </a:p>
      </dsp:txBody>
      <dsp:txXfrm>
        <a:off x="586690" y="3197655"/>
        <a:ext cx="1090486" cy="682954"/>
      </dsp:txXfrm>
    </dsp:sp>
    <dsp:sp modelId="{5B5FF3C8-BA8D-4843-A575-B731517C8756}">
      <dsp:nvSpPr>
        <dsp:cNvPr id="0" name=""/>
        <dsp:cNvSpPr/>
      </dsp:nvSpPr>
      <dsp:spPr>
        <a:xfrm>
          <a:off x="508509" y="803213"/>
          <a:ext cx="3024756" cy="3024756"/>
        </a:xfrm>
        <a:custGeom>
          <a:avLst/>
          <a:gdLst/>
          <a:ahLst/>
          <a:cxnLst/>
          <a:rect l="0" t="0" r="0" b="0"/>
          <a:pathLst>
            <a:path>
              <a:moveTo>
                <a:pt x="160499" y="2190399"/>
              </a:moveTo>
              <a:arcTo wR="1512378" hR="1512378" stAng="9201865" swAng="13601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6822E-D2A8-48E2-8526-BD589840658D}">
      <dsp:nvSpPr>
        <dsp:cNvPr id="0" name=""/>
        <dsp:cNvSpPr/>
      </dsp:nvSpPr>
      <dsp:spPr>
        <a:xfrm>
          <a:off x="340" y="1469818"/>
          <a:ext cx="1164378" cy="756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Задание </a:t>
          </a:r>
          <a:r>
            <a:rPr lang="en-US" sz="800" kern="1200" smtClean="0"/>
            <a:t>II</a:t>
          </a:r>
          <a:r>
            <a:rPr lang="ru-RU" sz="800" kern="1200" smtClean="0"/>
            <a:t> – 5.  </a:t>
          </a:r>
          <a:r>
            <a:rPr lang="ru-RU" sz="800" b="1" kern="1200" smtClean="0"/>
            <a:t>« </a:t>
          </a:r>
          <a:r>
            <a:rPr lang="ru-RU" sz="800" kern="1200" smtClean="0"/>
            <a:t>Я назову и ты назови» (возможности использования   грамматических форм).</a:t>
          </a:r>
          <a:endParaRPr lang="ru-RU" sz="800" kern="1200"/>
        </a:p>
      </dsp:txBody>
      <dsp:txXfrm>
        <a:off x="37286" y="1506764"/>
        <a:ext cx="1090486" cy="682954"/>
      </dsp:txXfrm>
    </dsp:sp>
    <dsp:sp modelId="{5BF5B92F-81C4-4B3D-A728-9220B12DCE8A}">
      <dsp:nvSpPr>
        <dsp:cNvPr id="0" name=""/>
        <dsp:cNvSpPr/>
      </dsp:nvSpPr>
      <dsp:spPr>
        <a:xfrm>
          <a:off x="508509" y="803213"/>
          <a:ext cx="3024756" cy="3024756"/>
        </a:xfrm>
        <a:custGeom>
          <a:avLst/>
          <a:gdLst/>
          <a:ahLst/>
          <a:cxnLst/>
          <a:rect l="0" t="0" r="0" b="0"/>
          <a:pathLst>
            <a:path>
              <a:moveTo>
                <a:pt x="363735" y="528555"/>
              </a:moveTo>
              <a:arcTo wR="1512378" hR="1512378" stAng="13234821" swAng="12120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B2A11-4BC6-4CF6-ADC1-8A8D460F2824}">
      <dsp:nvSpPr>
        <dsp:cNvPr id="0" name=""/>
        <dsp:cNvSpPr/>
      </dsp:nvSpPr>
      <dsp:spPr>
        <a:xfrm>
          <a:off x="0" y="0"/>
          <a:ext cx="6374447" cy="1440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низкий уровень (5-10 баллов)</a:t>
          </a:r>
          <a:endParaRPr lang="ru-RU" sz="3800" kern="1200" dirty="0"/>
        </a:p>
      </dsp:txBody>
      <dsp:txXfrm>
        <a:off x="42181" y="42181"/>
        <a:ext cx="4820381" cy="1355818"/>
      </dsp:txXfrm>
    </dsp:sp>
    <dsp:sp modelId="{CB6DCB46-A222-4104-A3BC-1E8BA70CD9BD}">
      <dsp:nvSpPr>
        <dsp:cNvPr id="0" name=""/>
        <dsp:cNvSpPr/>
      </dsp:nvSpPr>
      <dsp:spPr>
        <a:xfrm>
          <a:off x="562451" y="1680209"/>
          <a:ext cx="6374447" cy="1440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smtClean="0"/>
            <a:t>средний уровень (11-16 баллов)</a:t>
          </a:r>
          <a:endParaRPr lang="ru-RU" sz="3800" kern="1200"/>
        </a:p>
      </dsp:txBody>
      <dsp:txXfrm>
        <a:off x="604632" y="1722390"/>
        <a:ext cx="4791517" cy="1355817"/>
      </dsp:txXfrm>
    </dsp:sp>
    <dsp:sp modelId="{C54D11EF-5657-48E6-A8E5-1FF63717B49A}">
      <dsp:nvSpPr>
        <dsp:cNvPr id="0" name=""/>
        <dsp:cNvSpPr/>
      </dsp:nvSpPr>
      <dsp:spPr>
        <a:xfrm>
          <a:off x="1124902" y="3360419"/>
          <a:ext cx="6374447" cy="1440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smtClean="0"/>
            <a:t>высокий уровень ( 17 – 20 баллов)</a:t>
          </a:r>
          <a:endParaRPr lang="ru-RU" sz="3800" kern="1200"/>
        </a:p>
      </dsp:txBody>
      <dsp:txXfrm>
        <a:off x="1167083" y="3402600"/>
        <a:ext cx="4791517" cy="1355817"/>
      </dsp:txXfrm>
    </dsp:sp>
    <dsp:sp modelId="{12229D80-1553-477C-8DB3-D1DD5BD655A2}">
      <dsp:nvSpPr>
        <dsp:cNvPr id="0" name=""/>
        <dsp:cNvSpPr/>
      </dsp:nvSpPr>
      <dsp:spPr>
        <a:xfrm>
          <a:off x="5438330" y="1092136"/>
          <a:ext cx="936117" cy="936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648956" y="1092136"/>
        <a:ext cx="514865" cy="704428"/>
      </dsp:txXfrm>
    </dsp:sp>
    <dsp:sp modelId="{901AEEEA-1DCD-49A2-9410-4A3AFDFAE0AF}">
      <dsp:nvSpPr>
        <dsp:cNvPr id="0" name=""/>
        <dsp:cNvSpPr/>
      </dsp:nvSpPr>
      <dsp:spPr>
        <a:xfrm>
          <a:off x="6000781" y="2762745"/>
          <a:ext cx="936117" cy="936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211407" y="2762745"/>
        <a:ext cx="514865" cy="7044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1ADA9-72D3-4DD7-90B6-AE1EA0249258}">
      <dsp:nvSpPr>
        <dsp:cNvPr id="0" name=""/>
        <dsp:cNvSpPr/>
      </dsp:nvSpPr>
      <dsp:spPr>
        <a:xfrm>
          <a:off x="0" y="375435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7A47D-D0EC-4ACE-8DCB-1407F0E49AEB}">
      <dsp:nvSpPr>
        <dsp:cNvPr id="0" name=""/>
        <dsp:cNvSpPr/>
      </dsp:nvSpPr>
      <dsp:spPr>
        <a:xfrm>
          <a:off x="2468880" y="375436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Контрольный эксперимент</a:t>
          </a:r>
          <a:endParaRPr lang="ru-RU" sz="3500" kern="1200"/>
        </a:p>
      </dsp:txBody>
      <dsp:txXfrm>
        <a:off x="2468880" y="375436"/>
        <a:ext cx="2880359" cy="4937760"/>
      </dsp:txXfrm>
    </dsp:sp>
    <dsp:sp modelId="{EEF3C869-3524-4347-B8DF-FCD5003EF39D}">
      <dsp:nvSpPr>
        <dsp:cNvPr id="0" name=""/>
        <dsp:cNvSpPr/>
      </dsp:nvSpPr>
      <dsp:spPr>
        <a:xfrm>
          <a:off x="5349240" y="375436"/>
          <a:ext cx="2880359" cy="49377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проводился через 6 месяцев                              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на базе Чебоксарского специализированного Дома ребенка «Малютка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 той же экспериментальной группе 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в группу входило 10 детей в возрасте от 2 лет до 3лет 6 мес.</a:t>
          </a:r>
          <a:endParaRPr lang="ru-RU" sz="2000" kern="1200"/>
        </a:p>
      </dsp:txBody>
      <dsp:txXfrm>
        <a:off x="5349240" y="375436"/>
        <a:ext cx="2880359" cy="49377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FDDB6-5ACC-4B68-BB0D-04E43CE6BC32}">
      <dsp:nvSpPr>
        <dsp:cNvPr id="0" name=""/>
        <dsp:cNvSpPr/>
      </dsp:nvSpPr>
      <dsp:spPr>
        <a:xfrm rot="10800000">
          <a:off x="1746720" y="1065"/>
          <a:ext cx="5584881" cy="13600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727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 этап. Определение динамики нервно – психического развития детей.</a:t>
          </a:r>
          <a:endParaRPr lang="ru-RU" sz="2700" kern="1200" dirty="0"/>
        </a:p>
      </dsp:txBody>
      <dsp:txXfrm rot="10800000">
        <a:off x="2086722" y="1065"/>
        <a:ext cx="5244879" cy="1360010"/>
      </dsp:txXfrm>
    </dsp:sp>
    <dsp:sp modelId="{D59AA9F3-8717-43AD-9C7D-B0FB48887AA2}">
      <dsp:nvSpPr>
        <dsp:cNvPr id="0" name=""/>
        <dsp:cNvSpPr/>
      </dsp:nvSpPr>
      <dsp:spPr>
        <a:xfrm>
          <a:off x="1066715" y="1065"/>
          <a:ext cx="1360010" cy="136001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1CEED-1470-4156-9713-FE04DBDD3149}">
      <dsp:nvSpPr>
        <dsp:cNvPr id="0" name=""/>
        <dsp:cNvSpPr/>
      </dsp:nvSpPr>
      <dsp:spPr>
        <a:xfrm rot="10800000">
          <a:off x="1746720" y="1735267"/>
          <a:ext cx="5584881" cy="13600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727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2 этап. Определение динамики речевой деятельности.</a:t>
          </a:r>
          <a:endParaRPr lang="ru-RU" sz="2700" kern="1200"/>
        </a:p>
      </dsp:txBody>
      <dsp:txXfrm rot="10800000">
        <a:off x="2086722" y="1735267"/>
        <a:ext cx="5244879" cy="1360010"/>
      </dsp:txXfrm>
    </dsp:sp>
    <dsp:sp modelId="{5DF814DE-4116-46A1-9767-1BD8473651FF}">
      <dsp:nvSpPr>
        <dsp:cNvPr id="0" name=""/>
        <dsp:cNvSpPr/>
      </dsp:nvSpPr>
      <dsp:spPr>
        <a:xfrm>
          <a:off x="1066715" y="1735267"/>
          <a:ext cx="1360010" cy="136001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27F13-2E0C-4697-8C24-5C3877DEAB68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14CFE-DA9E-4828-B8B1-5D20E03CE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922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B7428-71D3-485F-B10D-816EDD8D3653}" type="datetimeFigureOut">
              <a:rPr lang="ru-RU" smtClean="0"/>
              <a:t>25.01.2015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D5181-7AA7-4D9A-A0D0-704C461385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74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D5181-7AA7-4D9A-A0D0-704C4613853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709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D5181-7AA7-4D9A-A0D0-704C4613853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81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83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405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CE948D8-4B9C-4D53-82FA-0D212D1861B7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2307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ABEE2EE-E9E9-4BF4-AEEB-697E1C08C796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048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ABEE2EE-E9E9-4BF4-AEEB-697E1C08C796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601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BEE2EE-E9E9-4BF4-AEEB-697E1C08C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481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BEE2EE-E9E9-4BF4-AEEB-697E1C08C796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124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ABEE2EE-E9E9-4BF4-AEEB-697E1C08C796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CE948D8-4B9C-4D53-82FA-0D212D1861B7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0881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84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ABEE2EE-E9E9-4BF4-AEEB-697E1C08C796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33433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EB5-A500-44ED-BA88-E7ECC26596C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3089-D274-4C42-91E3-A4425674EE1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EB5-A500-44ED-BA88-E7ECC26596C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3089-D274-4C42-91E3-A4425674EE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4965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EB5-A500-44ED-BA88-E7ECC26596C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3089-D274-4C42-91E3-A4425674EE1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EB5-A500-44ED-BA88-E7ECC26596C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3089-D274-4C42-91E3-A4425674EE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EB5-A500-44ED-BA88-E7ECC26596C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3089-D274-4C42-91E3-A4425674EE1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EB5-A500-44ED-BA88-E7ECC26596C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3089-D274-4C42-91E3-A4425674EE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EB5-A500-44ED-BA88-E7ECC26596C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3089-D274-4C42-91E3-A4425674EE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EB5-A500-44ED-BA88-E7ECC26596C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3089-D274-4C42-91E3-A4425674EE1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EB5-A500-44ED-BA88-E7ECC26596C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3089-D274-4C42-91E3-A4425674EE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EB5-A500-44ED-BA88-E7ECC26596C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3089-D274-4C42-91E3-A4425674EE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EB5-A500-44ED-BA88-E7ECC26596C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3089-D274-4C42-91E3-A4425674EE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BD4B-2BC6-4B98-BE48-B1CD310BDEDD}" type="datetimeFigureOut">
              <a:rPr lang="ru-RU" smtClean="0"/>
              <a:t>25.01.2015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6942-C9CB-4DCB-A72A-8B8C593AA8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0157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25.01.2015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943894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25.01.2015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007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25.01.2015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BEE2EE-E9E9-4BF4-AEEB-697E1C08C79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56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25.01.2015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727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25.01.2015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7703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25.01.2015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855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25.01.2015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159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25.01.2015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9144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25.01.2015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149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25.01.2015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04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BD4B-2BC6-4B98-BE48-B1CD310BDEDD}" type="datetimeFigureOut">
              <a:rPr lang="ru-RU" smtClean="0"/>
              <a:t>25.01.2015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6942-C9CB-4DCB-A72A-8B8C593AA8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0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25.01.2015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6418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BD4B-2BC6-4B98-BE48-B1CD310BDEDD}" type="datetimeFigureOut">
              <a:rPr lang="ru-RU" smtClean="0"/>
              <a:t>25.01.2015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6942-C9CB-4DCB-A72A-8B8C593AA8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0157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EB5-A500-44ED-BA88-E7ECC26596C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3089-D274-4C42-91E3-A4425674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4061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EB5-A500-44ED-BA88-E7ECC26596C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3089-D274-4C42-91E3-A4425674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783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EB5-A500-44ED-BA88-E7ECC26596C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3089-D274-4C42-91E3-A4425674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85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EB5-A500-44ED-BA88-E7ECC26596C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3089-D274-4C42-91E3-A4425674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15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99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EB5-A500-44ED-BA88-E7ECC26596C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3089-D274-4C42-91E3-A4425674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963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EB5-A500-44ED-BA88-E7ECC26596C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3089-D274-4C42-91E3-A4425674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25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EB5-A500-44ED-BA88-E7ECC26596C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3089-D274-4C42-91E3-A4425674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033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EB5-A500-44ED-BA88-E7ECC26596C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3089-D274-4C42-91E3-A4425674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233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EB5-A500-44ED-BA88-E7ECC26596C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3089-D274-4C42-91E3-A4425674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25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EB5-A500-44ED-BA88-E7ECC26596C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3089-D274-4C42-91E3-A4425674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24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EB5-A500-44ED-BA88-E7ECC26596C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3089-D274-4C42-91E3-A4425674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551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3A5A-F38C-41B8-B875-9C520AC321A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804-853E-4524-9F83-334146B63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166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3A5A-F38C-41B8-B875-9C520AC321A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804-853E-4524-9F83-334146B63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5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3A5A-F38C-41B8-B875-9C520AC321A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804-853E-4524-9F83-334146B63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11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69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3A5A-F38C-41B8-B875-9C520AC321A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804-853E-4524-9F83-334146B63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747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3A5A-F38C-41B8-B875-9C520AC321A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804-853E-4524-9F83-334146B63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62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3A5A-F38C-41B8-B875-9C520AC321A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804-853E-4524-9F83-334146B63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622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3A5A-F38C-41B8-B875-9C520AC321A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804-853E-4524-9F83-334146B63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17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3A5A-F38C-41B8-B875-9C520AC321A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804-853E-4524-9F83-334146B63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949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3A5A-F38C-41B8-B875-9C520AC321A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804-853E-4524-9F83-334146B63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147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3A5A-F38C-41B8-B875-9C520AC321A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804-853E-4524-9F83-334146B63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47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3A5A-F38C-41B8-B875-9C520AC321A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804-853E-4524-9F83-334146B63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97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2044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769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BD4B-2BC6-4B98-BE48-B1CD310BDEDD}" type="datetimeFigureOut">
              <a:rPr lang="ru-RU" smtClean="0"/>
              <a:t>25.01.2015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6942-C9CB-4DCB-A72A-8B8C593AA8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0157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1714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BD4B-2BC6-4B98-BE48-B1CD310BDEDD}" type="datetimeFigureOut">
              <a:rPr lang="ru-RU" smtClean="0"/>
              <a:t>25.01.2015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6942-C9CB-4DCB-A72A-8B8C593AA8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0157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8639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96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9147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744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BEE2EE-E9E9-4BF4-AEEB-697E1C08C796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1266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ABEE2EE-E9E9-4BF4-AEEB-697E1C08C796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44121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8D8-4B9C-4D53-82FA-0D212D1861B7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BEE2EE-E9E9-4BF4-AEEB-697E1C08C796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2241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35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842" r:id="rId12"/>
    <p:sldLayoutId id="2147483781" r:id="rId13"/>
    <p:sldLayoutId id="2147483756" r:id="rId14"/>
    <p:sldLayoutId id="2147484127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E948D8-4B9C-4D53-82FA-0D212D1861B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25.01.2015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BEE2EE-E9E9-4BF4-AEEB-697E1C08C79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8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6DEB5-A500-44ED-BA88-E7ECC26596C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E3089-D274-4C42-91E3-A4425674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1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03A5A-F38C-41B8-B875-9C520AC321A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CE804-853E-4524-9F83-334146B63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43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5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29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E948D8-4B9C-4D53-82FA-0D212D1861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BEE2EE-E9E9-4BF4-AEEB-697E1C08C7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CE948D8-4B9C-4D53-82FA-0D212D1861B7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BEE2EE-E9E9-4BF4-AEEB-697E1C08C796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025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5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7584" y="1268760"/>
            <a:ext cx="6400800" cy="1440160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Экспериментальная работа</a:t>
            </a:r>
          </a:p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«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Развитие речи детей раннего возраста в условиях Дома ребенка»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576" y="1"/>
            <a:ext cx="8100392" cy="105273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a typeface="Calibri"/>
                <a:cs typeface="Times New Roman"/>
              </a:rPr>
              <a:t>КУ «Специализированный Дом ребенка «Малютка» для детей с органическими поражениями  ЦНС с</a:t>
            </a:r>
            <a:r>
              <a:rPr lang="ru-RU" sz="1800" dirty="0" smtClean="0">
                <a:solidFill>
                  <a:srgbClr val="000000"/>
                </a:solidFill>
                <a:ea typeface="Calibri"/>
                <a:cs typeface="Times New Roman"/>
              </a:rPr>
              <a:t> нарушениями </a:t>
            </a:r>
            <a:r>
              <a:rPr lang="ru-RU" sz="1800" dirty="0">
                <a:solidFill>
                  <a:srgbClr val="000000"/>
                </a:solidFill>
                <a:ea typeface="Calibri"/>
                <a:cs typeface="Times New Roman"/>
              </a:rPr>
              <a:t>психики	 МЗСР ЧР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sz="1800" dirty="0"/>
          </a:p>
        </p:txBody>
      </p:sp>
      <p:pic>
        <p:nvPicPr>
          <p:cNvPr id="4" name="lightboxImage" descr="http://www.dr-malutka.med.cap.ru/img.ashx?img=JTJmSG9tZSUyZjQxNSUyZjIwMTQlMmZmYXNhZCUyZjEwMF84NDE1LkpQRzo1MDB4MDoxOmJpZzoxOlJORDc0Ng==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538" y="3068960"/>
            <a:ext cx="3600400" cy="25202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151939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84976" cy="50405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400" i="1" dirty="0">
                <a:solidFill>
                  <a:srgbClr val="0070C0"/>
                </a:solidFill>
                <a:ea typeface="Calibri"/>
                <a:cs typeface="Times New Roman"/>
              </a:rPr>
              <a:t>Второй  этап.</a:t>
            </a:r>
            <a:r>
              <a:rPr lang="ru-RU" sz="2400" dirty="0">
                <a:solidFill>
                  <a:srgbClr val="0070C0"/>
                </a:solidFill>
                <a:ea typeface="Calibri"/>
                <a:cs typeface="Times New Roman"/>
              </a:rPr>
              <a:t> Обследование </a:t>
            </a:r>
            <a:r>
              <a:rPr lang="ru-RU" sz="2400" dirty="0" smtClean="0">
                <a:solidFill>
                  <a:srgbClr val="0070C0"/>
                </a:solidFill>
                <a:ea typeface="Calibri"/>
                <a:cs typeface="Times New Roman"/>
              </a:rPr>
              <a:t> нервно </a:t>
            </a:r>
            <a:r>
              <a:rPr lang="ru-RU" sz="2400" dirty="0">
                <a:solidFill>
                  <a:srgbClr val="0070C0"/>
                </a:solidFill>
                <a:ea typeface="Calibri"/>
                <a:cs typeface="Times New Roman"/>
              </a:rPr>
              <a:t>– психического развития детей</a:t>
            </a:r>
            <a:r>
              <a:rPr lang="ru-RU" sz="2400" dirty="0">
                <a:ea typeface="Calibri"/>
                <a:cs typeface="Times New Roman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640960" cy="5688632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ru-RU" sz="2000" dirty="0" smtClean="0">
                <a:ea typeface="Calibri"/>
                <a:cs typeface="Times New Roman"/>
              </a:rPr>
              <a:t> </a:t>
            </a:r>
          </a:p>
          <a:p>
            <a:pPr marL="0" indent="0" algn="ctr">
              <a:spcAft>
                <a:spcPts val="1000"/>
              </a:spcAft>
              <a:buNone/>
            </a:pPr>
            <a:endParaRPr lang="ru-RU" sz="2000" dirty="0">
              <a:ea typeface="Calibri"/>
              <a:cs typeface="Times New Roman"/>
            </a:endParaRPr>
          </a:p>
          <a:p>
            <a:pPr marL="0" indent="0" algn="ctr">
              <a:spcAft>
                <a:spcPts val="1000"/>
              </a:spcAft>
              <a:buNone/>
            </a:pPr>
            <a:endParaRPr lang="ru-RU" sz="2000" dirty="0" smtClean="0">
              <a:ea typeface="Calibri"/>
              <a:cs typeface="Times New Roman"/>
            </a:endParaRPr>
          </a:p>
          <a:p>
            <a:pPr marL="0" indent="0" algn="ctr">
              <a:spcAft>
                <a:spcPts val="1000"/>
              </a:spcAft>
              <a:buNone/>
            </a:pPr>
            <a:endParaRPr lang="ru-RU" sz="2000" dirty="0" smtClean="0">
              <a:ea typeface="Calibri"/>
              <a:cs typeface="Times New Roman"/>
            </a:endParaRPr>
          </a:p>
          <a:p>
            <a:pPr marL="0" indent="0" algn="ctr">
              <a:spcAft>
                <a:spcPts val="1000"/>
              </a:spcAft>
              <a:buNone/>
            </a:pPr>
            <a:endParaRPr lang="ru-RU" sz="2000" dirty="0" smtClean="0">
              <a:ea typeface="Calibri"/>
              <a:cs typeface="Times New Roman"/>
            </a:endParaRPr>
          </a:p>
          <a:p>
            <a:pPr marL="0" indent="0" algn="ctr">
              <a:spcAft>
                <a:spcPts val="1000"/>
              </a:spcAft>
              <a:buNone/>
            </a:pPr>
            <a:endParaRPr lang="ru-RU" sz="2000" dirty="0">
              <a:ea typeface="Calibri"/>
              <a:cs typeface="Times New Roman"/>
            </a:endParaRPr>
          </a:p>
          <a:p>
            <a:pPr marL="0" indent="0" algn="ctr">
              <a:spcAft>
                <a:spcPts val="1000"/>
              </a:spcAft>
              <a:buNone/>
            </a:pPr>
            <a:endParaRPr lang="ru-RU" sz="2000" dirty="0" smtClean="0"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dirty="0" smtClean="0"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1400" dirty="0" smtClean="0">
                <a:ea typeface="Calibri"/>
                <a:cs typeface="Times New Roman"/>
              </a:rPr>
              <a:t>Дети группы ЭГ -1 значительно опережают в своём развитии  детей группы ЭГ –2.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400" dirty="0" smtClean="0">
                <a:ea typeface="Calibri"/>
                <a:cs typeface="Times New Roman"/>
              </a:rPr>
              <a:t>Дети ЭГ-1 имеют высокую </a:t>
            </a:r>
            <a:r>
              <a:rPr lang="en-US" sz="1400" dirty="0" smtClean="0">
                <a:ea typeface="Calibri"/>
                <a:cs typeface="Times New Roman"/>
              </a:rPr>
              <a:t>II </a:t>
            </a:r>
            <a:r>
              <a:rPr lang="ru-RU" sz="1400" dirty="0" smtClean="0">
                <a:ea typeface="Calibri"/>
                <a:cs typeface="Times New Roman"/>
              </a:rPr>
              <a:t>и </a:t>
            </a:r>
            <a:r>
              <a:rPr lang="en-US" sz="1400" dirty="0" smtClean="0">
                <a:ea typeface="Calibri"/>
                <a:cs typeface="Times New Roman"/>
              </a:rPr>
              <a:t>III</a:t>
            </a:r>
            <a:r>
              <a:rPr lang="ru-RU" sz="1400" dirty="0" smtClean="0">
                <a:ea typeface="Calibri"/>
                <a:cs typeface="Times New Roman"/>
              </a:rPr>
              <a:t> группы НПР.    Дети ЭГ-2 ( поступившие после 1г 4мес.) – низкую </a:t>
            </a:r>
            <a:r>
              <a:rPr lang="en-US" sz="1400" dirty="0" smtClean="0">
                <a:ea typeface="Calibri"/>
                <a:cs typeface="Times New Roman"/>
              </a:rPr>
              <a:t>IV </a:t>
            </a:r>
            <a:r>
              <a:rPr lang="ru-RU" sz="1400" dirty="0" smtClean="0">
                <a:ea typeface="Calibri"/>
                <a:cs typeface="Times New Roman"/>
              </a:rPr>
              <a:t> и </a:t>
            </a:r>
            <a:r>
              <a:rPr lang="en-US" sz="1400" dirty="0" smtClean="0">
                <a:ea typeface="Calibri"/>
                <a:cs typeface="Times New Roman"/>
              </a:rPr>
              <a:t>V</a:t>
            </a:r>
            <a:r>
              <a:rPr lang="ru-RU" sz="1400" dirty="0" smtClean="0">
                <a:ea typeface="Calibri"/>
                <a:cs typeface="Times New Roman"/>
              </a:rPr>
              <a:t> группы развития.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400" dirty="0" smtClean="0">
                <a:ea typeface="Calibri"/>
                <a:cs typeface="Times New Roman"/>
              </a:rPr>
              <a:t>Вывод: </a:t>
            </a:r>
            <a:r>
              <a:rPr lang="ru-RU" sz="1400" dirty="0">
                <a:ea typeface="Calibri"/>
                <a:cs typeface="Times New Roman"/>
              </a:rPr>
              <a:t>коррекционная работа, начатая в младенческом возрасте, позволяет нормализовать  ход  нервно – психического развития ребенка. </a:t>
            </a:r>
            <a:endParaRPr lang="ru-RU" sz="1200" dirty="0"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1400" dirty="0">
              <a:ea typeface="Calibri"/>
              <a:cs typeface="Times New Roman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85082156"/>
              </p:ext>
            </p:extLst>
          </p:nvPr>
        </p:nvGraphicFramePr>
        <p:xfrm>
          <a:off x="1619672" y="1556792"/>
          <a:ext cx="590465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07535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04056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solidFill>
                  <a:srgbClr val="0070C0"/>
                </a:solidFill>
                <a:ea typeface="Calibri"/>
                <a:cs typeface="Times New Roman"/>
              </a:rPr>
              <a:t>Третий этап.</a:t>
            </a:r>
            <a:r>
              <a:rPr lang="ru-RU" sz="2400" dirty="0">
                <a:solidFill>
                  <a:srgbClr val="0070C0"/>
                </a:solidFill>
                <a:ea typeface="Calibri"/>
                <a:cs typeface="Times New Roman"/>
              </a:rPr>
              <a:t> Обследование речевого развития детей.</a:t>
            </a:r>
            <a:br>
              <a:rPr lang="ru-RU" sz="2400" dirty="0">
                <a:solidFill>
                  <a:srgbClr val="0070C0"/>
                </a:solidFill>
                <a:ea typeface="Calibri"/>
                <a:cs typeface="Times New Roman"/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84449843"/>
              </p:ext>
            </p:extLst>
          </p:nvPr>
        </p:nvGraphicFramePr>
        <p:xfrm>
          <a:off x="251520" y="1412777"/>
          <a:ext cx="871296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041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Диагностические задания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040188" cy="546075"/>
          </a:xfrm>
        </p:spPr>
        <p:txBody>
          <a:bodyPr>
            <a:normAutofit/>
          </a:bodyPr>
          <a:lstStyle/>
          <a:p>
            <a:r>
              <a:rPr lang="ru-RU" dirty="0" err="1" smtClean="0"/>
              <a:t>Импрессивная</a:t>
            </a:r>
            <a:r>
              <a:rPr lang="ru-RU" dirty="0" smtClean="0"/>
              <a:t> речь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88024" y="1340768"/>
            <a:ext cx="4041775" cy="4320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Экспрессивная речь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91925114"/>
              </p:ext>
            </p:extLst>
          </p:nvPr>
        </p:nvGraphicFramePr>
        <p:xfrm>
          <a:off x="251520" y="1988840"/>
          <a:ext cx="403244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Объект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21519885"/>
              </p:ext>
            </p:extLst>
          </p:nvPr>
        </p:nvGraphicFramePr>
        <p:xfrm>
          <a:off x="4645025" y="1916832"/>
          <a:ext cx="4041775" cy="4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225874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Graphic spid="12" grpId="0">
        <p:bldAsOne/>
      </p:bldGraphic>
      <p:bldGraphic spid="1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9361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ea typeface="Calibri"/>
                <a:cs typeface="Times New Roman"/>
              </a:rPr>
              <a:t>В связи с учетом нормативных показателей</a:t>
            </a:r>
            <a:r>
              <a:rPr lang="ru-RU" sz="2400" dirty="0" smtClean="0">
                <a:ea typeface="Calibri"/>
                <a:cs typeface="Times New Roman"/>
              </a:rPr>
              <a:t>, </a:t>
            </a:r>
            <a:r>
              <a:rPr lang="ru-RU" sz="2400" dirty="0">
                <a:ea typeface="Calibri"/>
                <a:cs typeface="Times New Roman"/>
              </a:rPr>
              <a:t>выделила 3 уровня развития </a:t>
            </a:r>
            <a:r>
              <a:rPr lang="ru-RU" sz="2400" dirty="0" smtClean="0">
                <a:ea typeface="Calibri"/>
                <a:cs typeface="Times New Roman"/>
              </a:rPr>
              <a:t>речи</a:t>
            </a:r>
            <a:r>
              <a:rPr lang="ru-RU" sz="2400" dirty="0">
                <a:ea typeface="Calibri"/>
                <a:cs typeface="Times New Roman"/>
              </a:rPr>
              <a:t>:</a:t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256480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40828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97552" cy="432048"/>
          </a:xfrm>
        </p:spPr>
        <p:txBody>
          <a:bodyPr>
            <a:normAutofit fontScale="90000"/>
          </a:bodyPr>
          <a:lstStyle/>
          <a:p>
            <a:pPr algn="l">
              <a:spcAft>
                <a:spcPts val="1000"/>
              </a:spcAft>
            </a:pPr>
            <a:r>
              <a:rPr lang="ru-RU" sz="2700" i="1" dirty="0" smtClean="0">
                <a:ea typeface="Calibri"/>
                <a:cs typeface="Times New Roman"/>
              </a:rPr>
              <a:t/>
            </a:r>
            <a:br>
              <a:rPr lang="ru-RU" sz="2700" i="1" dirty="0" smtClean="0">
                <a:ea typeface="Calibri"/>
                <a:cs typeface="Times New Roman"/>
              </a:rPr>
            </a:br>
            <a:r>
              <a:rPr lang="ru-RU" sz="2700" i="1" dirty="0" smtClean="0">
                <a:ea typeface="Calibri"/>
                <a:cs typeface="Times New Roman"/>
              </a:rPr>
              <a:t>Результаты обследования </a:t>
            </a:r>
            <a:r>
              <a:rPr lang="ru-RU" sz="2700" i="1" dirty="0" err="1" smtClean="0">
                <a:ea typeface="Calibri"/>
                <a:cs typeface="Times New Roman"/>
              </a:rPr>
              <a:t>импрессивной</a:t>
            </a:r>
            <a:r>
              <a:rPr lang="ru-RU" sz="2700" i="1" dirty="0" smtClean="0">
                <a:ea typeface="Calibri"/>
                <a:cs typeface="Times New Roman"/>
              </a:rPr>
              <a:t> речи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8257164"/>
              </p:ext>
            </p:extLst>
          </p:nvPr>
        </p:nvGraphicFramePr>
        <p:xfrm>
          <a:off x="467544" y="1844824"/>
          <a:ext cx="3384376" cy="4363680"/>
        </p:xfrm>
        <a:graphic>
          <a:graphicData uri="http://schemas.openxmlformats.org/drawingml/2006/table">
            <a:tbl>
              <a:tblPr firstRow="1" firstCol="1" bandRow="1"/>
              <a:tblGrid>
                <a:gridCol w="285473"/>
                <a:gridCol w="1258083"/>
                <a:gridCol w="974878"/>
                <a:gridCol w="865942"/>
              </a:tblGrid>
              <a:tr h="5472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Группа ЭГ - 1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речи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Савкин Никита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года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Кузнецов Антон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2г 1мес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Харламов Коля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2г 3мес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Иванов Артем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2г 3мес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Шаланова</a:t>
                      </a: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Яна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2г 6мес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21184378"/>
              </p:ext>
            </p:extLst>
          </p:nvPr>
        </p:nvGraphicFramePr>
        <p:xfrm>
          <a:off x="4860032" y="1844824"/>
          <a:ext cx="3312368" cy="4281806"/>
        </p:xfrm>
        <a:graphic>
          <a:graphicData uri="http://schemas.openxmlformats.org/drawingml/2006/table">
            <a:tbl>
              <a:tblPr firstRow="1" firstCol="1" bandRow="1"/>
              <a:tblGrid>
                <a:gridCol w="306727"/>
                <a:gridCol w="1349457"/>
                <a:gridCol w="801688"/>
                <a:gridCol w="854496"/>
              </a:tblGrid>
              <a:tr h="49219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Группа ЭГ - 2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речи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Григорьев Саша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2года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Игнатьев Алеша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Алмазов Клим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Воробьев Илья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1г 10мес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Резник Максим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года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3073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37112"/>
            <a:ext cx="8784976" cy="566738"/>
          </a:xfrm>
        </p:spPr>
        <p:txBody>
          <a:bodyPr>
            <a:normAutofit/>
          </a:bodyPr>
          <a:lstStyle/>
          <a:p>
            <a:r>
              <a:rPr lang="ru-RU" sz="1600" b="0" dirty="0" smtClean="0"/>
              <a:t>На  основании   данных обследования  строим  диаграмму   развития  </a:t>
            </a:r>
            <a:r>
              <a:rPr lang="ru-RU" sz="1600" b="0" dirty="0" err="1" smtClean="0"/>
              <a:t>импрессивной</a:t>
            </a:r>
            <a:r>
              <a:rPr lang="ru-RU" sz="1600" b="0" dirty="0" smtClean="0"/>
              <a:t>  речи.</a:t>
            </a:r>
            <a:endParaRPr lang="ru-RU" sz="1600" b="0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661795781"/>
              </p:ext>
            </p:extLst>
          </p:nvPr>
        </p:nvGraphicFramePr>
        <p:xfrm>
          <a:off x="1619672" y="260648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157192"/>
            <a:ext cx="8784976" cy="80486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60 % детей имеют  средний уровень развития </a:t>
            </a:r>
            <a:r>
              <a:rPr lang="ru-RU" sz="1600" dirty="0" err="1" smtClean="0"/>
              <a:t>импрессивной</a:t>
            </a:r>
            <a:r>
              <a:rPr lang="ru-RU" sz="1600" dirty="0" smtClean="0"/>
              <a:t> речи, 20% - высокий. Пограничный со средним, но всё же низкий – 20%.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923294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ru-RU" sz="2800" dirty="0">
                <a:ea typeface="Calibri"/>
                <a:cs typeface="Times New Roman"/>
              </a:rPr>
              <a:t>Результаты обследования экспрессивной речи группы ЭГ-1 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98270" y="1777587"/>
          <a:ext cx="6347460" cy="4171188"/>
        </p:xfrm>
        <a:graphic>
          <a:graphicData uri="http://schemas.openxmlformats.org/drawingml/2006/table">
            <a:tbl>
              <a:tblPr firstRow="1" firstCol="1" bandRow="1"/>
              <a:tblGrid>
                <a:gridCol w="248920"/>
                <a:gridCol w="1076325"/>
                <a:gridCol w="629920"/>
                <a:gridCol w="723900"/>
                <a:gridCol w="733425"/>
                <a:gridCol w="742950"/>
                <a:gridCol w="742950"/>
                <a:gridCol w="639445"/>
                <a:gridCol w="8096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Фамилия, имя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задания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- 1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Номер задания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- 2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Номер задания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-3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Номер задания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II - 4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Номер задания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- 5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бал-в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 разв-я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экспрессречи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Савкин Никита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Кузнецов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Антон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Харламов Коля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Иванов Артем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Шаланова Яна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Кол-во баллов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 задание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0853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2800" dirty="0">
                <a:ea typeface="Calibri"/>
                <a:cs typeface="Times New Roman"/>
              </a:rPr>
              <a:t>Результаты обследования экспрессивной речи группы ЭГ-2 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276937"/>
              </p:ext>
            </p:extLst>
          </p:nvPr>
        </p:nvGraphicFramePr>
        <p:xfrm>
          <a:off x="1043608" y="1484784"/>
          <a:ext cx="6768753" cy="4464496"/>
        </p:xfrm>
        <a:graphic>
          <a:graphicData uri="http://schemas.openxmlformats.org/drawingml/2006/table">
            <a:tbl>
              <a:tblPr firstRow="1" firstCol="1" bandRow="1"/>
              <a:tblGrid>
                <a:gridCol w="284819"/>
                <a:gridCol w="1042331"/>
                <a:gridCol w="762192"/>
                <a:gridCol w="762192"/>
                <a:gridCol w="772221"/>
                <a:gridCol w="782250"/>
                <a:gridCol w="782250"/>
                <a:gridCol w="673270"/>
                <a:gridCol w="907228"/>
              </a:tblGrid>
              <a:tr h="1060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Фамилия, имя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Номер задания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- 1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Номер задания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- 2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Номер задания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-3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Номер задания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II - 4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Номер задания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- 5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 развития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экспресс.речи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Григорьев Саша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Игнатьев Алеша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Алмазов Клим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Воробьев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Илья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Резник Максим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Кол-во баллов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 задание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5775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6646"/>
              </p:ext>
            </p:extLst>
          </p:nvPr>
        </p:nvGraphicFramePr>
        <p:xfrm>
          <a:off x="1043608" y="2276872"/>
          <a:ext cx="727280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868"/>
            <a:ext cx="8229600" cy="2362274"/>
          </a:xfrm>
        </p:spPr>
        <p:txBody>
          <a:bodyPr>
            <a:normAutofit/>
          </a:bodyPr>
          <a:lstStyle/>
          <a:p>
            <a:pPr lvl="0" algn="l">
              <a:spcBef>
                <a:spcPts val="335"/>
              </a:spcBef>
            </a:pPr>
            <a:r>
              <a:rPr lang="ru-RU" sz="1400" dirty="0">
                <a:solidFill>
                  <a:srgbClr val="292934"/>
                </a:solidFill>
                <a:latin typeface="Arial"/>
                <a:ea typeface="Calibri"/>
                <a:cs typeface="Times New Roman"/>
              </a:rPr>
              <a:t>На графике прослеживается  развитие  </a:t>
            </a:r>
            <a:r>
              <a:rPr lang="ru-RU" sz="1400" dirty="0" err="1">
                <a:solidFill>
                  <a:srgbClr val="292934"/>
                </a:solidFill>
                <a:latin typeface="Arial"/>
                <a:ea typeface="Calibri"/>
                <a:cs typeface="Times New Roman"/>
              </a:rPr>
              <a:t>импрессивной</a:t>
            </a:r>
            <a:r>
              <a:rPr lang="ru-RU" sz="1400" dirty="0">
                <a:solidFill>
                  <a:srgbClr val="292934"/>
                </a:solidFill>
                <a:latin typeface="Arial"/>
                <a:ea typeface="Calibri"/>
                <a:cs typeface="Times New Roman"/>
              </a:rPr>
              <a:t>  речи групп ЭГ-1 и ЭГ-2.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rgbClr val="292934"/>
                </a:solidFill>
                <a:latin typeface="Arial"/>
                <a:ea typeface="Times New Roman"/>
                <a:cs typeface="Times New Roman"/>
              </a:rPr>
              <a:t>Наименьшее количество баллов набрала  ЭГ-2. </a:t>
            </a:r>
            <a:r>
              <a:rPr lang="ru-RU" sz="1400" dirty="0">
                <a:solidFill>
                  <a:srgbClr val="292934"/>
                </a:solidFill>
                <a:latin typeface="Arial"/>
                <a:ea typeface="Calibri"/>
                <a:cs typeface="Times New Roman"/>
              </a:rPr>
              <a:t>Дети ЭГ-2 понимают простые одноступенчатые инструкции, показывают части тела, знают много названий предметов( </a:t>
            </a:r>
            <a:r>
              <a:rPr lang="en-US" sz="1400" dirty="0">
                <a:solidFill>
                  <a:srgbClr val="292934"/>
                </a:solidFill>
                <a:latin typeface="Arial"/>
                <a:ea typeface="Calibri"/>
                <a:cs typeface="Times New Roman"/>
              </a:rPr>
              <a:t>I</a:t>
            </a:r>
            <a:r>
              <a:rPr lang="ru-RU" sz="1400" dirty="0">
                <a:solidFill>
                  <a:srgbClr val="292934"/>
                </a:solidFill>
                <a:latin typeface="Arial"/>
                <a:ea typeface="Calibri"/>
                <a:cs typeface="Times New Roman"/>
              </a:rPr>
              <a:t>-1, </a:t>
            </a:r>
            <a:r>
              <a:rPr lang="en-US" sz="1400" dirty="0">
                <a:solidFill>
                  <a:srgbClr val="292934"/>
                </a:solidFill>
                <a:latin typeface="Arial"/>
                <a:ea typeface="Calibri"/>
                <a:cs typeface="Times New Roman"/>
              </a:rPr>
              <a:t>I</a:t>
            </a:r>
            <a:r>
              <a:rPr lang="ru-RU" sz="1400" dirty="0">
                <a:solidFill>
                  <a:srgbClr val="292934"/>
                </a:solidFill>
                <a:latin typeface="Arial"/>
                <a:ea typeface="Calibri"/>
                <a:cs typeface="Times New Roman"/>
              </a:rPr>
              <a:t>-2), понимают некоторые действия (</a:t>
            </a:r>
            <a:r>
              <a:rPr lang="en-US" sz="1400" dirty="0">
                <a:solidFill>
                  <a:srgbClr val="292934"/>
                </a:solidFill>
                <a:latin typeface="Arial"/>
                <a:ea typeface="Calibri"/>
                <a:cs typeface="Times New Roman"/>
              </a:rPr>
              <a:t>I</a:t>
            </a:r>
            <a:r>
              <a:rPr lang="ru-RU" sz="1400" dirty="0">
                <a:solidFill>
                  <a:srgbClr val="292934"/>
                </a:solidFill>
                <a:latin typeface="Arial"/>
                <a:ea typeface="Calibri"/>
                <a:cs typeface="Times New Roman"/>
              </a:rPr>
              <a:t>-3), но не понимают грамматические категории ( </a:t>
            </a:r>
            <a:r>
              <a:rPr lang="en-US" sz="1400" dirty="0">
                <a:solidFill>
                  <a:srgbClr val="292934"/>
                </a:solidFill>
                <a:latin typeface="Arial"/>
                <a:ea typeface="Calibri"/>
                <a:cs typeface="Times New Roman"/>
              </a:rPr>
              <a:t>I</a:t>
            </a:r>
            <a:r>
              <a:rPr lang="ru-RU" sz="1400" dirty="0">
                <a:solidFill>
                  <a:srgbClr val="292934"/>
                </a:solidFill>
                <a:latin typeface="Arial"/>
                <a:ea typeface="Calibri"/>
                <a:cs typeface="Times New Roman"/>
              </a:rPr>
              <a:t>-4,  </a:t>
            </a:r>
            <a:r>
              <a:rPr lang="en-US" sz="1400" dirty="0">
                <a:solidFill>
                  <a:srgbClr val="292934"/>
                </a:solidFill>
                <a:latin typeface="Arial"/>
                <a:ea typeface="Calibri"/>
                <a:cs typeface="Times New Roman"/>
              </a:rPr>
              <a:t>I</a:t>
            </a:r>
            <a:r>
              <a:rPr lang="ru-RU" sz="1400" dirty="0">
                <a:solidFill>
                  <a:srgbClr val="292934"/>
                </a:solidFill>
                <a:latin typeface="Arial"/>
                <a:ea typeface="Calibri"/>
                <a:cs typeface="Times New Roman"/>
              </a:rPr>
              <a:t>-5).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rgbClr val="292934"/>
                </a:solidFill>
                <a:latin typeface="Arial"/>
                <a:ea typeface="Calibri"/>
                <a:cs typeface="Times New Roman"/>
              </a:rPr>
              <a:t> Уровень развития </a:t>
            </a:r>
            <a:r>
              <a:rPr lang="ru-RU" sz="1400" dirty="0" err="1">
                <a:solidFill>
                  <a:srgbClr val="292934"/>
                </a:solidFill>
                <a:latin typeface="Arial"/>
                <a:ea typeface="Calibri"/>
                <a:cs typeface="Times New Roman"/>
              </a:rPr>
              <a:t>импрессивной</a:t>
            </a:r>
            <a:r>
              <a:rPr lang="ru-RU" sz="1400" dirty="0">
                <a:solidFill>
                  <a:srgbClr val="292934"/>
                </a:solidFill>
                <a:latin typeface="Arial"/>
                <a:ea typeface="Calibri"/>
                <a:cs typeface="Times New Roman"/>
              </a:rPr>
              <a:t> речи выше значительно в ЭГ-1. Дети знают много названий действий, понимают вопросы косвенных падежей, неплохо ориентируются в простейших грамматических категориях, но ещё недостаточно сформирован процесс  развития пространственных представлений, суффиксальных отношений (</a:t>
            </a:r>
            <a:r>
              <a:rPr lang="en-US" sz="1400" dirty="0">
                <a:solidFill>
                  <a:srgbClr val="292934"/>
                </a:solidFill>
                <a:latin typeface="Arial"/>
                <a:ea typeface="Calibri"/>
                <a:cs typeface="Times New Roman"/>
              </a:rPr>
              <a:t>I</a:t>
            </a:r>
            <a:r>
              <a:rPr lang="ru-RU" sz="1400" dirty="0">
                <a:solidFill>
                  <a:srgbClr val="292934"/>
                </a:solidFill>
                <a:latin typeface="Arial"/>
                <a:ea typeface="Calibri"/>
                <a:cs typeface="Times New Roman"/>
              </a:rPr>
              <a:t>-5).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График выполнения заданий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69645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508031"/>
              </p:ext>
            </p:extLst>
          </p:nvPr>
        </p:nvGraphicFramePr>
        <p:xfrm>
          <a:off x="827584" y="1916832"/>
          <a:ext cx="691276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56184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ru-RU" sz="1400" dirty="0" smtClean="0">
                <a:solidFill>
                  <a:srgbClr val="292934"/>
                </a:solidFill>
                <a:latin typeface="Arial"/>
              </a:rPr>
              <a:t>Идёт выраженное </a:t>
            </a:r>
            <a:r>
              <a:rPr lang="ru-RU" sz="1400" dirty="0">
                <a:solidFill>
                  <a:srgbClr val="292934"/>
                </a:solidFill>
                <a:latin typeface="Arial"/>
              </a:rPr>
              <a:t>отставание Ра в группе ЭГ-2. Дети ЭГ-2 набрали меньше баллов за задание </a:t>
            </a:r>
            <a:r>
              <a:rPr lang="en-US" sz="1400" dirty="0">
                <a:solidFill>
                  <a:srgbClr val="292934"/>
                </a:solidFill>
                <a:latin typeface="Arial"/>
              </a:rPr>
              <a:t>II</a:t>
            </a:r>
            <a:r>
              <a:rPr lang="ru-RU" sz="1400" dirty="0">
                <a:solidFill>
                  <a:srgbClr val="292934"/>
                </a:solidFill>
                <a:latin typeface="Arial"/>
              </a:rPr>
              <a:t>-3,</a:t>
            </a:r>
            <a:r>
              <a:rPr lang="en-US" sz="1400" dirty="0">
                <a:solidFill>
                  <a:srgbClr val="292934"/>
                </a:solidFill>
                <a:latin typeface="Arial"/>
              </a:rPr>
              <a:t>  II</a:t>
            </a:r>
            <a:r>
              <a:rPr lang="ru-RU" sz="1400" dirty="0">
                <a:solidFill>
                  <a:srgbClr val="292934"/>
                </a:solidFill>
                <a:latin typeface="Arial"/>
              </a:rPr>
              <a:t>-5,больше за  </a:t>
            </a:r>
            <a:r>
              <a:rPr lang="en-US" sz="1400" dirty="0">
                <a:solidFill>
                  <a:srgbClr val="292934"/>
                </a:solidFill>
                <a:latin typeface="Arial"/>
              </a:rPr>
              <a:t>II</a:t>
            </a:r>
            <a:r>
              <a:rPr lang="ru-RU" sz="1400" dirty="0">
                <a:solidFill>
                  <a:srgbClr val="292934"/>
                </a:solidFill>
                <a:latin typeface="Arial"/>
              </a:rPr>
              <a:t>-2 и</a:t>
            </a:r>
            <a:r>
              <a:rPr lang="en-US" sz="1400" dirty="0">
                <a:solidFill>
                  <a:srgbClr val="292934"/>
                </a:solidFill>
                <a:latin typeface="Arial"/>
              </a:rPr>
              <a:t> II</a:t>
            </a:r>
            <a:r>
              <a:rPr lang="ru-RU" sz="1400" dirty="0">
                <a:solidFill>
                  <a:srgbClr val="292934"/>
                </a:solidFill>
                <a:latin typeface="Arial"/>
              </a:rPr>
              <a:t>-4. У некоторых появилась 2-х словная </a:t>
            </a:r>
            <a:r>
              <a:rPr lang="ru-RU" sz="1400" dirty="0" err="1">
                <a:solidFill>
                  <a:srgbClr val="292934"/>
                </a:solidFill>
                <a:latin typeface="Arial"/>
              </a:rPr>
              <a:t>лепетная</a:t>
            </a:r>
            <a:r>
              <a:rPr lang="ru-RU" sz="1400" dirty="0">
                <a:solidFill>
                  <a:srgbClr val="292934"/>
                </a:solidFill>
                <a:latin typeface="Arial"/>
              </a:rPr>
              <a:t> фраза, но качество, объём  словаря отстаёт.</a:t>
            </a:r>
            <a:br>
              <a:rPr lang="ru-RU" sz="1400" dirty="0">
                <a:solidFill>
                  <a:srgbClr val="292934"/>
                </a:solidFill>
                <a:latin typeface="Arial"/>
              </a:rPr>
            </a:br>
            <a:r>
              <a:rPr lang="ru-RU" sz="1400" dirty="0">
                <a:solidFill>
                  <a:srgbClr val="292934"/>
                </a:solidFill>
                <a:latin typeface="Arial"/>
              </a:rPr>
              <a:t>Дети группы ЭГ-1 легко вступают в контакт, охотно называют слова –предметы, слова – действия. Многие пользуются 3-4-х словной фразой, доступно  словоизменение, некоторые </a:t>
            </a:r>
            <a:r>
              <a:rPr lang="ru-RU" sz="1400" dirty="0" smtClean="0">
                <a:solidFill>
                  <a:srgbClr val="292934"/>
                </a:solidFill>
                <a:latin typeface="Arial"/>
              </a:rPr>
              <a:t>используют  в речи обобщения</a:t>
            </a:r>
            <a:r>
              <a:rPr lang="ru-RU" sz="1600" dirty="0" smtClean="0">
                <a:solidFill>
                  <a:srgbClr val="292934"/>
                </a:solidFill>
                <a:latin typeface="Arial"/>
              </a:rPr>
              <a:t>.</a:t>
            </a:r>
            <a:br>
              <a:rPr lang="ru-RU" sz="1600" dirty="0" smtClean="0">
                <a:solidFill>
                  <a:srgbClr val="292934"/>
                </a:solidFill>
                <a:latin typeface="Arial"/>
              </a:rPr>
            </a:br>
            <a:r>
              <a:rPr lang="ru-RU" sz="1600" dirty="0" smtClean="0">
                <a:solidFill>
                  <a:srgbClr val="FF0000"/>
                </a:solidFill>
                <a:latin typeface="Arial"/>
              </a:rPr>
              <a:t>График выполнения заданий.</a:t>
            </a:r>
            <a:r>
              <a:rPr lang="ru-RU" sz="1600" dirty="0">
                <a:solidFill>
                  <a:srgbClr val="FF0000"/>
                </a:solidFill>
                <a:latin typeface="Arial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Arial"/>
              </a:rPr>
            </a:b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017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Актуальность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208912" cy="630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Речевая система формируется и функционирует в неразрывной связи с развитием  сенсорной, сенсомоторной, интеллектуальной, аффективно – волевой сфер ребенка.</a:t>
            </a:r>
            <a:r>
              <a:rPr lang="ru-RU" dirty="0">
                <a:solidFill>
                  <a:srgbClr val="7F7F7F"/>
                </a:solidFill>
                <a:ea typeface="Times New Roman"/>
                <a:cs typeface="Times New Roman"/>
              </a:rPr>
              <a:t> </a:t>
            </a:r>
            <a:endParaRPr lang="ru-RU" dirty="0" smtClean="0">
              <a:solidFill>
                <a:srgbClr val="7F7F7F"/>
              </a:solidFill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7F7F7F"/>
              </a:solidFill>
              <a:ea typeface="Times New Roman"/>
              <a:cs typeface="Times New Roman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 smtClean="0">
                <a:ea typeface="Times New Roman"/>
                <a:cs typeface="Times New Roman"/>
              </a:rPr>
              <a:t>Овладение </a:t>
            </a:r>
            <a:r>
              <a:rPr lang="ru-RU" dirty="0">
                <a:ea typeface="Times New Roman"/>
                <a:cs typeface="Times New Roman"/>
              </a:rPr>
              <a:t>речью представляет собой центральную линию развития ребенка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>
                <a:ea typeface="Times New Roman"/>
                <a:cs typeface="Times New Roman"/>
              </a:rPr>
              <a:t>Дети – сироты с самого рождения находятся в условиях  эмоциональной, сенсорной, социальной депривации</a:t>
            </a:r>
            <a:r>
              <a:rPr lang="ru-RU" dirty="0" smtClean="0">
                <a:ea typeface="Times New Roman"/>
                <a:cs typeface="Times New Roman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>
                <a:ea typeface="Times New Roman"/>
                <a:cs typeface="Times New Roman"/>
              </a:rPr>
              <a:t>С младенческого возраста потребности непосредственного  эмоционального общения с матерью не удовлетворяются, что влечет резкое отставание и замедление  всех сторон развития, а особенно </a:t>
            </a:r>
            <a:r>
              <a:rPr lang="ru-RU" dirty="0" smtClean="0">
                <a:ea typeface="Times New Roman"/>
                <a:cs typeface="Times New Roman"/>
              </a:rPr>
              <a:t>речи</a:t>
            </a:r>
          </a:p>
          <a:p>
            <a:pPr marL="342900" lvl="0" indent="-342900"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>
                <a:ea typeface="Times New Roman"/>
                <a:cs typeface="Times New Roman"/>
              </a:rPr>
              <a:t>Глубина задержки  нервно – психического развития ребенка обусловлена отставанием речи, особенно </a:t>
            </a:r>
            <a:r>
              <a:rPr lang="ru-RU" dirty="0" smtClean="0">
                <a:ea typeface="Times New Roman"/>
                <a:cs typeface="Times New Roman"/>
              </a:rPr>
              <a:t>экспрессивной</a:t>
            </a:r>
          </a:p>
          <a:p>
            <a:pPr marL="342900" lvl="0" indent="-342900"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>
                <a:ea typeface="Times New Roman"/>
                <a:cs typeface="Times New Roman"/>
              </a:rPr>
              <a:t>Экспрессивная  речь  тормозит всё психомоторное развитие ребенка</a:t>
            </a:r>
            <a:r>
              <a:rPr lang="ru-RU" dirty="0" smtClean="0">
                <a:ea typeface="Times New Roman"/>
                <a:cs typeface="Times New Roman"/>
              </a:rPr>
              <a:t>.</a:t>
            </a:r>
          </a:p>
          <a:p>
            <a:pPr marL="342900" lvl="0" indent="-342900">
              <a:buFont typeface="Arial"/>
              <a:buChar char="•"/>
              <a:tabLst>
                <a:tab pos="457200" algn="l"/>
              </a:tabLst>
            </a:pP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lvl="0">
              <a:spcBef>
                <a:spcPts val="360"/>
              </a:spcBef>
            </a:pPr>
            <a:r>
              <a:rPr lang="ru-RU" dirty="0">
                <a:ea typeface="Times New Roman"/>
              </a:rPr>
              <a:t>Таким образом, учитывая условия депривации, в которых дети вынуждены находиться, остается актуальным </a:t>
            </a:r>
            <a:r>
              <a:rPr lang="ru-RU" dirty="0">
                <a:solidFill>
                  <a:srgbClr val="FF0000"/>
                </a:solidFill>
                <a:ea typeface="Times New Roman"/>
              </a:rPr>
              <a:t>исследование компонентов речи  </a:t>
            </a:r>
            <a:r>
              <a:rPr lang="ru-RU" dirty="0">
                <a:ea typeface="Times New Roman"/>
              </a:rPr>
              <a:t>детей раннего возраста и </a:t>
            </a:r>
            <a:r>
              <a:rPr lang="ru-RU" dirty="0">
                <a:solidFill>
                  <a:srgbClr val="FF0000"/>
                </a:solidFill>
                <a:ea typeface="Times New Roman"/>
              </a:rPr>
              <a:t>разработка  коррекционного  воздействия.</a:t>
            </a:r>
            <a:endParaRPr lang="ru-RU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>
              <a:tabLst>
                <a:tab pos="457200" algn="l"/>
              </a:tabLst>
            </a:pP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endParaRPr lang="ru-RU" dirty="0" smtClean="0"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050" dirty="0">
                <a:ea typeface="Calibri"/>
                <a:cs typeface="Times New Roman"/>
              </a:rPr>
              <a:t> 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ru-RU" sz="1400" dirty="0"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84884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ea typeface="Calibri"/>
                <a:cs typeface="Times New Roman"/>
              </a:rPr>
              <a:t>Констатирующий эксперимент показал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17326"/>
            <a:ext cx="8784976" cy="576064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sz="2000" dirty="0" smtClean="0">
                <a:ea typeface="Calibri"/>
                <a:cs typeface="Times New Roman"/>
              </a:rPr>
              <a:t>Практически </a:t>
            </a:r>
            <a:r>
              <a:rPr lang="ru-RU" sz="2000" dirty="0">
                <a:ea typeface="Calibri"/>
                <a:cs typeface="Times New Roman"/>
              </a:rPr>
              <a:t>все дети дома ребенка отстают в речевом развитии </a:t>
            </a:r>
            <a:r>
              <a:rPr lang="ru-RU" sz="2000" dirty="0" smtClean="0">
                <a:ea typeface="Calibri"/>
                <a:cs typeface="Times New Roman"/>
              </a:rPr>
              <a:t>от нормативных показателей развития детей раннего возраста.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err="1" smtClean="0">
                <a:ea typeface="Calibri"/>
                <a:cs typeface="Times New Roman"/>
              </a:rPr>
              <a:t>Импрессивная</a:t>
            </a:r>
            <a:r>
              <a:rPr lang="ru-RU" sz="2000" dirty="0" smtClean="0">
                <a:ea typeface="Calibri"/>
                <a:cs typeface="Times New Roman"/>
              </a:rPr>
              <a:t> и экспрессивная речь  детей развиваются  неравномерно.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000" dirty="0" smtClean="0">
                <a:ea typeface="Calibri"/>
                <a:cs typeface="Times New Roman"/>
              </a:rPr>
              <a:t>Отстаёт значительно экспрессивная речь.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000" dirty="0">
                <a:ea typeface="Calibri"/>
                <a:cs typeface="Times New Roman"/>
              </a:rPr>
              <a:t>Глубина задержки </a:t>
            </a:r>
            <a:r>
              <a:rPr lang="ru-RU" sz="2000" dirty="0" smtClean="0">
                <a:ea typeface="Calibri"/>
                <a:cs typeface="Times New Roman"/>
              </a:rPr>
              <a:t> НПР ребенка</a:t>
            </a:r>
            <a:r>
              <a:rPr lang="ru-RU" sz="2000" dirty="0">
                <a:ea typeface="Calibri"/>
                <a:cs typeface="Times New Roman"/>
              </a:rPr>
              <a:t>, в подавляющем большинстве, обусловлена отставанием </a:t>
            </a:r>
            <a:r>
              <a:rPr lang="ru-RU" sz="2000" dirty="0" smtClean="0">
                <a:ea typeface="Calibri"/>
                <a:cs typeface="Times New Roman"/>
              </a:rPr>
              <a:t> развития  речи </a:t>
            </a:r>
            <a:r>
              <a:rPr lang="ru-RU" sz="2000" dirty="0">
                <a:ea typeface="Calibri"/>
                <a:cs typeface="Times New Roman"/>
              </a:rPr>
              <a:t>активной</a:t>
            </a:r>
            <a:r>
              <a:rPr lang="ru-RU" sz="2000" dirty="0" smtClean="0">
                <a:ea typeface="Calibri"/>
                <a:cs typeface="Times New Roman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ea typeface="Calibri"/>
                <a:cs typeface="Times New Roman"/>
              </a:rPr>
              <a:t>Ч</a:t>
            </a:r>
            <a:r>
              <a:rPr lang="ru-RU" sz="2000" dirty="0" smtClean="0">
                <a:ea typeface="Calibri"/>
                <a:cs typeface="Times New Roman"/>
              </a:rPr>
              <a:t>ем </a:t>
            </a:r>
            <a:r>
              <a:rPr lang="ru-RU" sz="2000" dirty="0">
                <a:ea typeface="Calibri"/>
                <a:cs typeface="Times New Roman"/>
              </a:rPr>
              <a:t>раньше диагностируется отставание в </a:t>
            </a:r>
            <a:r>
              <a:rPr lang="ru-RU" sz="2000" dirty="0" smtClean="0">
                <a:ea typeface="Calibri"/>
                <a:cs typeface="Times New Roman"/>
              </a:rPr>
              <a:t>развитии  </a:t>
            </a:r>
            <a:r>
              <a:rPr lang="ru-RU" sz="2000" dirty="0">
                <a:ea typeface="Calibri"/>
                <a:cs typeface="Times New Roman"/>
              </a:rPr>
              <a:t>и осуществляется  необходимое </a:t>
            </a:r>
            <a:r>
              <a:rPr lang="ru-RU" sz="2000" dirty="0" err="1">
                <a:ea typeface="Calibri"/>
                <a:cs typeface="Times New Roman"/>
              </a:rPr>
              <a:t>коррекционно</a:t>
            </a:r>
            <a:r>
              <a:rPr lang="ru-RU" sz="2000" dirty="0">
                <a:ea typeface="Calibri"/>
                <a:cs typeface="Times New Roman"/>
              </a:rPr>
              <a:t> – развивающее воздействие, тем меньше выражена степень отставания в </a:t>
            </a:r>
            <a:r>
              <a:rPr lang="ru-RU" sz="2000" dirty="0" smtClean="0">
                <a:ea typeface="Calibri"/>
                <a:cs typeface="Times New Roman"/>
              </a:rPr>
              <a:t>последующем.</a:t>
            </a:r>
          </a:p>
          <a:p>
            <a:pPr marL="0" indent="0">
              <a:buNone/>
            </a:pPr>
            <a:r>
              <a:rPr lang="ru-RU" sz="2000" dirty="0" smtClean="0">
                <a:ea typeface="Calibri"/>
                <a:cs typeface="Times New Roman"/>
              </a:rPr>
              <a:t> Следовательно</a:t>
            </a:r>
            <a:r>
              <a:rPr lang="ru-RU" sz="2000" dirty="0">
                <a:ea typeface="Calibri"/>
                <a:cs typeface="Times New Roman"/>
              </a:rPr>
              <a:t>, мы можем утверждать, что дети дома ребенка уже с самого </a:t>
            </a:r>
            <a:r>
              <a:rPr lang="ru-RU" sz="2000" dirty="0" smtClean="0">
                <a:ea typeface="Calibri"/>
                <a:cs typeface="Times New Roman"/>
              </a:rPr>
              <a:t>      раннего </a:t>
            </a:r>
            <a:r>
              <a:rPr lang="ru-RU" sz="2000" dirty="0">
                <a:ea typeface="Calibri"/>
                <a:cs typeface="Times New Roman"/>
              </a:rPr>
              <a:t>возраста нуждаются в направленном  коррекционном </a:t>
            </a:r>
            <a:r>
              <a:rPr lang="ru-RU" sz="2000" dirty="0" smtClean="0">
                <a:ea typeface="Calibri"/>
                <a:cs typeface="Times New Roman"/>
              </a:rPr>
              <a:t>воздействии.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96245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/>
                <a:ea typeface="Times New Roman"/>
              </a:rPr>
              <a:t>Глава 4.  </a:t>
            </a:r>
            <a:r>
              <a:rPr lang="ru-RU" sz="2400" i="1" dirty="0">
                <a:ea typeface="Times New Roman"/>
                <a:cs typeface="Times New Roman"/>
              </a:rPr>
              <a:t>Проведение и анализ контрольного эксперимента</a:t>
            </a:r>
            <a:endParaRPr lang="ru-RU" sz="2400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41806"/>
              </p:ext>
            </p:extLst>
          </p:nvPr>
        </p:nvGraphicFramePr>
        <p:xfrm>
          <a:off x="457200" y="836712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8521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801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Контрольная диагностика проводилась в два этапа.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sz="32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904618"/>
              </p:ext>
            </p:extLst>
          </p:nvPr>
        </p:nvGraphicFramePr>
        <p:xfrm>
          <a:off x="395536" y="1916832"/>
          <a:ext cx="839831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65683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/>
                <a:ea typeface="Calibri"/>
              </a:rPr>
              <a:t>1 этап. Определение динамики нервно – психического развития детей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/>
          <a:lstStyle/>
          <a:p>
            <a:pPr marL="0" indent="0" algn="just">
              <a:spcAft>
                <a:spcPts val="100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На 1 этапе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обследование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проводилось, как обычно,  по методикам, 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разработанным 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К.Л. Печорой,  Г.В. </a:t>
            </a:r>
            <a:r>
              <a:rPr lang="ru-RU" sz="1800" dirty="0" err="1">
                <a:latin typeface="Times New Roman"/>
                <a:ea typeface="Calibri"/>
                <a:cs typeface="Times New Roman"/>
              </a:rPr>
              <a:t>Пантюхиной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,  Э.Л. </a:t>
            </a:r>
            <a:r>
              <a:rPr lang="ru-RU" sz="1800" dirty="0" err="1">
                <a:latin typeface="Times New Roman"/>
                <a:ea typeface="Calibri"/>
                <a:cs typeface="Times New Roman"/>
              </a:rPr>
              <a:t>Фрухт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,  Л.Г. Голубевой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.  По результатам обследования строим график  и  диаграмму, где прослеживается динамика НПР всех детей экспериментальной группы.</a:t>
            </a:r>
            <a:endParaRPr lang="ru-RU" sz="1800" dirty="0">
              <a:ea typeface="Calibri"/>
              <a:cs typeface="Times New Roman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48785983"/>
              </p:ext>
            </p:extLst>
          </p:nvPr>
        </p:nvGraphicFramePr>
        <p:xfrm>
          <a:off x="1403648" y="2204864"/>
          <a:ext cx="6152515" cy="4203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71675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Рисунок 6"/>
          <p:cNvGraphicFramePr>
            <a:graphicFrameLocks noGrp="1"/>
          </p:cNvGraphicFramePr>
          <p:nvPr>
            <p:ph type="pic" idx="1"/>
          </p:nvPr>
        </p:nvGraphicFramePr>
        <p:xfrm>
          <a:off x="684213" y="612775"/>
          <a:ext cx="79914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653136"/>
            <a:ext cx="8712968" cy="648072"/>
          </a:xfrm>
        </p:spPr>
        <p:txBody>
          <a:bodyPr>
            <a:normAutofit/>
          </a:bodyPr>
          <a:lstStyle/>
          <a:p>
            <a:r>
              <a:rPr lang="ru-RU" sz="1600" b="0" dirty="0">
                <a:latin typeface="Times New Roman"/>
                <a:ea typeface="Calibri"/>
              </a:rPr>
              <a:t>График </a:t>
            </a:r>
            <a:r>
              <a:rPr lang="ru-RU" sz="1600" b="0" dirty="0" smtClean="0">
                <a:latin typeface="Times New Roman"/>
                <a:ea typeface="Calibri"/>
              </a:rPr>
              <a:t> </a:t>
            </a:r>
            <a:r>
              <a:rPr lang="ru-RU" sz="1600" b="0" dirty="0">
                <a:latin typeface="Times New Roman"/>
                <a:ea typeface="Calibri"/>
              </a:rPr>
              <a:t>и диаграмма </a:t>
            </a:r>
            <a:r>
              <a:rPr lang="ru-RU" sz="1600" b="0" dirty="0" smtClean="0">
                <a:latin typeface="Times New Roman"/>
                <a:ea typeface="Calibri"/>
              </a:rPr>
              <a:t>отражают </a:t>
            </a:r>
            <a:r>
              <a:rPr lang="ru-RU" sz="1600" b="0" dirty="0">
                <a:latin typeface="Times New Roman"/>
                <a:ea typeface="Calibri"/>
              </a:rPr>
              <a:t>положительную динамику нервно – психического развития </a:t>
            </a:r>
            <a:r>
              <a:rPr lang="ru-RU" sz="1600" b="0" dirty="0" smtClean="0">
                <a:latin typeface="Times New Roman"/>
                <a:ea typeface="Calibri"/>
              </a:rPr>
              <a:t>детей.</a:t>
            </a:r>
            <a:endParaRPr lang="ru-RU" sz="16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73216"/>
            <a:ext cx="8726760" cy="136815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300" dirty="0">
                <a:latin typeface="Times New Roman"/>
                <a:ea typeface="Calibri"/>
                <a:cs typeface="Times New Roman"/>
              </a:rPr>
              <a:t>Увеличилось количество детей, </a:t>
            </a:r>
            <a:r>
              <a:rPr lang="ru-RU" sz="2300" dirty="0" smtClean="0">
                <a:latin typeface="Times New Roman"/>
                <a:ea typeface="Calibri"/>
                <a:cs typeface="Times New Roman"/>
              </a:rPr>
              <a:t>НПР развитие </a:t>
            </a:r>
            <a:r>
              <a:rPr lang="ru-RU" sz="2300" dirty="0">
                <a:latin typeface="Times New Roman"/>
                <a:ea typeface="Calibri"/>
                <a:cs typeface="Times New Roman"/>
              </a:rPr>
              <a:t>которых приблизилось к норме – это 2 ребенка с </a:t>
            </a:r>
            <a:r>
              <a:rPr lang="en-US" sz="2300" dirty="0">
                <a:latin typeface="Times New Roman"/>
                <a:ea typeface="Calibri"/>
                <a:cs typeface="Times New Roman"/>
              </a:rPr>
              <a:t>I</a:t>
            </a:r>
            <a:r>
              <a:rPr lang="ru-RU" sz="2300" dirty="0">
                <a:latin typeface="Times New Roman"/>
                <a:ea typeface="Calibri"/>
                <a:cs typeface="Times New Roman"/>
              </a:rPr>
              <a:t> и  </a:t>
            </a:r>
            <a:r>
              <a:rPr lang="en-US" sz="2300" dirty="0">
                <a:latin typeface="Times New Roman"/>
                <a:ea typeface="Calibri"/>
                <a:cs typeface="Times New Roman"/>
              </a:rPr>
              <a:t>II</a:t>
            </a:r>
            <a:r>
              <a:rPr lang="ru-RU" sz="2300" dirty="0">
                <a:latin typeface="Times New Roman"/>
                <a:ea typeface="Calibri"/>
                <a:cs typeface="Times New Roman"/>
              </a:rPr>
              <a:t> группами развития (всего 20</a:t>
            </a:r>
            <a:r>
              <a:rPr lang="ru-RU" sz="2300" dirty="0" smtClean="0">
                <a:latin typeface="Times New Roman"/>
                <a:ea typeface="Calibri"/>
                <a:cs typeface="Times New Roman"/>
              </a:rPr>
              <a:t>%).  </a:t>
            </a:r>
            <a:r>
              <a:rPr lang="ru-RU" sz="2300" dirty="0">
                <a:latin typeface="Times New Roman"/>
                <a:ea typeface="Calibri"/>
                <a:cs typeface="Times New Roman"/>
              </a:rPr>
              <a:t>Не стало детей с  низкой </a:t>
            </a:r>
            <a:r>
              <a:rPr lang="en-US" sz="2300" dirty="0">
                <a:latin typeface="Times New Roman"/>
                <a:ea typeface="Calibri"/>
                <a:cs typeface="Times New Roman"/>
              </a:rPr>
              <a:t>V</a:t>
            </a:r>
            <a:r>
              <a:rPr lang="ru-RU" sz="2300" dirty="0">
                <a:latin typeface="Times New Roman"/>
                <a:ea typeface="Calibri"/>
                <a:cs typeface="Times New Roman"/>
              </a:rPr>
              <a:t> группой НПР,  и соответственно выросла </a:t>
            </a:r>
            <a:r>
              <a:rPr lang="en-US" sz="2300" dirty="0">
                <a:latin typeface="Times New Roman"/>
                <a:ea typeface="Calibri"/>
                <a:cs typeface="Times New Roman"/>
              </a:rPr>
              <a:t>IV</a:t>
            </a:r>
            <a:r>
              <a:rPr lang="ru-RU" sz="2300" dirty="0">
                <a:latin typeface="Times New Roman"/>
                <a:ea typeface="Calibri"/>
                <a:cs typeface="Times New Roman"/>
              </a:rPr>
              <a:t> группа развития. </a:t>
            </a:r>
            <a:r>
              <a:rPr lang="en-US" sz="2300" dirty="0">
                <a:latin typeface="Times New Roman"/>
                <a:ea typeface="Calibri"/>
                <a:cs typeface="Times New Roman"/>
              </a:rPr>
              <a:t>III</a:t>
            </a:r>
            <a:r>
              <a:rPr lang="ru-RU" sz="2300" dirty="0">
                <a:latin typeface="Times New Roman"/>
                <a:ea typeface="Calibri"/>
                <a:cs typeface="Times New Roman"/>
              </a:rPr>
              <a:t> группа НПР осталась без изменений и показывает удовлетворительное  состояние  уровня нервно – психического развития детей.  </a:t>
            </a:r>
            <a:r>
              <a:rPr lang="en-US" sz="2300" dirty="0">
                <a:latin typeface="Times New Roman"/>
                <a:ea typeface="Calibri"/>
                <a:cs typeface="Times New Roman"/>
              </a:rPr>
              <a:t>III </a:t>
            </a:r>
            <a:r>
              <a:rPr lang="ru-RU" sz="2300" dirty="0">
                <a:latin typeface="Times New Roman"/>
                <a:ea typeface="Calibri"/>
                <a:cs typeface="Times New Roman"/>
              </a:rPr>
              <a:t>и </a:t>
            </a:r>
            <a:r>
              <a:rPr lang="en-US" sz="2300" dirty="0">
                <a:latin typeface="Times New Roman"/>
                <a:ea typeface="Calibri"/>
                <a:cs typeface="Times New Roman"/>
              </a:rPr>
              <a:t>IV </a:t>
            </a:r>
            <a:r>
              <a:rPr lang="ru-RU" sz="2300" dirty="0">
                <a:latin typeface="Times New Roman"/>
                <a:ea typeface="Calibri"/>
                <a:cs typeface="Times New Roman"/>
              </a:rPr>
              <a:t>-  самые распространенные группы в доме ребенка.</a:t>
            </a:r>
            <a:endParaRPr lang="ru-RU" sz="23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5372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2</a:t>
            </a:r>
            <a:r>
              <a:rPr lang="ru-RU" sz="3100" dirty="0" smtClean="0"/>
              <a:t> этап. Определение динамики речевой деятельности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538892"/>
              </p:ext>
            </p:extLst>
          </p:nvPr>
        </p:nvGraphicFramePr>
        <p:xfrm>
          <a:off x="323528" y="1340768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6092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725237"/>
              </p:ext>
            </p:extLst>
          </p:nvPr>
        </p:nvGraphicFramePr>
        <p:xfrm>
          <a:off x="755576" y="1988840"/>
          <a:ext cx="820891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33378"/>
            <a:ext cx="8784976" cy="2022217"/>
          </a:xfrm>
        </p:spPr>
        <p:txBody>
          <a:bodyPr>
            <a:noAutofit/>
          </a:bodyPr>
          <a:lstStyle/>
          <a:p>
            <a:pPr marL="381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Разница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в развитии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импрессивной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речи (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</a:rPr>
              <a:t>I-1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-5)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контрольного и констатирующего эксперимента незначительная, так как она была достаточно высокой в обеих группах. В развитии экспрессивной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речи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</a:rPr>
              <a:t>II-1 - II-5)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за время эксперимента произошел скачок, особенно в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группе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ЭГ-2  (дети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, поступившие после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1г 4мес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– 3 лет), что свидетельствует о начале коррекционной работы с ними.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21410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473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93169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Рисунок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729388"/>
              </p:ext>
            </p:extLst>
          </p:nvPr>
        </p:nvGraphicFramePr>
        <p:xfrm>
          <a:off x="467544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38138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График  показывает  динамику в понимании грамматических категорий детей группы ЭГ-1, это задания 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- 4, 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- 5.</a:t>
            </a:r>
            <a:r>
              <a:rPr lang="ru-RU" sz="22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2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67462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772816"/>
            <a:ext cx="842493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568952" cy="576064"/>
          </a:xfrm>
        </p:spPr>
        <p:txBody>
          <a:bodyPr>
            <a:noAutofit/>
          </a:bodyPr>
          <a:lstStyle/>
          <a:p>
            <a:pPr marL="38100" lvl="0" algn="l">
              <a:lnSpc>
                <a:spcPct val="115000"/>
              </a:lnSpc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 группе ЭГ-2  произошел  резкий скачок в развитии пассивного номинативного словаря (задание 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-2).  Дети лучше стали понимать вопросы косвенных падежей ( 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-4), упорядочился глагольный словарь (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-3).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</a:rPr>
              <a:t/>
            </a:r>
            <a:br>
              <a:rPr lang="ru-RU" sz="2000" dirty="0">
                <a:solidFill>
                  <a:prstClr val="black"/>
                </a:solidFill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9119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8464" y="188640"/>
            <a:ext cx="144016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448797"/>
              </p:ext>
            </p:extLst>
          </p:nvPr>
        </p:nvGraphicFramePr>
        <p:xfrm>
          <a:off x="457200" y="404664"/>
          <a:ext cx="82296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94703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988840"/>
            <a:ext cx="806489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pPr marL="38100" lvl="0">
              <a:lnSpc>
                <a:spcPct val="115000"/>
              </a:lnSpc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 всем заданиям в группе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ЭГ-1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идёт положительная динамика. Обогатился  активный словарь, дети больше используют грамматические формы, стала  интенсивно развиваться коммуникативная функция речи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886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916832"/>
            <a:ext cx="8136904" cy="420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498178"/>
          </a:xfrm>
        </p:spPr>
        <p:txBody>
          <a:bodyPr>
            <a:normAutofit fontScale="90000"/>
          </a:bodyPr>
          <a:lstStyle/>
          <a:p>
            <a:pPr marL="38100" lvl="0" algn="l">
              <a:lnSpc>
                <a:spcPct val="115000"/>
              </a:lnSpc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График отображает  значительный  рост в группе ЭГ-2  активного  предметного и глагольного словаря  (задания  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II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-2,  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II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-3), появилась2-х словная  фразовая речь (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II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-4). Речь детей группы ЭГ-2 ещё наполнена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лепетными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словами, звукоподражаниями, но дети уже с желанием вступают в контакт, пытаются пользоваться речью для общения,  появляются зачатки словоизменения.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50954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Заключение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53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Сравнительные показатели  на констатирующем и контрольном этапах эксперимента отражают положительную динамику в нервно – психическом и речевом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развитии детей. </a:t>
            </a:r>
            <a:endParaRPr lang="ru-RU" sz="1600" dirty="0">
              <a:latin typeface="Times New Roman"/>
              <a:ea typeface="Times New Roman"/>
            </a:endParaRPr>
          </a:p>
          <a:p>
            <a:pPr marL="0" indent="0" algn="just">
              <a:spcBef>
                <a:spcPts val="53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 Несомненно, речь детей в Доме ребенка отстает от речи детей, воспитывающихся в домашних условиях.</a:t>
            </a:r>
            <a:endParaRPr lang="ru-RU" sz="1600" dirty="0">
              <a:latin typeface="Times New Roman"/>
              <a:ea typeface="Times New Roman"/>
            </a:endParaRPr>
          </a:p>
          <a:p>
            <a:pPr marL="0" indent="0" algn="just">
              <a:spcBef>
                <a:spcPts val="53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Но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все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же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коррекционная работа дала положительные результаты. </a:t>
            </a:r>
            <a:endParaRPr lang="ru-RU" sz="1600" dirty="0">
              <a:latin typeface="Times New Roman"/>
              <a:ea typeface="Times New Roman"/>
            </a:endParaRPr>
          </a:p>
          <a:p>
            <a:pPr marL="0" indent="0" algn="just">
              <a:spcBef>
                <a:spcPts val="53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Объективно это подтверждается сравнительными показателями  контрольного и констатирующего экспериментов.</a:t>
            </a:r>
            <a:endParaRPr lang="ru-RU" sz="1600" dirty="0">
              <a:latin typeface="Times New Roman"/>
              <a:ea typeface="Times New Roman"/>
            </a:endParaRPr>
          </a:p>
          <a:p>
            <a:pPr marL="0" indent="0" algn="just"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sz="1600" dirty="0">
                <a:solidFill>
                  <a:srgbClr val="000000"/>
                </a:solidFill>
                <a:ea typeface="Calibri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300" dirty="0">
                <a:ea typeface="Calibri"/>
                <a:cs typeface="Times New Roman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lightboxImage" descr="http://www.dr-malutka.med.cap.ru/img.ashx?img=JTJmSG9tZSUyZjQxNSUyZmZvdG9nYWxlcmV5YSUyZlNEQzEwNzIwLkpQRzo1MDB4MDoxOmJpZzoxOlJORDk1OQ==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770" y="3271101"/>
            <a:ext cx="4761230" cy="357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1939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4392488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468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688632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Задачи исследования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7342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prstClr val="black"/>
                </a:solidFill>
              </a:rPr>
              <a:t>Провести систематизацию и анализ имеющихся данных  по проблеме  исследования</a:t>
            </a:r>
          </a:p>
          <a:p>
            <a:pPr marL="0" lvl="0" indent="0">
              <a:buNone/>
            </a:pPr>
            <a:endParaRPr lang="ru-RU" sz="24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Провести диагностику нервно – психического развития детей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Провести диагностику речевого развития детей</a:t>
            </a:r>
          </a:p>
          <a:p>
            <a:pPr marL="0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Разработать методику  коррекционного  воздействия при отклонениях речевого 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3253171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35280" cy="1368152"/>
          </a:xfrm>
        </p:spPr>
        <p:txBody>
          <a:bodyPr>
            <a:normAutofit fontScale="90000"/>
          </a:bodyPr>
          <a:lstStyle/>
          <a:p>
            <a:r>
              <a:rPr lang="ru-RU" sz="2700" b="1" spc="-100" dirty="0">
                <a:solidFill>
                  <a:srgbClr val="675E47"/>
                </a:solidFill>
                <a:latin typeface="Times New Roman"/>
                <a:ea typeface="Calibri"/>
                <a:cs typeface="Times New Roman"/>
              </a:rPr>
              <a:t>Глава 2.</a:t>
            </a:r>
            <a:r>
              <a:rPr lang="ru-RU" sz="2700" spc="-100" dirty="0">
                <a:solidFill>
                  <a:srgbClr val="675E47"/>
                </a:solidFill>
                <a:latin typeface="Cambria"/>
                <a:ea typeface="Calibri"/>
                <a:cs typeface="Times New Roman"/>
              </a:rPr>
              <a:t> </a:t>
            </a:r>
            <a:r>
              <a:rPr lang="ru-RU" sz="2700" i="1" spc="-100" dirty="0">
                <a:solidFill>
                  <a:srgbClr val="675E47"/>
                </a:solidFill>
                <a:latin typeface="Cambria"/>
                <a:ea typeface="Calibri"/>
                <a:cs typeface="Times New Roman"/>
              </a:rPr>
              <a:t>Организация и методика экспериментального исследования речевого развития  детей 3-го года  жизни  в  условиях  Дома  ребенка</a:t>
            </a:r>
            <a:r>
              <a:rPr lang="ru-RU" sz="2000" i="1" spc="-100" dirty="0">
                <a:solidFill>
                  <a:srgbClr val="675E47"/>
                </a:solidFill>
                <a:latin typeface="Cambria"/>
                <a:ea typeface="Calibri"/>
                <a:cs typeface="Times New Roman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 данной главе представлен констатирующий эксперимент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55353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8424935" cy="93610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800" kern="0" spc="0" dirty="0">
                <a:solidFill>
                  <a:sysClr val="windowText" lastClr="000000"/>
                </a:solidFill>
              </a:rPr>
              <a:t>Экспериментальная работа проводилась на базе Чебоксарского специализированного Дома ребенка «Малютка» для детей с органическими поражениями ЦНС. </a:t>
            </a:r>
            <a:br>
              <a:rPr lang="ru-RU" sz="1800" kern="0" spc="0" dirty="0">
                <a:solidFill>
                  <a:sysClr val="windowText" lastClr="000000"/>
                </a:solidFill>
              </a:rPr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146666"/>
              </p:ext>
            </p:extLst>
          </p:nvPr>
        </p:nvGraphicFramePr>
        <p:xfrm>
          <a:off x="323528" y="1268760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22216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cap="all" dirty="0">
                <a:solidFill>
                  <a:srgbClr val="002060"/>
                </a:solidFill>
                <a:effectLst>
                  <a:reflection blurRad="12700" stA="48000" endA="300" endPos="55000" dir="5400000" sy="-90000" algn="bl"/>
                </a:effectLst>
                <a:latin typeface="Franklin Gothic Medium"/>
                <a:ea typeface="Calibri"/>
                <a:cs typeface="Times New Roman"/>
              </a:rPr>
              <a:t>Исследование </a:t>
            </a:r>
            <a:r>
              <a:rPr lang="ru-RU" sz="3200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/>
                </a:effectLst>
                <a:latin typeface="Franklin Gothic Medium"/>
                <a:ea typeface="Calibri"/>
                <a:cs typeface="Times New Roman"/>
              </a:rPr>
              <a:t>представляет </a:t>
            </a:r>
            <a:r>
              <a:rPr lang="ru-RU" sz="3200" cap="all" dirty="0">
                <a:solidFill>
                  <a:srgbClr val="002060"/>
                </a:solidFill>
                <a:effectLst>
                  <a:reflection blurRad="12700" stA="48000" endA="300" endPos="55000" dir="5400000" sy="-90000" algn="bl"/>
                </a:effectLst>
                <a:latin typeface="Franklin Gothic Medium"/>
                <a:ea typeface="Calibri"/>
                <a:cs typeface="Times New Roman"/>
              </a:rPr>
              <a:t>3 этапа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597911"/>
              </p:ext>
            </p:extLst>
          </p:nvPr>
        </p:nvGraphicFramePr>
        <p:xfrm>
          <a:off x="457200" y="1052736"/>
          <a:ext cx="8229600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96753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9208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ru-RU" sz="2800" i="1" dirty="0">
                <a:ea typeface="Calibri"/>
                <a:cs typeface="Times New Roman"/>
              </a:rPr>
              <a:t>Цель констатирующего эксперимента</a:t>
            </a:r>
            <a:r>
              <a:rPr lang="ru-RU" sz="2800" dirty="0">
                <a:ea typeface="Calibri"/>
                <a:cs typeface="Times New Roman"/>
              </a:rPr>
              <a:t> – определить уровень речевого развития детей.</a:t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dirty="0">
                <a:ea typeface="Calibri"/>
                <a:cs typeface="Times New Roman"/>
              </a:rPr>
              <a:t>Задачи: 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buFont typeface="Symbol"/>
              <a:buChar char=""/>
            </a:pPr>
            <a:r>
              <a:rPr lang="ru-RU" dirty="0">
                <a:ea typeface="Calibri"/>
                <a:cs typeface="Times New Roman"/>
              </a:rPr>
              <a:t>определить уровень нервно – психического развития детей.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buFont typeface="Symbol"/>
              <a:buChar char=""/>
            </a:pPr>
            <a:r>
              <a:rPr lang="ru-RU" dirty="0">
                <a:ea typeface="Calibri"/>
                <a:cs typeface="Times New Roman"/>
              </a:rPr>
              <a:t>сравнить результаты НПР детей ЭГ-1 с ЭГ-2.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buFont typeface="Symbol"/>
              <a:buChar char=""/>
            </a:pPr>
            <a:r>
              <a:rPr lang="ru-RU" dirty="0">
                <a:ea typeface="Calibri"/>
                <a:cs typeface="Times New Roman"/>
              </a:rPr>
              <a:t>определить уровень  развития </a:t>
            </a:r>
            <a:r>
              <a:rPr lang="ru-RU" dirty="0" err="1">
                <a:ea typeface="Calibri"/>
                <a:cs typeface="Times New Roman"/>
              </a:rPr>
              <a:t>импрессивной</a:t>
            </a:r>
            <a:r>
              <a:rPr lang="ru-RU" dirty="0">
                <a:ea typeface="Calibri"/>
                <a:cs typeface="Times New Roman"/>
              </a:rPr>
              <a:t> и экспрессивной  речи.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buFont typeface="Symbol"/>
              <a:buChar char=""/>
            </a:pPr>
            <a:r>
              <a:rPr lang="ru-RU" dirty="0">
                <a:ea typeface="Calibri"/>
                <a:cs typeface="Times New Roman"/>
              </a:rPr>
              <a:t>Определить состояние </a:t>
            </a:r>
            <a:r>
              <a:rPr lang="ru-RU" dirty="0" err="1">
                <a:ea typeface="Calibri"/>
                <a:cs typeface="Times New Roman"/>
              </a:rPr>
              <a:t>импрессивной</a:t>
            </a:r>
            <a:r>
              <a:rPr lang="ru-RU" dirty="0">
                <a:ea typeface="Calibri"/>
                <a:cs typeface="Times New Roman"/>
              </a:rPr>
              <a:t> и экспрессивной речи по группам НПР.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buFont typeface="Symbol"/>
              <a:buChar char=""/>
            </a:pPr>
            <a:r>
              <a:rPr lang="ru-RU" dirty="0">
                <a:ea typeface="Calibri"/>
                <a:cs typeface="Times New Roman"/>
              </a:rPr>
              <a:t>Сравнить результаты, полученные в процессе обследования </a:t>
            </a:r>
            <a:r>
              <a:rPr lang="ru-RU" dirty="0" err="1">
                <a:ea typeface="Calibri"/>
                <a:cs typeface="Times New Roman"/>
              </a:rPr>
              <a:t>импрессивной</a:t>
            </a:r>
            <a:r>
              <a:rPr lang="ru-RU" dirty="0">
                <a:ea typeface="Calibri"/>
                <a:cs typeface="Times New Roman"/>
              </a:rPr>
              <a:t> и экспрессивной речи детей ЭГ-1 с ЭГ-2. 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ea typeface="Calibri"/>
                <a:cs typeface="Times New Roman"/>
              </a:rPr>
              <a:t>Установить причины речевого недоразвития.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7015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720080"/>
          </a:xfrm>
        </p:spPr>
        <p:txBody>
          <a:bodyPr>
            <a:normAutofit fontScale="90000"/>
          </a:bodyPr>
          <a:lstStyle/>
          <a:p>
            <a:pPr>
              <a:spcAft>
                <a:spcPts val="1000"/>
              </a:spcAft>
            </a:pPr>
            <a:r>
              <a:rPr lang="ru-RU" sz="2700" i="1" dirty="0" smtClean="0">
                <a:ea typeface="Calibri"/>
                <a:cs typeface="Times New Roman"/>
              </a:rPr>
              <a:t/>
            </a:r>
            <a:br>
              <a:rPr lang="ru-RU" sz="2700" i="1" dirty="0" smtClean="0">
                <a:ea typeface="Calibri"/>
                <a:cs typeface="Times New Roman"/>
              </a:rPr>
            </a:br>
            <a:r>
              <a:rPr lang="ru-RU" sz="2700" i="1" dirty="0" smtClean="0">
                <a:solidFill>
                  <a:srgbClr val="0070C0"/>
                </a:solidFill>
                <a:ea typeface="Calibri"/>
                <a:cs typeface="Times New Roman"/>
              </a:rPr>
              <a:t>Первый  </a:t>
            </a:r>
            <a:r>
              <a:rPr lang="ru-RU" sz="2700" i="1" dirty="0">
                <a:solidFill>
                  <a:srgbClr val="0070C0"/>
                </a:solidFill>
                <a:ea typeface="Calibri"/>
                <a:cs typeface="Times New Roman"/>
              </a:rPr>
              <a:t>этап</a:t>
            </a:r>
            <a:r>
              <a:rPr lang="ru-RU" sz="2700" dirty="0">
                <a:solidFill>
                  <a:srgbClr val="0070C0"/>
                </a:solidFill>
                <a:ea typeface="Calibri"/>
                <a:cs typeface="Times New Roman"/>
              </a:rPr>
              <a:t>. Изучение медицинской документации</a:t>
            </a:r>
            <a:r>
              <a:rPr lang="ru-RU" dirty="0">
                <a:solidFill>
                  <a:srgbClr val="0070C0"/>
                </a:solidFill>
                <a:ea typeface="Calibri"/>
                <a:cs typeface="Times New Roman"/>
              </a:rPr>
              <a:t>.</a:t>
            </a:r>
            <a:r>
              <a:rPr lang="ru-RU" sz="3600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Данные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медицинского заключения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детей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2260227"/>
              </p:ext>
            </p:extLst>
          </p:nvPr>
        </p:nvGraphicFramePr>
        <p:xfrm>
          <a:off x="395536" y="1772816"/>
          <a:ext cx="3960440" cy="4441644"/>
        </p:xfrm>
        <a:graphic>
          <a:graphicData uri="http://schemas.openxmlformats.org/drawingml/2006/table">
            <a:tbl>
              <a:tblPr firstRow="1" firstCol="1" bandRow="1"/>
              <a:tblGrid>
                <a:gridCol w="253033"/>
                <a:gridCol w="1115119"/>
                <a:gridCol w="864096"/>
                <a:gridCol w="1152128"/>
                <a:gridCol w="576064"/>
              </a:tblGrid>
              <a:tr h="5472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Группа ЭГ - 1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Савкин Никита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года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ММД, 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ЗРР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Гр. </a:t>
                      </a:r>
                      <a:r>
                        <a:rPr lang="ru-RU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Разв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IV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Кузнецов Антон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2г 1мес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РЭП, ЗРР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Харламов Коля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2г 3мес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ММД, ЗРР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Иванов Артем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2г 3мес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РЭП, ЗРР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Шаланова</a:t>
                      </a: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Яна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2г 6мес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Здорова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4" marR="575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4872964"/>
              </p:ext>
            </p:extLst>
          </p:nvPr>
        </p:nvGraphicFramePr>
        <p:xfrm>
          <a:off x="4788024" y="1772816"/>
          <a:ext cx="3816424" cy="4470575"/>
        </p:xfrm>
        <a:graphic>
          <a:graphicData uri="http://schemas.openxmlformats.org/drawingml/2006/table">
            <a:tbl>
              <a:tblPr firstRow="1" firstCol="1" bandRow="1"/>
              <a:tblGrid>
                <a:gridCol w="287557"/>
                <a:gridCol w="1018127"/>
                <a:gridCol w="768049"/>
                <a:gridCol w="1166627"/>
                <a:gridCol w="576064"/>
              </a:tblGrid>
              <a:tr h="49219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Группа ЭГ - 2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Григорьев Саша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2года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РЭП, ЗРР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Гр. </a:t>
                      </a:r>
                      <a:r>
                        <a:rPr lang="ru-RU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Разв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IV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Игнатьев Алеша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Последствия  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ЧМТ,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ЗНПР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IV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Алмазов Клим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РЭП, ЗРР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Воробьев Илья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1г 10мес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ММД, ЗРР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Резник Максим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года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РЭП, ЗРР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66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2097</TotalTime>
  <Words>1856</Words>
  <Application>Microsoft Office PowerPoint</Application>
  <PresentationFormat>Экран (4:3)</PresentationFormat>
  <Paragraphs>428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33</vt:i4>
      </vt:variant>
    </vt:vector>
  </HeadingPairs>
  <TitlesOfParts>
    <vt:vector size="47" baseType="lpstr">
      <vt:lpstr>Специальное оформление</vt:lpstr>
      <vt:lpstr>1_Специальное оформление</vt:lpstr>
      <vt:lpstr>2_Специальное оформление</vt:lpstr>
      <vt:lpstr>Кнопка</vt:lpstr>
      <vt:lpstr>Трек</vt:lpstr>
      <vt:lpstr>Солнцестояние</vt:lpstr>
      <vt:lpstr>Официальная</vt:lpstr>
      <vt:lpstr>Обычная</vt:lpstr>
      <vt:lpstr>1_Официальная</vt:lpstr>
      <vt:lpstr>Ясность</vt:lpstr>
      <vt:lpstr>1_Трек</vt:lpstr>
      <vt:lpstr>Апекс</vt:lpstr>
      <vt:lpstr>Волна</vt:lpstr>
      <vt:lpstr>NewsPrint</vt:lpstr>
      <vt:lpstr>КУ «Специализированный Дом ребенка «Малютка» для детей с органическими поражениями  ЦНС с нарушениями психики  МЗСР ЧР </vt:lpstr>
      <vt:lpstr>Актуальность</vt:lpstr>
      <vt:lpstr>Презентация PowerPoint</vt:lpstr>
      <vt:lpstr>Задачи исследования</vt:lpstr>
      <vt:lpstr>Глава 2. Организация и методика экспериментального исследования речевого развития  детей 3-го года  жизни  в  условиях  Дома  ребенка.</vt:lpstr>
      <vt:lpstr>Экспериментальная работа проводилась на базе Чебоксарского специализированного Дома ребенка «Малютка» для детей с органическими поражениями ЦНС.  </vt:lpstr>
      <vt:lpstr>Исследование представляет 3 этапа </vt:lpstr>
      <vt:lpstr>Цель констатирующего эксперимента – определить уровень речевого развития детей. </vt:lpstr>
      <vt:lpstr> Первый  этап. Изучение медицинской документации. Данные медицинского заключения детей</vt:lpstr>
      <vt:lpstr>Второй  этап. Обследование  нервно – психического развития детей.</vt:lpstr>
      <vt:lpstr>Третий этап. Обследование речевого развития детей. </vt:lpstr>
      <vt:lpstr>Диагностические задания</vt:lpstr>
      <vt:lpstr>В связи с учетом нормативных показателей, выделила 3 уровня развития речи: </vt:lpstr>
      <vt:lpstr> Результаты обследования импрессивной речи</vt:lpstr>
      <vt:lpstr>На  основании   данных обследования  строим  диаграмму   развития  импрессивной  речи.</vt:lpstr>
      <vt:lpstr>Результаты обследования экспрессивной речи группы ЭГ-1 </vt:lpstr>
      <vt:lpstr>Результаты обследования экспрессивной речи группы ЭГ-2 </vt:lpstr>
      <vt:lpstr>На графике прослеживается  развитие  импрессивной  речи групп ЭГ-1 и ЭГ-2.  Наименьшее количество баллов набрала  ЭГ-2. Дети ЭГ-2 понимают простые одноступенчатые инструкции, показывают части тела, знают много названий предметов( I-1, I-2), понимают некоторые действия (I-3), но не понимают грамматические категории ( I-4,  I-5).  Уровень развития импрессивной речи выше значительно в ЭГ-1. Дети знают много названий действий, понимают вопросы косвенных падежей, неплохо ориентируются в простейших грамматических категориях, но ещё недостаточно сформирован процесс  развития пространственных представлений, суффиксальных отношений (I-5). График выполнения заданий.</vt:lpstr>
      <vt:lpstr>Идёт выраженное отставание Ра в группе ЭГ-2. Дети ЭГ-2 набрали меньше баллов за задание II-3,  II-5,больше за  II-2 и II-4. У некоторых появилась 2-х словная лепетная фраза, но качество, объём  словаря отстаёт. Дети группы ЭГ-1 легко вступают в контакт, охотно называют слова –предметы, слова – действия. Многие пользуются 3-4-х словной фразой, доступно  словоизменение, некоторые используют  в речи обобщения. График выполнения заданий. </vt:lpstr>
      <vt:lpstr>Констатирующий эксперимент показал</vt:lpstr>
      <vt:lpstr>Глава 4.  Проведение и анализ контрольного эксперимента</vt:lpstr>
      <vt:lpstr>Контрольная диагностика проводилась в два этапа. </vt:lpstr>
      <vt:lpstr>1 этап. Определение динамики нервно – психического развития детей</vt:lpstr>
      <vt:lpstr>График  и диаграмма отражают положительную динамику нервно – психического развития детей.</vt:lpstr>
      <vt:lpstr>2 этап. Определение динамики речевой деятельности.</vt:lpstr>
      <vt:lpstr>Разница в развитии импрессивной речи (I-1 - I-5) контрольного и констатирующего эксперимента незначительная, так как она была достаточно высокой в обеих группах. В развитии экспрессивной речи (II-1 - II-5)  за время эксперимента произошел скачок, особенно в группе ЭГ-2  (дети, поступившие после 1г 4мес – 3 лет), что свидетельствует о начале коррекционной работы с ними. </vt:lpstr>
      <vt:lpstr>Презентация PowerPoint</vt:lpstr>
      <vt:lpstr>График  показывает  динамику в понимании грамматических категорий детей группы ЭГ-1, это задания I - 4, I- 5.   </vt:lpstr>
      <vt:lpstr>В группе ЭГ-2  произошел  резкий скачок в развитии пассивного номинативного словаря (задание I-2).  Дети лучше стали понимать вопросы косвенных падежей ( I-4), упорядочился глагольный словарь (I-3).  </vt:lpstr>
      <vt:lpstr>По всем заданиям в группе ЭГ-1 идёт положительная динамика. Обогатился  активный словарь, дети больше используют грамматические формы, стала  интенсивно развиваться коммуникативная функция речи.</vt:lpstr>
      <vt:lpstr>График отображает  значительный  рост в группе ЭГ-2  активного  предметного и глагольного словаря  (задания  II-2,  II-3), появилась2-х словная  фразовая речь (II-4). Речь детей группы ЭГ-2 ещё наполнена лепетными словами, звукоподражаниями, но дети уже с желанием вступают в контакт, пытаются пользоваться речью для общения,  появляются зачатки словоизменения.</vt:lpstr>
      <vt:lpstr>Заключение 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 «Специализированный Дом ребенка «Малютка» для детей с органическими поражениями  ЦНС и нарушением психики  МЗСР ЧР</dc:title>
  <dc:creator>Alla</dc:creator>
  <cp:lastModifiedBy>Alla</cp:lastModifiedBy>
  <cp:revision>130</cp:revision>
  <cp:lastPrinted>2014-11-24T14:34:33Z</cp:lastPrinted>
  <dcterms:created xsi:type="dcterms:W3CDTF">2014-11-16T18:03:00Z</dcterms:created>
  <dcterms:modified xsi:type="dcterms:W3CDTF">2015-01-25T10:43:12Z</dcterms:modified>
</cp:coreProperties>
</file>