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5"/>
  </p:notesMasterIdLst>
  <p:sldIdLst>
    <p:sldId id="315" r:id="rId3"/>
    <p:sldId id="317" r:id="rId4"/>
    <p:sldId id="324" r:id="rId5"/>
    <p:sldId id="318" r:id="rId6"/>
    <p:sldId id="319" r:id="rId7"/>
    <p:sldId id="328" r:id="rId8"/>
    <p:sldId id="329" r:id="rId9"/>
    <p:sldId id="325" r:id="rId10"/>
    <p:sldId id="326" r:id="rId11"/>
    <p:sldId id="327" r:id="rId12"/>
    <p:sldId id="330" r:id="rId13"/>
    <p:sldId id="316" r:id="rId14"/>
    <p:sldId id="257" r:id="rId15"/>
    <p:sldId id="259" r:id="rId16"/>
    <p:sldId id="260" r:id="rId17"/>
    <p:sldId id="261" r:id="rId18"/>
    <p:sldId id="263" r:id="rId19"/>
    <p:sldId id="262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84" r:id="rId28"/>
    <p:sldId id="285" r:id="rId29"/>
    <p:sldId id="287" r:id="rId30"/>
    <p:sldId id="286" r:id="rId31"/>
    <p:sldId id="303" r:id="rId32"/>
    <p:sldId id="304" r:id="rId33"/>
    <p:sldId id="306" r:id="rId34"/>
    <p:sldId id="305" r:id="rId35"/>
    <p:sldId id="294" r:id="rId36"/>
    <p:sldId id="295" r:id="rId37"/>
    <p:sldId id="296" r:id="rId38"/>
    <p:sldId id="309" r:id="rId39"/>
    <p:sldId id="310" r:id="rId40"/>
    <p:sldId id="311" r:id="rId41"/>
    <p:sldId id="312" r:id="rId42"/>
    <p:sldId id="313" r:id="rId43"/>
    <p:sldId id="256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018" autoAdjust="0"/>
    <p:restoredTop sz="94665" autoAdjust="0"/>
  </p:normalViewPr>
  <p:slideViewPr>
    <p:cSldViewPr>
      <p:cViewPr varScale="1">
        <p:scale>
          <a:sx n="62" d="100"/>
          <a:sy n="62" d="100"/>
        </p:scale>
        <p:origin x="-8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EB78F-00DA-4A73-8CD4-66D4F8F8A40B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7C1D7-E4F8-4557-A787-5E2D8FB5A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04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10.02.2015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4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10.02.2015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25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10.02.2015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35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10.02.2015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48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10.02.2015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031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10.02.2015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27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10.02.2015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135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10.02.2015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1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10.02.2015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45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10.02.2015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06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10.02.2015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9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10.02.2015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9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068960"/>
            <a:ext cx="6172200" cy="189436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2700" dirty="0" smtClean="0">
                <a:ea typeface="Calibri"/>
                <a:cs typeface="Times New Roman"/>
              </a:rPr>
              <a:t/>
            </a:r>
            <a:br>
              <a:rPr lang="ru-RU" sz="2700" dirty="0" smtClean="0">
                <a:ea typeface="Calibri"/>
                <a:cs typeface="Times New Roman"/>
              </a:rPr>
            </a:b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r>
              <a:rPr lang="ru-RU" sz="2700" dirty="0" smtClean="0">
                <a:ea typeface="Calibri"/>
                <a:cs typeface="Times New Roman"/>
              </a:rPr>
              <a:t/>
            </a:r>
            <a:br>
              <a:rPr lang="ru-RU" sz="2700" dirty="0" smtClean="0">
                <a:ea typeface="Calibri"/>
                <a:cs typeface="Times New Roman"/>
              </a:rPr>
            </a:b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r>
              <a:rPr lang="ru-RU" sz="2700" dirty="0" smtClean="0">
                <a:ea typeface="Calibri"/>
                <a:cs typeface="Times New Roman"/>
              </a:rPr>
              <a:t>Интегрированный</a:t>
            </a:r>
            <a:br>
              <a:rPr lang="ru-RU" sz="2700" dirty="0" smtClean="0">
                <a:ea typeface="Calibri"/>
                <a:cs typeface="Times New Roman"/>
              </a:rPr>
            </a:br>
            <a:r>
              <a:rPr lang="ru-RU" sz="2700" dirty="0" smtClean="0">
                <a:ea typeface="Calibri"/>
                <a:cs typeface="Times New Roman"/>
              </a:rPr>
              <a:t>исследовательский проект</a:t>
            </a:r>
            <a:br>
              <a:rPr lang="ru-RU" sz="2700" dirty="0" smtClean="0">
                <a:ea typeface="Calibri"/>
                <a:cs typeface="Times New Roman"/>
              </a:rPr>
            </a:br>
            <a:r>
              <a:rPr lang="ru-RU" sz="1600" dirty="0" smtClean="0">
                <a:ea typeface="Calibri"/>
                <a:cs typeface="Times New Roman"/>
              </a:rPr>
              <a:t>учащихся третьих классов</a:t>
            </a:r>
            <a:r>
              <a:rPr lang="en-US" sz="4900" dirty="0" smtClean="0">
                <a:ea typeface="Calibri"/>
                <a:cs typeface="Times New Roman"/>
              </a:rPr>
              <a:t/>
            </a:r>
            <a:br>
              <a:rPr lang="en-US" sz="4900" dirty="0" smtClean="0">
                <a:ea typeface="Calibri"/>
                <a:cs typeface="Times New Roman"/>
              </a:rPr>
            </a:br>
            <a:r>
              <a:rPr lang="en-US" sz="4900" dirty="0">
                <a:ea typeface="Calibri"/>
                <a:cs typeface="Times New Roman"/>
              </a:rPr>
              <a:t/>
            </a:r>
            <a:br>
              <a:rPr lang="en-US" sz="4900" dirty="0">
                <a:ea typeface="Calibri"/>
                <a:cs typeface="Times New Roman"/>
              </a:rPr>
            </a:br>
            <a:r>
              <a:rPr lang="ru-RU" sz="3600" dirty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К</a:t>
            </a:r>
            <a:r>
              <a:rPr lang="ru-RU" sz="3600" dirty="0">
                <a:solidFill>
                  <a:srgbClr val="92D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Н</a:t>
            </a:r>
            <a:r>
              <a:rPr lang="ru-RU" sz="3600" dirty="0"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И</a:t>
            </a:r>
            <a:r>
              <a:rPr lang="ru-RU" sz="3600" dirty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Ж</a:t>
            </a:r>
            <a:r>
              <a:rPr lang="ru-RU" sz="3600" dirty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К</a:t>
            </a:r>
            <a:r>
              <a:rPr lang="ru-RU" sz="3600" dirty="0"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А</a:t>
            </a:r>
            <a:r>
              <a:rPr lang="ru-RU" sz="36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 </a:t>
            </a:r>
            <a:r>
              <a:rPr lang="ru-RU" sz="3600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-</a:t>
            </a:r>
            <a:r>
              <a:rPr lang="ru-RU" sz="36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 </a:t>
            </a:r>
            <a:r>
              <a:rPr lang="ru-RU" sz="3600" dirty="0">
                <a:solidFill>
                  <a:srgbClr val="F7964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М</a:t>
            </a:r>
            <a:r>
              <a:rPr lang="ru-RU" sz="3600" dirty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А</a:t>
            </a:r>
            <a:r>
              <a:rPr lang="ru-RU" sz="3600" dirty="0">
                <a:solidFill>
                  <a:srgbClr val="92D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Л</a:t>
            </a:r>
            <a:r>
              <a:rPr lang="ru-RU" sz="3600" dirty="0"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Ы</a:t>
            </a:r>
            <a:r>
              <a:rPr lang="ru-RU" sz="3600" dirty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Ш</a:t>
            </a:r>
            <a:r>
              <a:rPr lang="ru-RU" sz="3600" dirty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КА</a:t>
            </a:r>
            <a:r>
              <a:rPr lang="en-US" sz="3600" dirty="0" smtClean="0">
                <a:ea typeface="Calibri"/>
                <a:cs typeface="Times New Roman"/>
              </a:rPr>
              <a:t/>
            </a:r>
            <a:br>
              <a:rPr lang="en-US" sz="3600" dirty="0" smtClean="0">
                <a:ea typeface="Calibri"/>
                <a:cs typeface="Times New Roman"/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Поучительные  </a:t>
            </a:r>
            <a:r>
              <a:rPr lang="ru-RU" sz="1600" b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истории, 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b="1" dirty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придуманные и проиллюстрированные ребятами, 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b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для 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b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дошколят и младших школьников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3200" dirty="0">
                <a:latin typeface="Times New Roman"/>
                <a:ea typeface="Times New Roman"/>
                <a:cs typeface="Times New Roman"/>
              </a:rPr>
              <a:t>                                     </a:t>
            </a:r>
            <a:r>
              <a:rPr lang="ru-RU" sz="1300" dirty="0" smtClean="0">
                <a:latin typeface="Times New Roman"/>
                <a:ea typeface="Times New Roman"/>
                <a:cs typeface="Times New Roman"/>
              </a:rPr>
              <a:t>автор проекта: </a:t>
            </a:r>
            <a:r>
              <a:rPr lang="ru-RU" sz="1300" dirty="0" err="1" smtClean="0">
                <a:latin typeface="Times New Roman"/>
                <a:ea typeface="Times New Roman"/>
                <a:cs typeface="Times New Roman"/>
              </a:rPr>
              <a:t>Терешкина</a:t>
            </a:r>
            <a:r>
              <a:rPr lang="ru-RU" sz="1300" dirty="0" smtClean="0">
                <a:latin typeface="Times New Roman"/>
                <a:ea typeface="Times New Roman"/>
                <a:cs typeface="Times New Roman"/>
              </a:rPr>
              <a:t> Ю.В. </a:t>
            </a:r>
            <a:br>
              <a:rPr lang="ru-RU" sz="13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100" dirty="0" smtClean="0">
                <a:latin typeface="Times New Roman"/>
                <a:ea typeface="Times New Roman"/>
                <a:cs typeface="Times New Roman"/>
              </a:rPr>
              <a:t>Помощь в осуществлении проекта оказали: 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Серова Т.В., Медведева М.А., Боголюбов Д.А</a:t>
            </a:r>
            <a:r>
              <a:rPr lang="ru-RU" sz="1100" dirty="0" smtClean="0">
                <a:latin typeface="Times New Roman"/>
                <a:ea typeface="Times New Roman"/>
                <a:cs typeface="Times New Roman"/>
              </a:rPr>
              <a:t>.,                   </a:t>
            </a:r>
            <a:br>
              <a:rPr lang="ru-RU" sz="11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</a:t>
            </a:r>
            <a:r>
              <a:rPr lang="ru-RU" sz="1200" dirty="0" err="1" smtClean="0">
                <a:latin typeface="Times New Roman"/>
                <a:ea typeface="Times New Roman"/>
                <a:cs typeface="Times New Roman"/>
              </a:rPr>
              <a:t>Корованенко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 Т.А.                                      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1200" dirty="0" smtClean="0">
                <a:solidFill>
                  <a:srgbClr val="002060"/>
                </a:solidFill>
              </a:rPr>
              <a:t>                   </a:t>
            </a:r>
            <a:r>
              <a:rPr lang="ru-RU" sz="900" dirty="0" smtClean="0">
                <a:solidFill>
                  <a:srgbClr val="002060"/>
                </a:solidFill>
              </a:rPr>
              <a:t>МЕЖДУНАРОДНАЯ ШКОЛА ГЕРЦЕНОВСКОГО УНИВЕРСИТЕТА</a:t>
            </a:r>
          </a:p>
          <a:p>
            <a:pPr algn="ctr"/>
            <a:r>
              <a:rPr lang="ru-RU" sz="900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ctr"/>
            <a:r>
              <a:rPr lang="ru-RU" sz="900" dirty="0" smtClean="0">
                <a:solidFill>
                  <a:srgbClr val="002060"/>
                </a:solidFill>
              </a:rPr>
              <a:t>2013</a:t>
            </a:r>
            <a:endParaRPr lang="ru-RU" sz="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6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990000"/>
                </a:solidFill>
                <a:latin typeface="Arial Black" pitchFamily="34" charset="0"/>
              </a:rPr>
              <a:t>Стратегия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accent2"/>
                </a:solidFill>
                <a:latin typeface="Arial Black" pitchFamily="34" charset="0"/>
              </a:rPr>
              <a:t>IV </a:t>
            </a:r>
            <a:r>
              <a:rPr lang="ru-RU" sz="1600" b="1" dirty="0">
                <a:solidFill>
                  <a:schemeClr val="accent2"/>
                </a:solidFill>
                <a:latin typeface="Arial Black" pitchFamily="34" charset="0"/>
              </a:rPr>
              <a:t>этап. </a:t>
            </a:r>
            <a:r>
              <a:rPr lang="ru-RU" sz="1600" b="1" dirty="0" smtClean="0">
                <a:solidFill>
                  <a:schemeClr val="accent2"/>
                </a:solidFill>
                <a:latin typeface="Arial Black" pitchFamily="34" charset="0"/>
              </a:rPr>
              <a:t>Презентационный.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hlink"/>
                </a:solidFill>
              </a:rPr>
              <a:t>Презентация </a:t>
            </a:r>
            <a:r>
              <a:rPr lang="ru-RU" sz="1600" b="1" dirty="0" smtClean="0">
                <a:solidFill>
                  <a:schemeClr val="hlink"/>
                </a:solidFill>
              </a:rPr>
              <a:t>проекта</a:t>
            </a:r>
          </a:p>
          <a:p>
            <a:pPr marL="0" indent="0">
              <a:buNone/>
            </a:pPr>
            <a:endParaRPr lang="ru-RU" sz="1600" b="1" dirty="0">
              <a:solidFill>
                <a:schemeClr val="hlink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Презентация проекта состоялась перед учениками первых и подготовительных классов.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 приурочен к ежегодной неделе детской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книги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посвящен 110-летию со дня рождения Татьяны Мавриной (1902-1996).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Младшие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школьники и учителя с интересом слушали поучительные истории, придуманные и рассказанные учащимися третьих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классов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смотрели презентацию с красочными иллюстрациями.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>
              <a:solidFill>
                <a:schemeClr val="hlink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chemeClr val="hlink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chemeClr val="hlink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7467600" cy="1143000"/>
          </a:xfrm>
        </p:spPr>
        <p:txBody>
          <a:bodyPr/>
          <a:lstStyle/>
          <a:p>
            <a:r>
              <a:rPr lang="ru-RU" sz="3200" dirty="0">
                <a:solidFill>
                  <a:srgbClr val="990000"/>
                </a:solidFill>
                <a:latin typeface="Arial Black" pitchFamily="34" charset="0"/>
              </a:rPr>
              <a:t>Стратегия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184576"/>
          </a:xfrm>
        </p:spPr>
        <p:txBody>
          <a:bodyPr>
            <a:normAutofit fontScale="85000" lnSpcReduction="20000"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Arial Black" pitchFamily="34" charset="0"/>
              </a:rPr>
              <a:t>IV </a:t>
            </a:r>
            <a:r>
              <a:rPr lang="ru-RU" sz="1600" b="1" dirty="0">
                <a:solidFill>
                  <a:schemeClr val="accent2"/>
                </a:solidFill>
                <a:latin typeface="Arial Black" pitchFamily="34" charset="0"/>
              </a:rPr>
              <a:t>этап. </a:t>
            </a:r>
            <a:r>
              <a:rPr lang="ru-RU" sz="1600" b="1" dirty="0" smtClean="0">
                <a:solidFill>
                  <a:schemeClr val="accent2"/>
                </a:solidFill>
                <a:latin typeface="Arial Black" pitchFamily="34" charset="0"/>
              </a:rPr>
              <a:t>Презентационный.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hlink"/>
                </a:solidFill>
              </a:rPr>
              <a:t>Рефлексия и оценка ка</a:t>
            </a:r>
            <a:r>
              <a:rPr lang="ru-RU" sz="1600" b="1" dirty="0">
                <a:solidFill>
                  <a:srgbClr val="00B050"/>
                </a:solidFill>
              </a:rPr>
              <a:t>ч</a:t>
            </a:r>
            <a:r>
              <a:rPr lang="ru-RU" sz="1600" b="1" dirty="0">
                <a:solidFill>
                  <a:schemeClr val="hlink"/>
                </a:solidFill>
              </a:rPr>
              <a:t>ества  проекта: </a:t>
            </a:r>
          </a:p>
          <a:p>
            <a:pPr marL="0" indent="0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ель 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проекта реализована успешно, задачи выполнены. 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Ребята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познакомились с процессом создания книги и работой художника по созданию макета книги и книжной иллюстрации; 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получили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представление о книге как о целостном организме, основанном на синтезе литературы, изобразительного искусства и графического дизайна; 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попробовали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свои силы в качестве детского писателя, художника детской книги и дизайнера книжной графики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C00000"/>
                </a:solidFill>
              </a:rPr>
              <a:t>Изучение возможностей полученного продукта как итогового результата проекта: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Продуктом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проекта является макет книги «Книжка-малышка», выполненный на уроках информатики (индивидуальные проекты) и макет книги, выполненный на уроках изобразительного искусства и художественного труда  и составленный из индивидуальных творческих работ учащихся (индивидуально-совместный проект.)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итоговый результат проектной деятельности он несет в себе следующие возможности: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был представлен в виде презентации младшим школьникам и приурочен к ежегодной Неделе детской книги,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также представлен на всероссийский конкурс «Буква, слово, книга», посвященного 1150-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славянской письменности.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>
              <a:solidFill>
                <a:schemeClr val="hlink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chemeClr val="hlink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4900" dirty="0">
                <a:ea typeface="Calibri"/>
                <a:cs typeface="Times New Roman"/>
              </a:rPr>
              <a:t/>
            </a:r>
            <a:br>
              <a:rPr lang="ru-RU" sz="4900" dirty="0">
                <a:ea typeface="Calibri"/>
                <a:cs typeface="Times New Roman"/>
              </a:rPr>
            </a:br>
            <a:r>
              <a:rPr lang="en-US" sz="4900" dirty="0" smtClean="0">
                <a:ea typeface="Calibri"/>
                <a:cs typeface="Times New Roman"/>
              </a:rPr>
              <a:t/>
            </a:r>
            <a:br>
              <a:rPr lang="en-US" sz="4900" dirty="0" smtClean="0">
                <a:ea typeface="Calibri"/>
                <a:cs typeface="Times New Roman"/>
              </a:rPr>
            </a:br>
            <a:r>
              <a:rPr lang="en-US" sz="4900" dirty="0">
                <a:ea typeface="Calibri"/>
                <a:cs typeface="Times New Roman"/>
              </a:rPr>
              <a:t/>
            </a:r>
            <a:br>
              <a:rPr lang="en-US" sz="4900" dirty="0">
                <a:ea typeface="Calibri"/>
                <a:cs typeface="Times New Roman"/>
              </a:rPr>
            </a:br>
            <a:r>
              <a:rPr lang="ru-RU" sz="4900" dirty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К</a:t>
            </a:r>
            <a:r>
              <a:rPr lang="ru-RU" sz="4900" dirty="0">
                <a:solidFill>
                  <a:srgbClr val="92D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Н</a:t>
            </a:r>
            <a:r>
              <a:rPr lang="ru-RU" sz="4900" dirty="0"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И</a:t>
            </a:r>
            <a:r>
              <a:rPr lang="ru-RU" sz="4900" dirty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Ж</a:t>
            </a:r>
            <a:r>
              <a:rPr lang="ru-RU" sz="4900" dirty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К</a:t>
            </a:r>
            <a:r>
              <a:rPr lang="ru-RU" sz="4900" dirty="0"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А</a:t>
            </a:r>
            <a:r>
              <a:rPr lang="ru-RU" sz="49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 </a:t>
            </a:r>
            <a:r>
              <a:rPr lang="ru-RU" sz="4900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-</a:t>
            </a:r>
            <a:r>
              <a:rPr lang="ru-RU" sz="49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 </a:t>
            </a:r>
            <a:r>
              <a:rPr lang="ru-RU" sz="4900" dirty="0">
                <a:solidFill>
                  <a:srgbClr val="F7964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М</a:t>
            </a:r>
            <a:r>
              <a:rPr lang="ru-RU" sz="4900" dirty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А</a:t>
            </a:r>
            <a:r>
              <a:rPr lang="ru-RU" sz="4900" dirty="0">
                <a:solidFill>
                  <a:srgbClr val="92D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Л</a:t>
            </a:r>
            <a:r>
              <a:rPr lang="ru-RU" sz="4900" dirty="0"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Ы</a:t>
            </a:r>
            <a:r>
              <a:rPr lang="ru-RU" sz="4900" dirty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Ш</a:t>
            </a:r>
            <a:r>
              <a:rPr lang="ru-RU" sz="4900" dirty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КА</a:t>
            </a:r>
            <a:r>
              <a:rPr lang="en-US" sz="4900" dirty="0" smtClean="0">
                <a:ea typeface="Calibri"/>
                <a:cs typeface="Times New Roman"/>
              </a:rPr>
              <a:t/>
            </a:r>
            <a:br>
              <a:rPr lang="en-US" sz="4900" dirty="0" smtClean="0"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Поучительные  </a:t>
            </a:r>
            <a:r>
              <a:rPr lang="ru-RU" sz="2200" b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истории, 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b="1" dirty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придуманные и проиллюстрированные ребятами, 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b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для 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b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дошколят и младших школьников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3200" dirty="0">
                <a:latin typeface="Times New Roman"/>
                <a:ea typeface="Times New Roman"/>
                <a:cs typeface="Times New Roman"/>
              </a:rPr>
              <a:t>                                                                            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1200" dirty="0" smtClean="0">
                <a:solidFill>
                  <a:srgbClr val="002060"/>
                </a:solidFill>
              </a:rPr>
              <a:t>                   </a:t>
            </a:r>
            <a:r>
              <a:rPr lang="ru-RU" sz="1200" dirty="0" smtClean="0">
                <a:solidFill>
                  <a:srgbClr val="002060"/>
                </a:solidFill>
              </a:rPr>
              <a:t>МЕЖДУНАРОДНАЯ ШКОЛА ГЕРЦЕНОВСКОГО УНИВЕРСИТЕТА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2013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293097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2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4885" y="548680"/>
            <a:ext cx="7467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Максим Прохоров</a:t>
            </a:r>
            <a:r>
              <a:rPr lang="ru-RU" sz="1050" dirty="0">
                <a:latin typeface="Calibri"/>
                <a:ea typeface="Calibri"/>
                <a:cs typeface="Times New Roman"/>
              </a:rPr>
              <a:t/>
            </a:r>
            <a:br>
              <a:rPr lang="ru-RU" sz="105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35696" y="1637170"/>
            <a:ext cx="7859216" cy="48737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Дракоша </a:t>
            </a:r>
            <a:endParaRPr lang="ru-RU" sz="65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и             </a:t>
            </a:r>
            <a:endParaRPr lang="ru-RU" sz="65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</a:t>
            </a:r>
            <a:r>
              <a:rPr lang="ru-RU" sz="6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лекарство</a:t>
            </a:r>
            <a:r>
              <a:rPr lang="ru-RU" sz="6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endParaRPr lang="ru-RU" sz="6500" dirty="0">
              <a:latin typeface="Calibri"/>
              <a:ea typeface="Calibri"/>
              <a:cs typeface="Times New Roman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7" y="2132856"/>
            <a:ext cx="4290695" cy="3162300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300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952" y="3212976"/>
            <a:ext cx="8307288" cy="3024336"/>
          </a:xfrm>
        </p:spPr>
        <p:txBody>
          <a:bodyPr>
            <a:normAutofit fontScale="90000"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2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 smtClean="0">
                <a:latin typeface="Calibri"/>
                <a:ea typeface="Calibri"/>
                <a:cs typeface="Times New Roman"/>
              </a:rPr>
            </a:br>
            <a:r>
              <a:rPr lang="ru-RU" sz="1200" dirty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latin typeface="Calibri"/>
                <a:ea typeface="Calibri"/>
                <a:cs typeface="Times New Roman"/>
              </a:rPr>
            </a:br>
            <a:r>
              <a:rPr lang="ru-RU" sz="12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 smtClean="0">
                <a:latin typeface="Calibri"/>
                <a:ea typeface="Calibri"/>
                <a:cs typeface="Times New Roman"/>
              </a:rPr>
            </a:br>
            <a:r>
              <a:rPr lang="ru-RU" sz="1200" dirty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latin typeface="Calibri"/>
                <a:ea typeface="Calibri"/>
                <a:cs typeface="Times New Roman"/>
              </a:rPr>
            </a:br>
            <a:r>
              <a:rPr lang="ru-RU" sz="12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 smtClean="0"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 </a:t>
            </a: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неведомой стране </a:t>
            </a: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жил             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  невиданный  </a:t>
            </a: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Дракоша. </a:t>
            </a:r>
            <a:b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Больше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            всего на свете он любил летать.                     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И от этого часто болел,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простужался.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Лекарства он не принимал, потому что считал, что лекарства горькие и не приносят пользу.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У </a:t>
            </a:r>
            <a:r>
              <a:rPr lang="ru-RU" sz="2800" b="1" dirty="0" err="1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Дракоши</a:t>
            </a: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был друг Петя. Петя был сыном врача. Как то раз Дракоша заболел так сильно, что не мог летать.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2996952"/>
            <a:ext cx="7859216" cy="1705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836712"/>
            <a:ext cx="3505200" cy="2583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28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952" y="3212976"/>
            <a:ext cx="8307288" cy="3024336"/>
          </a:xfrm>
        </p:spPr>
        <p:txBody>
          <a:bodyPr>
            <a:norm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2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 smtClean="0">
                <a:latin typeface="Calibri"/>
                <a:ea typeface="Calibri"/>
                <a:cs typeface="Times New Roman"/>
              </a:rPr>
            </a:br>
            <a:r>
              <a:rPr lang="ru-RU" sz="1200" dirty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latin typeface="Calibri"/>
                <a:ea typeface="Calibri"/>
                <a:cs typeface="Times New Roman"/>
              </a:rPr>
            </a:br>
            <a:r>
              <a:rPr lang="ru-RU" sz="12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 smtClean="0">
                <a:latin typeface="Calibri"/>
                <a:ea typeface="Calibri"/>
                <a:cs typeface="Times New Roman"/>
              </a:rPr>
            </a:br>
            <a:r>
              <a:rPr lang="ru-RU" sz="1200" dirty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2996952"/>
            <a:ext cx="7859216" cy="1705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23535"/>
            <a:ext cx="7632848" cy="6485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Болезнь никак не проходила, поэтому </a:t>
            </a:r>
            <a:r>
              <a:rPr lang="ru-RU" sz="2500" b="1" dirty="0" err="1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Дракоше</a:t>
            </a: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было грустно. А он обещал Пете прийти в гости. </a:t>
            </a:r>
            <a:endParaRPr lang="ru-RU" sz="2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И наконец, наступил тот день. Петя ждал и ждал с нетерпением, а Дракоша все не приходил. </a:t>
            </a:r>
            <a:endParaRPr lang="ru-RU" sz="2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У Пети лопнуло терпение. Он собрался и пошел к </a:t>
            </a:r>
            <a:r>
              <a:rPr lang="ru-RU" sz="2500" b="1" dirty="0" err="1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Дракоше</a:t>
            </a: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r>
              <a:rPr lang="ru-RU" sz="25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500" b="1" dirty="0">
              <a:ln w="19050" cap="flat" cmpd="sng" algn="ctr">
                <a:solidFill>
                  <a:srgbClr val="FEFEFE"/>
                </a:solidFill>
                <a:prstDash val="solid"/>
                <a:round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alpha val="3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Когда </a:t>
            </a: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он открыл дверь, то невероятно удивился, увидев больного </a:t>
            </a:r>
            <a:r>
              <a:rPr lang="ru-RU" sz="2500" b="1" dirty="0" err="1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Дракошу</a:t>
            </a: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лежавшего на </a:t>
            </a:r>
            <a:endParaRPr lang="en-US" sz="2500" b="1" dirty="0" smtClean="0">
              <a:ln w="19050" cap="flat" cmpd="sng" algn="ctr">
                <a:solidFill>
                  <a:srgbClr val="FEFEFE"/>
                </a:solidFill>
                <a:prstDash val="solid"/>
                <a:round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alpha val="3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кровати</a:t>
            </a: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</a:t>
            </a:r>
            <a:endParaRPr lang="ru-RU" sz="2500" b="1" dirty="0" smtClean="0">
              <a:ln w="19050" cap="flat" cmpd="sng" algn="ctr">
                <a:solidFill>
                  <a:srgbClr val="FEFEFE"/>
                </a:solidFill>
                <a:prstDash val="solid"/>
                <a:round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alpha val="3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Петя </a:t>
            </a: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достал из своего чемодана бутылочку.</a:t>
            </a:r>
            <a:endParaRPr lang="ru-RU" sz="25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320" y="3789040"/>
            <a:ext cx="1115857" cy="2238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333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952" y="4797152"/>
            <a:ext cx="8307288" cy="144016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1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r>
              <a:rPr lang="ru-RU" sz="800" dirty="0">
                <a:latin typeface="Calibri"/>
                <a:ea typeface="Calibri"/>
                <a:cs typeface="Times New Roman"/>
              </a:rPr>
              <a:t/>
            </a:r>
            <a:br>
              <a:rPr lang="ru-RU" sz="800" dirty="0">
                <a:latin typeface="Calibri"/>
                <a:ea typeface="Calibri"/>
                <a:cs typeface="Times New Roman"/>
              </a:rPr>
            </a:br>
            <a:r>
              <a:rPr lang="ru-RU" sz="1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r>
              <a:rPr lang="ru-RU" sz="800" dirty="0">
                <a:latin typeface="Calibri"/>
                <a:ea typeface="Calibri"/>
                <a:cs typeface="Times New Roman"/>
              </a:rPr>
              <a:t/>
            </a:r>
            <a:br>
              <a:rPr lang="ru-RU" sz="800" dirty="0">
                <a:latin typeface="Calibri"/>
                <a:ea typeface="Calibri"/>
                <a:cs typeface="Times New Roman"/>
              </a:rPr>
            </a:br>
            <a:r>
              <a:rPr lang="ru-RU" sz="1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r>
              <a:rPr lang="ru-RU" sz="800" dirty="0">
                <a:latin typeface="Calibri"/>
                <a:ea typeface="Calibri"/>
                <a:cs typeface="Times New Roman"/>
              </a:rPr>
              <a:t/>
            </a:r>
            <a:br>
              <a:rPr lang="ru-RU" sz="800" dirty="0">
                <a:latin typeface="Calibri"/>
                <a:ea typeface="Calibri"/>
                <a:cs typeface="Times New Roman"/>
              </a:rPr>
            </a:br>
            <a:r>
              <a:rPr lang="ru-RU" sz="1200" dirty="0" smtClean="0">
                <a:latin typeface="Calibri"/>
                <a:ea typeface="Calibri"/>
                <a:cs typeface="Times New Roman"/>
              </a:rPr>
              <a:t> </a:t>
            </a:r>
            <a:br>
              <a:rPr lang="ru-RU" sz="1200" dirty="0" smtClean="0">
                <a:latin typeface="Calibri"/>
                <a:ea typeface="Calibri"/>
                <a:cs typeface="Times New Roman"/>
              </a:rPr>
            </a:br>
            <a:r>
              <a:rPr lang="ru-RU" sz="1200" dirty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latin typeface="Calibri"/>
                <a:ea typeface="Calibri"/>
                <a:cs typeface="Times New Roman"/>
              </a:rPr>
            </a:br>
            <a:r>
              <a:rPr lang="ru-RU" sz="12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 smtClean="0">
                <a:latin typeface="Calibri"/>
                <a:ea typeface="Calibri"/>
                <a:cs typeface="Times New Roman"/>
              </a:rPr>
            </a:br>
            <a:r>
              <a:rPr lang="ru-RU" sz="1200" dirty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5589240"/>
            <a:ext cx="7859216" cy="11293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500" b="1" cap="small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Петя стал уговаривать </a:t>
            </a:r>
            <a:r>
              <a:rPr lang="ru-RU" sz="2500" b="1" cap="small" dirty="0" err="1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Дракошу</a:t>
            </a:r>
            <a:r>
              <a:rPr lang="ru-RU" sz="2500" b="1" cap="small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выпить микстуру.</a:t>
            </a: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</a:t>
            </a:r>
            <a:endParaRPr lang="ru-RU" sz="25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7" y="1484784"/>
            <a:ext cx="5270889" cy="3874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332656"/>
            <a:ext cx="813690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Дракоша увидел ее и от страха спрятался под одеяло.</a:t>
            </a:r>
            <a:endParaRPr lang="ru-RU" sz="25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092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952" y="4797152"/>
            <a:ext cx="8307288" cy="144016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1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r>
              <a:rPr lang="ru-RU" sz="800" dirty="0">
                <a:latin typeface="Calibri"/>
                <a:ea typeface="Calibri"/>
                <a:cs typeface="Times New Roman"/>
              </a:rPr>
              <a:t/>
            </a:r>
            <a:br>
              <a:rPr lang="ru-RU" sz="800" dirty="0">
                <a:latin typeface="Calibri"/>
                <a:ea typeface="Calibri"/>
                <a:cs typeface="Times New Roman"/>
              </a:rPr>
            </a:br>
            <a:r>
              <a:rPr lang="ru-RU" sz="1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r>
              <a:rPr lang="ru-RU" sz="800" dirty="0">
                <a:latin typeface="Calibri"/>
                <a:ea typeface="Calibri"/>
                <a:cs typeface="Times New Roman"/>
              </a:rPr>
              <a:t/>
            </a:r>
            <a:br>
              <a:rPr lang="ru-RU" sz="800" dirty="0">
                <a:latin typeface="Calibri"/>
                <a:ea typeface="Calibri"/>
                <a:cs typeface="Times New Roman"/>
              </a:rPr>
            </a:br>
            <a:r>
              <a:rPr lang="ru-RU" sz="1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r>
              <a:rPr lang="ru-RU" sz="800" dirty="0">
                <a:latin typeface="Calibri"/>
                <a:ea typeface="Calibri"/>
                <a:cs typeface="Times New Roman"/>
              </a:rPr>
              <a:t/>
            </a:r>
            <a:br>
              <a:rPr lang="ru-RU" sz="800" dirty="0">
                <a:latin typeface="Calibri"/>
                <a:ea typeface="Calibri"/>
                <a:cs typeface="Times New Roman"/>
              </a:rPr>
            </a:br>
            <a:r>
              <a:rPr lang="ru-RU" sz="1200" dirty="0" smtClean="0">
                <a:latin typeface="Calibri"/>
                <a:ea typeface="Calibri"/>
                <a:cs typeface="Times New Roman"/>
              </a:rPr>
              <a:t> </a:t>
            </a:r>
            <a:br>
              <a:rPr lang="ru-RU" sz="1200" dirty="0" smtClean="0">
                <a:latin typeface="Calibri"/>
                <a:ea typeface="Calibri"/>
                <a:cs typeface="Times New Roman"/>
              </a:rPr>
            </a:br>
            <a:r>
              <a:rPr lang="ru-RU" sz="1200" dirty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latin typeface="Calibri"/>
                <a:ea typeface="Calibri"/>
                <a:cs typeface="Times New Roman"/>
              </a:rPr>
            </a:br>
            <a:r>
              <a:rPr lang="ru-RU" sz="12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 smtClean="0">
                <a:latin typeface="Calibri"/>
                <a:ea typeface="Calibri"/>
                <a:cs typeface="Times New Roman"/>
              </a:rPr>
            </a:br>
            <a:r>
              <a:rPr lang="ru-RU" sz="1200" dirty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5589240"/>
            <a:ext cx="7859216" cy="11293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5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5684" y="457200"/>
            <a:ext cx="8136904" cy="585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Он согласился и выпил всю бутылочку кисло-сладкой микстуры</a:t>
            </a: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5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Чудеса! Чудо! Дракоша выздоровел!</a:t>
            </a:r>
            <a:endParaRPr lang="ru-RU" sz="25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500" b="1" dirty="0" smtClean="0">
              <a:ln w="19050" cap="flat" cmpd="sng" algn="ctr">
                <a:solidFill>
                  <a:srgbClr val="FEFEFE"/>
                </a:solidFill>
                <a:prstDash val="solid"/>
                <a:round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alpha val="3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500" b="1" dirty="0">
              <a:ln w="19050" cap="flat" cmpd="sng" algn="ctr">
                <a:solidFill>
                  <a:srgbClr val="FEFEFE"/>
                </a:solidFill>
                <a:prstDash val="solid"/>
                <a:round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alpha val="3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500" b="1" dirty="0" smtClean="0">
              <a:ln w="19050" cap="flat" cmpd="sng" algn="ctr">
                <a:solidFill>
                  <a:srgbClr val="FEFEFE"/>
                </a:solidFill>
                <a:prstDash val="solid"/>
                <a:round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alpha val="3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500" b="1" dirty="0">
              <a:ln w="19050" cap="flat" cmpd="sng" algn="ctr">
                <a:solidFill>
                  <a:srgbClr val="FEFEFE"/>
                </a:solidFill>
                <a:prstDash val="solid"/>
                <a:round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alpha val="3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endParaRPr lang="ru-RU" sz="25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 с тех пор никогда больше не отказывался </a:t>
            </a: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лечиться!</a:t>
            </a:r>
            <a:endParaRPr lang="ru-RU" sz="2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050" dirty="0">
                <a:latin typeface="Calibri"/>
                <a:ea typeface="Calibri"/>
                <a:cs typeface="Times New Roman"/>
              </a:rPr>
              <a:t> </a:t>
            </a:r>
            <a:endParaRPr lang="ru-RU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3542" y="2852936"/>
            <a:ext cx="2461189" cy="2313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147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</a:t>
            </a:r>
            <a:r>
              <a:rPr lang="ru-RU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Мария </a:t>
            </a:r>
            <a:r>
              <a:rPr lang="ru-RU" sz="3200" b="1" dirty="0" err="1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Крыцина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2924944"/>
            <a:ext cx="3424427" cy="2974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347864" y="1340767"/>
            <a:ext cx="5724128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rgbClr val="F07F09"/>
              </a:buClr>
              <a:buSzPct val="70000"/>
            </a:pPr>
            <a:r>
              <a:rPr lang="ru-RU" sz="6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Хвастливая                                     собачка</a:t>
            </a:r>
            <a:endParaRPr lang="ru-RU" sz="65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173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229200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</a:t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           </a:t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Жила-была </a:t>
            </a: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Собачка, 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которая                          </a:t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    все </a:t>
            </a: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время 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хвасталась</a:t>
            </a: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: 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           «</a:t>
            </a: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Я сильнее самого 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сильного                                                        </a:t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           богатыря</a:t>
            </a: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! 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 </a:t>
            </a: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я могу поднять 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           даже </a:t>
            </a: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слона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!!!»</a:t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Однажды Собачка пришла в гости к Кролику. 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 </a:t>
            </a: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там она увидела гирю в 5 кг. 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Она </a:t>
            </a: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стала хвастаться, что поднимет гирю одной лапой.</a:t>
            </a:r>
            <a:r>
              <a:rPr lang="ru-RU" sz="3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3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20688"/>
            <a:ext cx="4608512" cy="3382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941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990000"/>
                </a:solidFill>
                <a:latin typeface="Arial Black" pitchFamily="34" charset="0"/>
              </a:rPr>
              <a:t>Обоснование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2"/>
                </a:solidFill>
              </a:rPr>
              <a:t>Проектная деятельность учащихся по реализации </a:t>
            </a:r>
            <a:r>
              <a:rPr lang="ru-RU" sz="1600" b="1" dirty="0" smtClean="0">
                <a:solidFill>
                  <a:schemeClr val="accent2"/>
                </a:solidFill>
              </a:rPr>
              <a:t>интегрированного исследовательского проекта  «Книжка-малышка» </a:t>
            </a:r>
            <a:r>
              <a:rPr lang="ru-RU" sz="1600" b="1" dirty="0">
                <a:solidFill>
                  <a:schemeClr val="accent2"/>
                </a:solidFill>
              </a:rPr>
              <a:t>осуществлена в рамках педагогического проекта совместной творческой деятельности учащихся «Вместе-лучше», разработанного педагогом </a:t>
            </a:r>
            <a:r>
              <a:rPr lang="ru-RU" sz="1600" b="1" dirty="0" err="1">
                <a:solidFill>
                  <a:schemeClr val="accent2"/>
                </a:solidFill>
              </a:rPr>
              <a:t>Терешкиной</a:t>
            </a:r>
            <a:r>
              <a:rPr lang="ru-RU" sz="1600" b="1" dirty="0">
                <a:solidFill>
                  <a:schemeClr val="accent2"/>
                </a:solidFill>
              </a:rPr>
              <a:t> Ю.В</a:t>
            </a:r>
            <a:r>
              <a:rPr lang="ru-RU" sz="1600" b="1" dirty="0" smtClean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60000"/>
              </a:spcBef>
            </a:pPr>
            <a:r>
              <a:rPr lang="ru-RU" sz="1600" b="1" dirty="0" smtClean="0"/>
              <a:t>Проект  «Книжка-малышка» </a:t>
            </a:r>
            <a:r>
              <a:rPr lang="ru-RU" sz="1600" b="1" dirty="0"/>
              <a:t>осуществлен учащимися </a:t>
            </a:r>
            <a:r>
              <a:rPr lang="ru-RU" sz="1600" b="1" dirty="0" smtClean="0"/>
              <a:t>3А и 3Б </a:t>
            </a:r>
            <a:r>
              <a:rPr lang="ru-RU" sz="1600" b="1" dirty="0"/>
              <a:t>классов в течении </a:t>
            </a:r>
            <a:r>
              <a:rPr lang="ru-RU" sz="1600" b="1" dirty="0" smtClean="0"/>
              <a:t>2-3 четверти 2012-2013 </a:t>
            </a:r>
            <a:r>
              <a:rPr lang="ru-RU" sz="1600" b="1" dirty="0"/>
              <a:t>учебного года</a:t>
            </a:r>
          </a:p>
          <a:p>
            <a:pPr>
              <a:spcBef>
                <a:spcPct val="60000"/>
              </a:spcBef>
            </a:pPr>
            <a:r>
              <a:rPr lang="ru-RU" sz="1600" b="1" dirty="0" smtClean="0"/>
              <a:t>Направленность </a:t>
            </a:r>
            <a:r>
              <a:rPr lang="ru-RU" sz="1600" b="1" dirty="0"/>
              <a:t>проектной деятельности: </a:t>
            </a:r>
            <a:r>
              <a:rPr lang="ru-RU" sz="1600" b="1" dirty="0" smtClean="0"/>
              <a:t>исследовательский, практико-ориентированный </a:t>
            </a:r>
            <a:r>
              <a:rPr lang="ru-RU" sz="1600" b="1" dirty="0"/>
              <a:t>характер</a:t>
            </a:r>
          </a:p>
          <a:p>
            <a:pPr>
              <a:spcBef>
                <a:spcPct val="60000"/>
              </a:spcBef>
            </a:pPr>
            <a:r>
              <a:rPr lang="ru-RU" sz="1600" b="1" dirty="0"/>
              <a:t>Форма организации: </a:t>
            </a:r>
            <a:r>
              <a:rPr lang="ru-RU" sz="1600" b="1" dirty="0" smtClean="0"/>
              <a:t>индивидуально- совместная творческая </a:t>
            </a:r>
            <a:r>
              <a:rPr lang="ru-RU" sz="1600" b="1" dirty="0"/>
              <a:t>работа</a:t>
            </a:r>
          </a:p>
          <a:p>
            <a:pPr>
              <a:spcBef>
                <a:spcPct val="60000"/>
              </a:spcBef>
            </a:pPr>
            <a:r>
              <a:rPr lang="ru-RU" sz="1600" b="1" dirty="0"/>
              <a:t>Форма представления проекта: </a:t>
            </a:r>
            <a:r>
              <a:rPr lang="ru-RU" sz="1600" b="1" dirty="0" smtClean="0"/>
              <a:t>презентация</a:t>
            </a:r>
            <a:endParaRPr lang="ru-RU" sz="1600" b="1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301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229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</a:t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            </a:t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Подошла </a:t>
            </a: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Собачка к гире и даже с места ее сдвинуть не могла. 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Кролик </a:t>
            </a: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только усмехнулся.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476672"/>
            <a:ext cx="6498166" cy="4569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83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229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</a:t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    </a:t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Тогда </a:t>
            </a: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Собачка сказала: «Я, конечно, не могла поднять гирю, но я сильна умом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!»</a:t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И она пошла к Ёжику, который считался в лесу самым умным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n-US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Ёжик </a:t>
            </a: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загадал Собачке свою загадку:</a:t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n-US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«</a:t>
            </a: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У кого в лесу иголки</a:t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 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Колючие</a:t>
            </a: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 как у елки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?»</a:t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</a:t>
            </a:r>
            <a:r>
              <a:rPr lang="en-US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 </a:t>
            </a: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собачка ничего не ответила. 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Но </a:t>
            </a: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она поняла, что и умом не сильна. 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Зато </a:t>
            </a:r>
            <a:r>
              <a:rPr lang="ru-RU" sz="27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перестала хвастаться</a:t>
            </a:r>
            <a:r>
              <a:rPr lang="ru-RU" sz="27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endParaRPr lang="ru-RU" sz="2700" b="1" dirty="0">
              <a:ln w="19050" cap="flat" cmpd="sng" algn="ctr">
                <a:solidFill>
                  <a:srgbClr val="FEFEFE"/>
                </a:solidFill>
                <a:prstDash val="solid"/>
                <a:round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alpha val="3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5386086"/>
            <a:ext cx="228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700" b="1" cap="small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cap="small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3284984"/>
            <a:ext cx="1872208" cy="2091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06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</a:t>
            </a:r>
            <a:r>
              <a:rPr lang="ru-RU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Дарья Сапрыкина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340416"/>
            <a:ext cx="7992888" cy="259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rgbClr val="F07F09"/>
              </a:buClr>
              <a:buSzPct val="70000"/>
            </a:pPr>
            <a:r>
              <a:rPr lang="ru-RU" sz="6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Веселый                                                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rgbClr val="F07F09"/>
              </a:buClr>
              <a:buSzPct val="70000"/>
            </a:pPr>
            <a:r>
              <a:rPr lang="ru-RU" sz="6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6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котенок</a:t>
            </a:r>
            <a:endParaRPr lang="ru-RU" sz="65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2818007"/>
            <a:ext cx="4680520" cy="2860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53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301208"/>
            <a:ext cx="7467600" cy="1143000"/>
          </a:xfrm>
        </p:spPr>
        <p:txBody>
          <a:bodyPr>
            <a:noAutofit/>
          </a:bodyPr>
          <a:lstStyle/>
          <a:p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                                   </a:t>
            </a:r>
            <a:b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                                                                   Жил был </a:t>
            </a:r>
            <a:b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                           веселый,               </a:t>
            </a:r>
            <a:b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добрый и внимательный котенок </a:t>
            </a:r>
            <a:r>
              <a:rPr lang="ru-RU" sz="2500" b="1" dirty="0" err="1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Мурзик</a:t>
            </a: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</a:t>
            </a: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</a:t>
            </a: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	</a:t>
            </a:r>
            <a:b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У </a:t>
            </a: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него было много друзей. Котята любили играть с </a:t>
            </a:r>
            <a:r>
              <a:rPr lang="ru-RU" sz="2500" b="1" dirty="0" err="1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Мурзиком</a:t>
            </a: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приходили к нему в гости, ходили вместе на лужайку, ловили мышек. </a:t>
            </a:r>
            <a:endParaRPr lang="ru-RU" sz="2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836712"/>
            <a:ext cx="4248472" cy="294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144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467600" cy="1143000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Но </a:t>
            </a: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один котенок обманывал </a:t>
            </a: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приятелей</a:t>
            </a: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даже ябедничал</a:t>
            </a: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b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Однажды он сказал друзьям, что это </a:t>
            </a:r>
            <a:r>
              <a:rPr lang="ru-RU" sz="2500" b="1" dirty="0" err="1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Мурзик</a:t>
            </a: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их обманул.</a:t>
            </a:r>
            <a:endParaRPr lang="ru-RU" sz="2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05489"/>
            <a:ext cx="7147284" cy="4396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016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824" y="5454352"/>
            <a:ext cx="7467600" cy="1143000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</a:t>
            </a:r>
            <a:b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Но </a:t>
            </a: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друзья не поверили. Они знали </a:t>
            </a:r>
            <a:r>
              <a:rPr lang="ru-RU" sz="2500" b="1" dirty="0" err="1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Мурзика</a:t>
            </a: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уже давно. Он был хороший и никогда их не обманывал</a:t>
            </a: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b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 несчастному обманщику пришлось извиняться. </a:t>
            </a:r>
            <a:b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Все котята побежали играть на лужайку.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672" y="355651"/>
            <a:ext cx="5472608" cy="3689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3477" y="5445224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</a:t>
            </a:r>
            <a:b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</a:t>
            </a:r>
            <a:endParaRPr lang="ru-RU" sz="2500" b="1" dirty="0">
              <a:ln w="19050" cap="flat" cmpd="sng" algn="ctr">
                <a:solidFill>
                  <a:srgbClr val="FEFEFE"/>
                </a:solidFill>
                <a:prstDash val="solid"/>
                <a:round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alpha val="3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400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</a:t>
            </a:r>
            <a:r>
              <a:rPr lang="ru-RU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Дарья Околышева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00808"/>
            <a:ext cx="7992888" cy="117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rgbClr val="F07F09"/>
              </a:buClr>
              <a:buSzPct val="70000"/>
            </a:pPr>
            <a:r>
              <a:rPr lang="ru-RU" sz="6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Про куклу Сару.</a:t>
            </a:r>
            <a:endParaRPr lang="ru-RU" sz="65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3284985"/>
            <a:ext cx="3743953" cy="2945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73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91072"/>
            <a:ext cx="5472608" cy="4614192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</a:t>
            </a: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 одном магазине была полка с веселыми, красивыми, большими и нарядными куклами. Они стояли в огромных коробках. </a:t>
            </a: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</a:t>
            </a: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 </a:t>
            </a: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кукла Сара была не в коробке и не такая красивая, как остальные.</a:t>
            </a:r>
            <a:b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</a:t>
            </a:r>
            <a:r>
              <a:rPr lang="ru-RU" sz="3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3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1159645"/>
            <a:ext cx="2736305" cy="3709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99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496944" cy="1584176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Девочка </a:t>
            </a:r>
            <a:r>
              <a:rPr lang="ru-RU" sz="29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по имени Лара увидела грустную Сару и купила ее. </a:t>
            </a:r>
            <a:r>
              <a:rPr lang="ru-RU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9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</a:t>
            </a:r>
            <a:r>
              <a:rPr lang="ru-RU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Лара </a:t>
            </a:r>
            <a:r>
              <a:rPr lang="ru-RU" sz="29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была счастлива, </a:t>
            </a:r>
            <a:r>
              <a:rPr lang="ru-RU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9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ведь Сара была единственная такая, ни на кого не похожая.</a:t>
            </a:r>
            <a:br>
              <a:rPr lang="ru-RU" sz="29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9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404664"/>
            <a:ext cx="6756616" cy="4241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391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520202" cy="5256584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                       </a:t>
            </a: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Дома </a:t>
            </a: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Лара сшила </a:t>
            </a: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b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                  любимице </a:t>
            </a: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красивые платья </a:t>
            </a: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                  с </a:t>
            </a: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рукавами, разноцветные </a:t>
            </a: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                  кофточки</a:t>
            </a: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юбки из шелка. </a:t>
            </a: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Сара </a:t>
            </a: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очень любила Лару</a:t>
            </a: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</a:t>
            </a:r>
            <a:b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 Лара Сару</a:t>
            </a: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b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</a:t>
            </a:r>
            <a:b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</a:t>
            </a:r>
            <a:b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	Лара </a:t>
            </a: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всегда заботилась о подруге.</a:t>
            </a:r>
            <a:b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6979" y="2348880"/>
            <a:ext cx="3689477" cy="3212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908720"/>
            <a:ext cx="3471869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94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467600" cy="1143000"/>
          </a:xfrm>
        </p:spPr>
        <p:txBody>
          <a:bodyPr/>
          <a:lstStyle/>
          <a:p>
            <a:r>
              <a:rPr lang="ru-RU" sz="3200" dirty="0">
                <a:solidFill>
                  <a:srgbClr val="990000"/>
                </a:solidFill>
                <a:latin typeface="Arial Black" pitchFamily="34" charset="0"/>
              </a:rPr>
              <a:t>Обоснование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4873752"/>
          </a:xfrm>
        </p:spPr>
        <p:txBody>
          <a:bodyPr>
            <a:normAutofit lnSpcReduction="10000"/>
          </a:bodyPr>
          <a:lstStyle/>
          <a:p>
            <a:pPr>
              <a:spcBef>
                <a:spcPct val="60000"/>
              </a:spcBef>
            </a:pPr>
            <a:r>
              <a:rPr lang="ru-RU" sz="2000" b="1" dirty="0">
                <a:solidFill>
                  <a:schemeClr val="hlink"/>
                </a:solidFill>
              </a:rPr>
              <a:t>Поиск и анализ проблемы</a:t>
            </a:r>
          </a:p>
          <a:p>
            <a:pPr algn="just">
              <a:spcBef>
                <a:spcPct val="60000"/>
              </a:spcBef>
              <a:buFont typeface="Wingdings" pitchFamily="2" charset="2"/>
              <a:buNone/>
            </a:pPr>
            <a:r>
              <a:rPr lang="ru-RU" sz="1600" b="1" dirty="0"/>
              <a:t>    </a:t>
            </a:r>
            <a:r>
              <a:rPr lang="ru-RU" sz="1600" b="1" dirty="0" smtClean="0"/>
              <a:t>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Изучая в 1 четверти тему «Твои книжки» (тема года «Искусство вокруг нас»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программе Б.М.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Неменского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), учащиеся  третьих классов знакомятся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многообразием форм и видов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книг,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работой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художника по созданию книги и книжной иллюстрации.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60000"/>
              </a:spcBef>
              <a:buFont typeface="Wingdings" pitchFamily="2" charset="2"/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6000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ограничиться в задании только созданием иллюстрации или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буквицы, роль художника по созданию книги воспринимается ребятами недостаточно ярко и полно. Встает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недопонимания значимости работы художника. 	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6000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Вариант задания «разработка детской книжки-игрушки с иллюстрациями» более интересна и более полно раскрывает значимость работы художника по созданию книги. Однако, (как показал многолетний опыт), ребятам гораздо интереснее делать иллюстрации к собственным рассказам и историям, поэтому и возникла идея по созданию детской книжки-малышки, где бы ребята смогли попробовать свои силы и в качестве писателей, и в качестве художников детской книги, и в качестве дизайнеров книжной графики.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60000"/>
              </a:spcBef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467600" cy="1143000"/>
          </a:xfrm>
        </p:spPr>
        <p:txBody>
          <a:bodyPr/>
          <a:lstStyle/>
          <a:p>
            <a:r>
              <a:rPr lang="ru-RU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</a:t>
            </a:r>
            <a:r>
              <a:rPr lang="ru-RU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Евгений Соболевский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124744"/>
            <a:ext cx="7992888" cy="395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rgbClr val="F07F09"/>
              </a:buClr>
              <a:buSzPct val="70000"/>
            </a:pPr>
            <a:r>
              <a:rPr lang="ru-RU" sz="6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</a:t>
            </a:r>
            <a:r>
              <a:rPr lang="ru-RU" sz="6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</a:t>
            </a:r>
            <a:r>
              <a:rPr lang="ru-RU" sz="6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Хрюшка </a:t>
            </a:r>
            <a:endParaRPr lang="ru-RU" sz="6500" b="1" dirty="0" smtClean="0">
              <a:ln w="19050" cap="flat" cmpd="sng" algn="ctr">
                <a:solidFill>
                  <a:srgbClr val="FEFEFE"/>
                </a:solidFill>
                <a:prstDash val="solid"/>
                <a:round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alpha val="3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rgbClr val="F07F09"/>
              </a:buClr>
              <a:buSzPct val="70000"/>
            </a:pPr>
            <a:r>
              <a:rPr lang="ru-RU" sz="6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6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и 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rgbClr val="F07F09"/>
              </a:buClr>
              <a:buSzPct val="70000"/>
            </a:pPr>
            <a:r>
              <a:rPr lang="ru-RU" sz="6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6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игрушка</a:t>
            </a:r>
            <a:endParaRPr lang="ru-RU" sz="6500" b="1" dirty="0">
              <a:ln w="19050" cap="flat" cmpd="sng" algn="ctr">
                <a:solidFill>
                  <a:srgbClr val="FEFEFE"/>
                </a:solidFill>
                <a:prstDash val="solid"/>
                <a:round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alpha val="3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484784"/>
            <a:ext cx="3705672" cy="49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807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Хрюшка     Вася однажды </a:t>
            </a:r>
            <a:r>
              <a:rPr lang="ru-RU" sz="3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гулял в </a:t>
            </a:r>
            <a:r>
              <a:rPr lang="ru-RU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</a:t>
            </a:r>
            <a:br>
              <a:rPr lang="ru-RU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3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парке </a:t>
            </a:r>
            <a:r>
              <a:rPr lang="ru-RU" sz="3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 </a:t>
            </a:r>
            <a:r>
              <a:rPr lang="ru-RU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нашёл игрушку</a:t>
            </a:r>
            <a:r>
              <a:rPr lang="ru-RU" sz="3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 Это </a:t>
            </a:r>
            <a:r>
              <a:rPr lang="ru-RU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была машинка</a:t>
            </a:r>
            <a:r>
              <a:rPr lang="ru-RU" sz="3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</a:t>
            </a:r>
            <a:r>
              <a:rPr lang="ru-RU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3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                </a:t>
            </a:r>
            <a:br>
              <a:rPr lang="ru-RU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3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Игрушка </a:t>
            </a:r>
            <a:r>
              <a:rPr lang="ru-RU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была </a:t>
            </a:r>
            <a:r>
              <a:rPr lang="ru-RU" sz="3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очень интересная. </a:t>
            </a:r>
            <a:br>
              <a:rPr lang="ru-RU" sz="3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3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Вася взял машинку домой и показал </a:t>
            </a:r>
            <a:r>
              <a:rPr lang="ru-RU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маме</a:t>
            </a:r>
            <a:r>
              <a:rPr lang="ru-RU" sz="3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450384"/>
            <a:ext cx="441649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631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n-US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</a:t>
            </a:r>
            <a:r>
              <a:rPr lang="ru-RU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Но </a:t>
            </a:r>
            <a:r>
              <a:rPr lang="ru-RU" sz="32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мама сказала, что эту игрушку мог  кто-то потерять. Тогда Вася предложил пойти и найти того, кто </a:t>
            </a:r>
            <a:r>
              <a:rPr lang="ru-RU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потерял машинку. </a:t>
            </a:r>
            <a:endParaRPr lang="ru-RU" sz="3200" b="1" dirty="0">
              <a:ln w="19050" cap="flat" cmpd="sng" algn="ctr">
                <a:solidFill>
                  <a:srgbClr val="FEFEFE"/>
                </a:solidFill>
                <a:prstDash val="solid"/>
                <a:round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alpha val="3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404664"/>
            <a:ext cx="6120680" cy="435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208912" cy="1143000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Они </a:t>
            </a:r>
            <a:r>
              <a:rPr lang="ru-RU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вместе с мамой пошли в парк и встретили хрюшку Петю. Петя шёл очень печальный.  Вася отдал ему игрушку. Ему было грустно, что нельзя оставить игрушку у себя.  Но зато он порадовал другого! И правильно сделал!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477225"/>
            <a:ext cx="4799796" cy="3599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943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1143000"/>
          </a:xfrm>
        </p:spPr>
        <p:txBody>
          <a:bodyPr/>
          <a:lstStyle/>
          <a:p>
            <a:r>
              <a:rPr lang="ru-RU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</a:t>
            </a:r>
            <a:r>
              <a:rPr lang="ru-RU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Андрей Лиля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47764" y="1278140"/>
            <a:ext cx="7992888" cy="259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rgbClr val="F07F09"/>
              </a:buClr>
              <a:buSzPct val="70000"/>
            </a:pPr>
            <a:r>
              <a:rPr lang="ru-RU" sz="6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Хвастливый </a:t>
            </a:r>
            <a:r>
              <a:rPr lang="ru-RU" sz="6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rgbClr val="F07F09"/>
              </a:buClr>
              <a:buSzPct val="70000"/>
            </a:pPr>
            <a:r>
              <a:rPr lang="ru-RU" sz="6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6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моряк</a:t>
            </a:r>
            <a:endParaRPr lang="ru-RU" sz="65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708920"/>
            <a:ext cx="3265422" cy="3615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063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4365104"/>
            <a:ext cx="4248472" cy="1143000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</a:t>
            </a: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Однажды старый моряк попал в кораблекрушение. Моряк был самым отважным, и он  единственный остался в живых. </a:t>
            </a:r>
            <a:b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Прошло несколько лет. Моряки не хотели брать его на борт своего корабля. А почему? Потому что моряк хвастался тем, что он выжил.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764704"/>
            <a:ext cx="3776243" cy="5377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650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10336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</a:t>
            </a: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Тогда моряк  вспомнил, что его папа в детстве говорил: «Не хвастайся!» И старому моряку вдруг стало очень стыдно, и он перестал хвастаться. </a:t>
            </a:r>
            <a:b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 его, конечно, с радостью пригласили на корабль.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479146"/>
            <a:ext cx="6732240" cy="4101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50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467600" cy="1728192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</a:t>
            </a:r>
            <a:r>
              <a:rPr lang="en-US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n-US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29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n-US" sz="29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Nicole </a:t>
            </a:r>
            <a:r>
              <a:rPr lang="en-US" sz="3200" b="1" dirty="0" err="1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Goussiatiner</a:t>
            </a:r>
            <a:r>
              <a:rPr lang="en-US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32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Николь Гусятинер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910973"/>
            <a:ext cx="7992888" cy="259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rgbClr val="F07F09"/>
              </a:buClr>
              <a:buSzPct val="70000"/>
            </a:pPr>
            <a:r>
              <a:rPr lang="ru-RU" sz="6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</a:t>
            </a:r>
            <a:r>
              <a:rPr lang="ru-RU" sz="6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</a:t>
            </a:r>
            <a:r>
              <a:rPr lang="en-US" sz="6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Bobby</a:t>
            </a:r>
            <a:endParaRPr lang="ru-RU" sz="6500" b="1" dirty="0" smtClean="0">
              <a:ln w="19050" cap="flat" cmpd="sng" algn="ctr">
                <a:solidFill>
                  <a:srgbClr val="FEFEFE"/>
                </a:solidFill>
                <a:prstDash val="solid"/>
                <a:round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alpha val="3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rgbClr val="F07F09"/>
              </a:buClr>
              <a:buSzPct val="70000"/>
            </a:pPr>
            <a:r>
              <a:rPr lang="ru-RU" sz="6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6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Бобби</a:t>
            </a:r>
            <a:endParaRPr lang="ru-RU" sz="6500" b="1" dirty="0">
              <a:ln w="19050" cap="flat" cmpd="sng" algn="ctr">
                <a:solidFill>
                  <a:srgbClr val="FEFEFE"/>
                </a:solidFill>
                <a:prstDash val="solid"/>
                <a:round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alpha val="3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844824"/>
            <a:ext cx="4170348" cy="3990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26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94312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</a:t>
            </a:r>
            <a:r>
              <a:rPr lang="en-US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Once up on a time there was a pig. His name was Bobby</a:t>
            </a:r>
            <a:r>
              <a:rPr lang="en-US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br>
              <a:rPr lang="en-US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Жил был поросенок. Его звали Бобби.</a:t>
            </a:r>
            <a:endParaRPr lang="ru-RU" sz="2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548681"/>
            <a:ext cx="6048672" cy="4203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050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38328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</a:t>
            </a:r>
            <a:r>
              <a:rPr lang="en-US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He was a dirty pig. Nobody wanted to play with him. </a:t>
            </a: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Он был грязный поросенок. Никто не хотел с ним играть.</a:t>
            </a:r>
            <a:endParaRPr lang="ru-RU" sz="2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548680"/>
            <a:ext cx="5976664" cy="4482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44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990000"/>
                </a:solidFill>
                <a:latin typeface="Arial Black" pitchFamily="34" charset="0"/>
              </a:rPr>
              <a:t>Основные идеи, </a:t>
            </a:r>
            <a:r>
              <a:rPr lang="ru-RU" sz="3200" dirty="0" smtClean="0">
                <a:solidFill>
                  <a:srgbClr val="990000"/>
                </a:solidFill>
                <a:latin typeface="Arial Black" pitchFamily="34" charset="0"/>
              </a:rPr>
              <a:t>положенные </a:t>
            </a:r>
            <a:r>
              <a:rPr lang="ru-RU" sz="3200" dirty="0">
                <a:solidFill>
                  <a:srgbClr val="990000"/>
                </a:solidFill>
                <a:latin typeface="Arial Black" pitchFamily="34" charset="0"/>
              </a:rPr>
              <a:t>в основу решения проблемы.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Исследовательский деятельность учащихся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созданию детской книжки-малышки наиболее полно раскроет их творческий потенциал, если учащиеся «пройдут» путь по созданию книги от замысла  до практического воплощения идеи. </a:t>
            </a:r>
          </a:p>
          <a:p>
            <a:pPr marL="0" indent="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Интеграция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таких предметов как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развитие речи, изобразительное искусство и информатика,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позволит учащимся наиболее полно представить как рождается книга, поможет формированию представления о книге как о целостном организме, основанном на синтезе литературы, изобразительного искусства и графического дизайна.</a:t>
            </a:r>
          </a:p>
          <a:p>
            <a:pPr marL="0" indent="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Совместная творческая деятельность,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направленная  на создание книги, неизменно вызовет повышенный интерес к учебному процессу,  будет способствовать развитию исследовательских, коммуникативных и социальных компетенций у учащихся.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10336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</a:t>
            </a:r>
            <a:r>
              <a:rPr lang="en-US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 one day Bobby asked the   horse  why no one wanted to play with him. </a:t>
            </a: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n-US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The  </a:t>
            </a:r>
            <a:r>
              <a:rPr lang="en-US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horse said, stop being </a:t>
            </a:r>
            <a:r>
              <a:rPr lang="en-US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dirty</a:t>
            </a: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Однажды Бобби спросил Лошадку почему никто не хочет играть с ним. Лошадка сказала: «Не будь грязнулей,</a:t>
            </a:r>
            <a:endParaRPr lang="ru-RU" sz="2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476672"/>
            <a:ext cx="5112568" cy="3834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137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80920" cy="1143000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</a:t>
            </a:r>
            <a:r>
              <a:rPr lang="en-US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and </a:t>
            </a:r>
            <a:r>
              <a:rPr lang="en-US" sz="25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then we will play with  you</a:t>
            </a:r>
            <a:r>
              <a:rPr lang="en-US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500" b="1" dirty="0" smtClean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и мы будем играть с тобой.</a:t>
            </a:r>
            <a:endParaRPr lang="ru-RU" sz="2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37" y="548680"/>
            <a:ext cx="6345591" cy="4411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66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6304" y="2758774"/>
            <a:ext cx="6172200" cy="189436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4900" dirty="0">
                <a:ea typeface="Calibri"/>
                <a:cs typeface="Times New Roman"/>
              </a:rPr>
              <a:t/>
            </a:r>
            <a:br>
              <a:rPr lang="ru-RU" sz="4900" dirty="0">
                <a:ea typeface="Calibri"/>
                <a:cs typeface="Times New Roman"/>
              </a:rPr>
            </a:br>
            <a:r>
              <a:rPr lang="en-US" sz="4900" dirty="0" smtClean="0">
                <a:ea typeface="Calibri"/>
                <a:cs typeface="Times New Roman"/>
              </a:rPr>
              <a:t/>
            </a:r>
            <a:br>
              <a:rPr lang="en-US" sz="4900" dirty="0" smtClean="0">
                <a:ea typeface="Calibri"/>
                <a:cs typeface="Times New Roman"/>
              </a:rPr>
            </a:br>
            <a:r>
              <a:rPr lang="en-US" sz="4900" dirty="0">
                <a:ea typeface="Calibri"/>
                <a:cs typeface="Times New Roman"/>
              </a:rPr>
              <a:t/>
            </a:r>
            <a:br>
              <a:rPr lang="en-US" sz="4900" dirty="0">
                <a:ea typeface="Calibri"/>
                <a:cs typeface="Times New Roman"/>
              </a:rPr>
            </a:br>
            <a:r>
              <a:rPr lang="ru-RU" sz="8900" dirty="0" smtClean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К</a:t>
            </a:r>
            <a:r>
              <a:rPr lang="ru-RU" sz="8900" dirty="0" smtClean="0">
                <a:solidFill>
                  <a:srgbClr val="92D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О</a:t>
            </a:r>
            <a:r>
              <a:rPr lang="ru-RU" sz="8900" dirty="0" smtClean="0"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Н</a:t>
            </a:r>
            <a:r>
              <a:rPr lang="ru-RU" sz="8900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Е</a:t>
            </a:r>
            <a:r>
              <a:rPr lang="ru-RU" sz="8900" dirty="0" smtClean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Ц</a:t>
            </a:r>
            <a:r>
              <a:rPr lang="en-US" sz="8900" dirty="0" smtClean="0">
                <a:ea typeface="Calibri"/>
                <a:cs typeface="Times New Roman"/>
              </a:rPr>
              <a:t/>
            </a:r>
            <a:br>
              <a:rPr lang="en-US" sz="8900" dirty="0" smtClean="0">
                <a:ea typeface="Calibri"/>
                <a:cs typeface="Times New Roman"/>
              </a:rPr>
            </a:b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3200" dirty="0">
                <a:latin typeface="Times New Roman"/>
                <a:ea typeface="Times New Roman"/>
                <a:cs typeface="Times New Roman"/>
              </a:rPr>
              <a:t>                                                                            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2208" y="5085184"/>
            <a:ext cx="6172200" cy="13716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ru-RU" sz="1200" dirty="0" smtClean="0">
                <a:solidFill>
                  <a:srgbClr val="002060"/>
                </a:solidFill>
              </a:rPr>
              <a:t>             МЕЖДУНАРОДНАЯ ШКОЛА ГЕРЦЕНОВСКОГО УНИВЕРСИТЕТА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2013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3" y="4293097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6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sz="3200" dirty="0">
                <a:solidFill>
                  <a:srgbClr val="990000"/>
                </a:solidFill>
                <a:latin typeface="Arial Black" pitchFamily="34" charset="0"/>
              </a:rPr>
              <a:t>Стратегия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7467600" cy="5400600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Arial Black" pitchFamily="34" charset="0"/>
              </a:rPr>
              <a:t>I </a:t>
            </a:r>
            <a:r>
              <a:rPr lang="ru-RU" sz="1600" b="1" dirty="0">
                <a:solidFill>
                  <a:schemeClr val="accent2"/>
                </a:solidFill>
                <a:latin typeface="Arial Black" pitchFamily="34" charset="0"/>
              </a:rPr>
              <a:t>этап. Поисковый</a:t>
            </a:r>
            <a:r>
              <a:rPr lang="ru-RU" sz="1600" b="1" dirty="0" smtClean="0">
                <a:solidFill>
                  <a:schemeClr val="accent2"/>
                </a:solidFill>
                <a:latin typeface="Arial Black" pitchFamily="34" charset="0"/>
              </a:rPr>
              <a:t>.</a:t>
            </a:r>
            <a:r>
              <a:rPr lang="ru-RU" sz="1600" b="1" dirty="0">
                <a:solidFill>
                  <a:schemeClr val="hlink"/>
                </a:solidFill>
                <a:latin typeface="Arial Black" pitchFamily="34" charset="0"/>
              </a:rPr>
              <a:t> </a:t>
            </a:r>
            <a:endParaRPr lang="ru-RU" sz="1600" b="1" dirty="0" smtClean="0">
              <a:solidFill>
                <a:schemeClr val="hlink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hlink"/>
                </a:solidFill>
              </a:rPr>
              <a:t>Постановка </a:t>
            </a:r>
            <a:r>
              <a:rPr lang="ru-RU" sz="1600" b="1" dirty="0">
                <a:solidFill>
                  <a:schemeClr val="hlink"/>
                </a:solidFill>
              </a:rPr>
              <a:t>цели и </a:t>
            </a:r>
            <a:r>
              <a:rPr lang="ru-RU" sz="1600" b="1" dirty="0" smtClean="0">
                <a:solidFill>
                  <a:schemeClr val="hlink"/>
                </a:solidFill>
              </a:rPr>
              <a:t>задач.</a:t>
            </a:r>
            <a:endParaRPr lang="ru-RU" sz="16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Познакомить учащихся с процессом создания книги, работой художника по созданию макета книги и книжной иллюстрации.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spcBef>
                <a:spcPct val="60000"/>
              </a:spcBef>
            </a:pPr>
            <a:r>
              <a:rPr lang="ru-RU" sz="1500" b="1" dirty="0">
                <a:solidFill>
                  <a:schemeClr val="hlink"/>
                </a:solidFill>
              </a:rPr>
              <a:t>Образовательные задачи:</a:t>
            </a:r>
          </a:p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Познакомить учащихся с многообразием форм и видов книг;</a:t>
            </a:r>
          </a:p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Дать представление о структуре книги (обложка, суперобложка, форзац, титульный лист, аннотация, предисловие, содержание, оглавление, справочный аппарат);</a:t>
            </a:r>
          </a:p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Познакомит учащихся  с работой художника по созданию макета книги, книжной иллюстрации, буквицы;</a:t>
            </a:r>
          </a:p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Дать представление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 книге как о целостном организме, основанном на синтезе литературы, изобразительного искусства и графического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дизайна;</a:t>
            </a:r>
          </a:p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Познакомить учащихся с творчеством  художника детской книги Т. Мавриной (приурочено к 110-летию со дня рождения).</a:t>
            </a:r>
          </a:p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sz="3200" dirty="0">
                <a:solidFill>
                  <a:srgbClr val="990000"/>
                </a:solidFill>
                <a:latin typeface="Arial Black" pitchFamily="34" charset="0"/>
              </a:rPr>
              <a:t>Стратегия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7467600" cy="5400600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Arial Black" pitchFamily="34" charset="0"/>
              </a:rPr>
              <a:t>I </a:t>
            </a:r>
            <a:r>
              <a:rPr lang="ru-RU" sz="1600" b="1" dirty="0">
                <a:solidFill>
                  <a:schemeClr val="accent2"/>
                </a:solidFill>
                <a:latin typeface="Arial Black" pitchFamily="34" charset="0"/>
              </a:rPr>
              <a:t>этап. Поисковый</a:t>
            </a:r>
            <a:r>
              <a:rPr lang="ru-RU" sz="1600" b="1" dirty="0" smtClean="0">
                <a:solidFill>
                  <a:schemeClr val="accent2"/>
                </a:solidFill>
                <a:latin typeface="Arial Black" pitchFamily="34" charset="0"/>
              </a:rPr>
              <a:t>.</a:t>
            </a:r>
            <a:r>
              <a:rPr lang="ru-RU" sz="1600" b="1" dirty="0">
                <a:solidFill>
                  <a:schemeClr val="hlink"/>
                </a:solidFill>
                <a:latin typeface="Arial Black" pitchFamily="34" charset="0"/>
              </a:rPr>
              <a:t>  </a:t>
            </a:r>
            <a:endParaRPr lang="ru-RU" sz="1600" b="1" dirty="0" smtClean="0">
              <a:solidFill>
                <a:schemeClr val="hlink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hlink"/>
                </a:solidFill>
              </a:rPr>
              <a:t>Постановка </a:t>
            </a:r>
            <a:r>
              <a:rPr lang="ru-RU" sz="1600" b="1" dirty="0">
                <a:solidFill>
                  <a:schemeClr val="hlink"/>
                </a:solidFill>
              </a:rPr>
              <a:t>цели и </a:t>
            </a:r>
            <a:r>
              <a:rPr lang="ru-RU" sz="1600" b="1" dirty="0" smtClean="0">
                <a:solidFill>
                  <a:schemeClr val="hlink"/>
                </a:solidFill>
              </a:rPr>
              <a:t>задач.</a:t>
            </a:r>
          </a:p>
          <a:p>
            <a:pPr marL="0" indent="0">
              <a:buNone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60000"/>
              </a:spcBef>
            </a:pPr>
            <a:r>
              <a:rPr lang="ru-RU" sz="1600" b="1" dirty="0" smtClean="0">
                <a:solidFill>
                  <a:schemeClr val="hlink"/>
                </a:solidFill>
              </a:rPr>
              <a:t>Развивающие </a:t>
            </a:r>
            <a:r>
              <a:rPr lang="ru-RU" sz="1600" b="1" dirty="0">
                <a:solidFill>
                  <a:schemeClr val="hlink"/>
                </a:solidFill>
              </a:rPr>
              <a:t>задачи:</a:t>
            </a:r>
          </a:p>
          <a:p>
            <a:pPr>
              <a:spcBef>
                <a:spcPct val="6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первоначальных навыков проектной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 исследовательской деятельности;</a:t>
            </a:r>
          </a:p>
          <a:p>
            <a:pPr>
              <a:spcBef>
                <a:spcPct val="6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навыков выполнения совместной творческой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работы; </a:t>
            </a:r>
          </a:p>
          <a:p>
            <a:pPr>
              <a:spcBef>
                <a:spcPct val="6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навыков самоконтроля и умения адекватно оценивать свой вклад в совместную работу и результаты совместной работы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6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коммуникативных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умений;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6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навыков создания буквицы и книжной иллюстрации;</a:t>
            </a:r>
          </a:p>
          <a:p>
            <a:pPr>
              <a:spcBef>
                <a:spcPct val="6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композиционных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навыков (выбор положения в пространстве, формы, размера, цвета предметов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spcBef>
                <a:spcPct val="6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навыков работы  по созданию макета книги в программе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Microsoft Publisher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ct val="6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умения написания короткой поучительной истории для детей младшего школьного возраста и дошкольников.</a:t>
            </a:r>
          </a:p>
          <a:p>
            <a:pPr>
              <a:spcBef>
                <a:spcPct val="6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60000"/>
              </a:spcBef>
              <a:buFont typeface="Wingdings" pitchFamily="2" charset="2"/>
              <a:buBlip>
                <a:blip r:embed="rId2"/>
              </a:buBlip>
            </a:pPr>
            <a:endParaRPr lang="ru-RU" sz="1600" b="1" dirty="0"/>
          </a:p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sz="3200" dirty="0">
                <a:solidFill>
                  <a:srgbClr val="990000"/>
                </a:solidFill>
                <a:latin typeface="Arial Black" pitchFamily="34" charset="0"/>
              </a:rPr>
              <a:t>Стратегия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7467600" cy="5400600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Arial Black" pitchFamily="34" charset="0"/>
              </a:rPr>
              <a:t>I </a:t>
            </a:r>
            <a:r>
              <a:rPr lang="ru-RU" sz="1600" b="1" dirty="0">
                <a:solidFill>
                  <a:schemeClr val="accent2"/>
                </a:solidFill>
                <a:latin typeface="Arial Black" pitchFamily="34" charset="0"/>
              </a:rPr>
              <a:t>этап. Поисковый</a:t>
            </a:r>
            <a:r>
              <a:rPr lang="ru-RU" sz="1600" b="1" dirty="0" smtClean="0">
                <a:solidFill>
                  <a:schemeClr val="accent2"/>
                </a:solidFill>
                <a:latin typeface="Arial Black" pitchFamily="34" charset="0"/>
              </a:rPr>
              <a:t>.</a:t>
            </a:r>
            <a:r>
              <a:rPr lang="ru-RU" sz="1600" b="1" dirty="0">
                <a:solidFill>
                  <a:schemeClr val="hlink"/>
                </a:solidFill>
                <a:latin typeface="Arial Black" pitchFamily="34" charset="0"/>
              </a:rPr>
              <a:t>  </a:t>
            </a:r>
            <a:endParaRPr lang="ru-RU" sz="1600" b="1" dirty="0" smtClean="0">
              <a:solidFill>
                <a:schemeClr val="hlink"/>
              </a:solidFill>
              <a:latin typeface="Arial Black" pitchFamily="34" charset="0"/>
            </a:endParaRPr>
          </a:p>
          <a:p>
            <a:endParaRPr lang="ru-RU" sz="1600" b="1" dirty="0" smtClean="0">
              <a:solidFill>
                <a:schemeClr val="hlink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hlink"/>
                </a:solidFill>
              </a:rPr>
              <a:t>Постановка </a:t>
            </a:r>
            <a:r>
              <a:rPr lang="ru-RU" sz="1600" b="1" dirty="0">
                <a:solidFill>
                  <a:schemeClr val="hlink"/>
                </a:solidFill>
              </a:rPr>
              <a:t>цели и </a:t>
            </a:r>
            <a:r>
              <a:rPr lang="ru-RU" sz="1600" b="1" dirty="0" smtClean="0">
                <a:solidFill>
                  <a:schemeClr val="hlink"/>
                </a:solidFill>
              </a:rPr>
              <a:t>задач.</a:t>
            </a:r>
          </a:p>
          <a:p>
            <a:pPr marL="0" indent="0">
              <a:buNone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60000"/>
              </a:spcBef>
            </a:pPr>
            <a:r>
              <a:rPr lang="ru-RU" sz="1600" b="1" dirty="0">
                <a:solidFill>
                  <a:schemeClr val="hlink"/>
                </a:solidFill>
              </a:rPr>
              <a:t>Воспитывающие задачи:</a:t>
            </a:r>
          </a:p>
          <a:p>
            <a:pPr>
              <a:spcBef>
                <a:spcPct val="60000"/>
              </a:spcBef>
              <a:buFont typeface="Wingdings" pitchFamily="2" charset="2"/>
              <a:buNone/>
            </a:pPr>
            <a:endParaRPr lang="ru-RU" sz="2000" b="1" dirty="0">
              <a:solidFill>
                <a:schemeClr val="hlink"/>
              </a:solidFill>
            </a:endParaRPr>
          </a:p>
          <a:p>
            <a:pPr>
              <a:spcBef>
                <a:spcPct val="6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устойчивого интереса к учебе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предмету;</a:t>
            </a:r>
          </a:p>
          <a:p>
            <a:pPr>
              <a:spcBef>
                <a:spcPct val="6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трудолюбия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самостоятельности;</a:t>
            </a:r>
          </a:p>
          <a:p>
            <a:pPr>
              <a:spcBef>
                <a:spcPct val="6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оспитание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умения работать в команде и подчинять свои интересы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общим;</a:t>
            </a:r>
          </a:p>
          <a:p>
            <a:pPr>
              <a:spcBef>
                <a:spcPct val="6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Воспитание нравственных качеств личности;</a:t>
            </a:r>
          </a:p>
          <a:p>
            <a:pPr>
              <a:spcBef>
                <a:spcPct val="6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6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6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6000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/>
          </a:p>
          <a:p>
            <a:pPr>
              <a:spcBef>
                <a:spcPct val="6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60000"/>
              </a:spcBef>
              <a:buFont typeface="Wingdings" pitchFamily="2" charset="2"/>
              <a:buBlip>
                <a:blip r:embed="rId2"/>
              </a:buBlip>
            </a:pPr>
            <a:endParaRPr lang="ru-RU" sz="1600" b="1" dirty="0"/>
          </a:p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7467600" cy="1143000"/>
          </a:xfrm>
        </p:spPr>
        <p:txBody>
          <a:bodyPr/>
          <a:lstStyle/>
          <a:p>
            <a:r>
              <a:rPr lang="ru-RU" sz="3200" dirty="0">
                <a:solidFill>
                  <a:srgbClr val="990000"/>
                </a:solidFill>
                <a:latin typeface="Arial Black" pitchFamily="34" charset="0"/>
              </a:rPr>
              <a:t>Стратегия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47536"/>
            <a:ext cx="7467600" cy="4873752"/>
          </a:xfrm>
        </p:spPr>
        <p:txBody>
          <a:bodyPr>
            <a:normAutofit fontScale="92500"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Arial Black" pitchFamily="34" charset="0"/>
              </a:rPr>
              <a:t>II </a:t>
            </a:r>
            <a:r>
              <a:rPr lang="ru-RU" sz="1600" b="1" dirty="0">
                <a:solidFill>
                  <a:schemeClr val="accent2"/>
                </a:solidFill>
                <a:latin typeface="Arial Black" pitchFamily="34" charset="0"/>
              </a:rPr>
              <a:t>этап. Аналитический</a:t>
            </a:r>
            <a:r>
              <a:rPr lang="ru-RU" sz="1600" b="1" dirty="0" smtClean="0">
                <a:solidFill>
                  <a:schemeClr val="accent2"/>
                </a:solidFill>
                <a:latin typeface="Arial Black" pitchFamily="34" charset="0"/>
              </a:rPr>
              <a:t>.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hlink"/>
                </a:solidFill>
              </a:rPr>
              <a:t>Сбор информации и поиск путей достижения цели</a:t>
            </a:r>
            <a:r>
              <a:rPr lang="ru-RU" sz="1600" b="1" dirty="0" smtClean="0">
                <a:solidFill>
                  <a:schemeClr val="hlink"/>
                </a:solidFill>
              </a:rPr>
              <a:t>:</a:t>
            </a:r>
            <a:endParaRPr lang="ru-RU" sz="1600" b="1" dirty="0">
              <a:solidFill>
                <a:schemeClr val="hlink"/>
              </a:solidFill>
            </a:endParaRPr>
          </a:p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Ознакомление с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многообразием форм и видов книг;</a:t>
            </a:r>
          </a:p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Изучение структуры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книги (обложка, суперобложка, форзац, титульный лист, аннотация, предисловие, содержание, оглавление, справочный аппарат);</a:t>
            </a:r>
          </a:p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Ознакомление с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творчеством  художника детской книги Т. Мавриной (приурочено к 110-летию со дня рождения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 и ее «Сказочной азбукой»;</a:t>
            </a:r>
          </a:p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Изучение основ работы в программе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Microsoft Publisher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hlink"/>
                </a:solidFill>
              </a:rPr>
              <a:t>Составление </a:t>
            </a:r>
            <a:r>
              <a:rPr lang="ru-RU" sz="1600" b="1" dirty="0">
                <a:solidFill>
                  <a:schemeClr val="hlink"/>
                </a:solidFill>
              </a:rPr>
              <a:t>плана реализации проекта</a:t>
            </a:r>
            <a:r>
              <a:rPr lang="ru-RU" sz="1600" b="1" dirty="0" smtClean="0">
                <a:solidFill>
                  <a:schemeClr val="hlink"/>
                </a:solidFill>
              </a:rPr>
              <a:t>: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Написание поучительной истории-сказки для младших школьников и дошкольников;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Выполнение буквицы;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Выполнение иллюстраций;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Выполнение индивидуального макета книжки-малышки в программе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Microsoft Publisher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Выполнение совместного макета книги на уроках художественного труда;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Презентация проекта.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>
              <a:solidFill>
                <a:schemeClr val="hlink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chemeClr val="hlink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7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143000"/>
          </a:xfrm>
        </p:spPr>
        <p:txBody>
          <a:bodyPr/>
          <a:lstStyle/>
          <a:p>
            <a:r>
              <a:rPr lang="ru-RU" sz="3200" dirty="0">
                <a:solidFill>
                  <a:srgbClr val="990000"/>
                </a:solidFill>
                <a:latin typeface="Arial Black" pitchFamily="34" charset="0"/>
              </a:rPr>
              <a:t>Стратегия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472608"/>
          </a:xfrm>
        </p:spPr>
        <p:txBody>
          <a:bodyPr>
            <a:normAutofit fontScale="92500" lnSpcReduction="20000"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Arial Black" pitchFamily="34" charset="0"/>
              </a:rPr>
              <a:t>III </a:t>
            </a:r>
            <a:r>
              <a:rPr lang="ru-RU" sz="1600" b="1" dirty="0">
                <a:solidFill>
                  <a:schemeClr val="accent2"/>
                </a:solidFill>
                <a:latin typeface="Arial Black" pitchFamily="34" charset="0"/>
              </a:rPr>
              <a:t>этап. </a:t>
            </a:r>
            <a:r>
              <a:rPr lang="ru-RU" sz="1600" b="1" dirty="0" smtClean="0">
                <a:solidFill>
                  <a:schemeClr val="accent2"/>
                </a:solidFill>
                <a:latin typeface="Arial Black" pitchFamily="34" charset="0"/>
              </a:rPr>
              <a:t>Прикладной.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hlink"/>
                </a:solidFill>
              </a:rPr>
              <a:t>Выполнение проекта в соответствии с      разработанным планом: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Написание поучительной истории-сказки для младших школьников 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дошкольников: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уроке изобразительного искусства учащиеся третьих классов с большим удовольствием придумывали поучительные истории для младших ребят. Впоследствии эти истории обсуждались и редактировались на уроках развития речи.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буквицы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После просмотра презентации о творчестве Татьяны Алексеевны Мавриной и знакомства с ее «Сказочной азбукой», ребятам было предложено выполнить буквицу для своей истории.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иллюстраций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выполнении иллюстраций к своим историям, ребята учились разбивать текст на смысловые составляющие и иллюстрировать фрагменты текста, говорили о том, как сделать книгу интересной и яркой для восприятия маленьких детей.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индивидуального макета книжки-малышки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программе 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Microsoft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Publisher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Перед тем как приступить к созданию макета книги, учащиеся познакомились с презентацией «Структура книги», выяснили какие элементы структуры книги уместны для книжки-малышки, предназначенной для маленьких ребят.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уроках информатики ребята попробовали свои силы в роли дизайнеров книжной графики.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Впоследствии, на уроках изобразительного искусства, учащиеся обсудили результаты  этой работы, отметили удачные и неудачные  моменты, разобрали композиционные и смысловые ошибки и еще раз поговорили о том, как сделать книгу яркой и интересной.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Выполнение совместного макета книги: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уроках художественного труда учащиеся собрали разрозненные буквицы и иллюстрации в единую книгу.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>
              <a:solidFill>
                <a:schemeClr val="hlink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chemeClr val="hlink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1135</TotalTime>
  <Words>1306</Words>
  <Application>Microsoft Office PowerPoint</Application>
  <PresentationFormat>Экран (4:3)</PresentationFormat>
  <Paragraphs>219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Эркер</vt:lpstr>
      <vt:lpstr>1_Эркер</vt:lpstr>
      <vt:lpstr>    Интегрированный исследовательский проект учащихся третьих классов  КНИЖКА - МАЛЫШКА Поучительные  истории,  придуманные и проиллюстрированные ребятами,  для  дошколят и младших школьников                                        автор проекта: Терешкина Ю.В.  Помощь в осуществлении проекта оказали:  Серова Т.В., Медведева М.А., Боголюбов Д.А.,                                                                                                     Корованенко Т.А.                                      </vt:lpstr>
      <vt:lpstr>Обоснование проблемы</vt:lpstr>
      <vt:lpstr>Обоснование проблемы</vt:lpstr>
      <vt:lpstr>Основные идеи, положенные в основу решения проблемы.</vt:lpstr>
      <vt:lpstr>Стратегия проекта</vt:lpstr>
      <vt:lpstr>Стратегия проекта</vt:lpstr>
      <vt:lpstr>Стратегия проекта</vt:lpstr>
      <vt:lpstr>Стратегия проекта</vt:lpstr>
      <vt:lpstr>Стратегия проекта</vt:lpstr>
      <vt:lpstr>Стратегия проекта</vt:lpstr>
      <vt:lpstr>Стратегия проекта</vt:lpstr>
      <vt:lpstr>   КНИЖКА - МАЛЫШКА Поучительные  истории,  придуманные и проиллюстрированные ребятами,  для  дошколят и младших школьников                                                                               </vt:lpstr>
      <vt:lpstr>Максим Прохоров </vt:lpstr>
      <vt:lpstr>      В неведомой стране  жил                                                          невиданный  Дракоша.  Больше                                                       всего на свете он любил летать.                                                         И от этого часто болел, простужался.  Лекарства он не принимал, потому что считал, что лекарства горькие и не приносят пользу.  У Дракоши был друг Петя. Петя был сыном врача. Как то раз Дракоша заболел так сильно, что не мог летать. </vt:lpstr>
      <vt:lpstr>      </vt:lpstr>
      <vt:lpstr>                                                                                                         </vt:lpstr>
      <vt:lpstr>                                                                                                         </vt:lpstr>
      <vt:lpstr>     Мария Крыцина</vt:lpstr>
      <vt:lpstr>                                                                            Жила-была Собачка,  которая                                                                         все время  хвасталась:                                                       «Я сильнее самого  сильного                                                                                                              богатыря!  И я могу поднять                                                       даже слона!!!»   Однажды Собачка пришла в гости к Кролику.  И там она увидела гирю в 5 кг.  Она стала хвастаться, что поднимет гирю одной лапой.  </vt:lpstr>
      <vt:lpstr>                                                                  Подошла Собачка к гире и даже с места ее сдвинуть не могла.  Кролик только усмехнулся.</vt:lpstr>
      <vt:lpstr>                                                          Тогда Собачка сказала: «Я, конечно, не могла поднять гирю, но я сильна умом!»   И она пошла к Ёжику, который считался в лесу самым умным.                                 Ёжик загадал Собачке свою загадку:                                           «У кого в лесу иголки                                           Колючие,  как у елки?»                     И собачка ничего не ответила.   Но она поняла, что и умом не сильна. Зато перестала хвастаться.</vt:lpstr>
      <vt:lpstr>     Дарья Сапрыкина </vt:lpstr>
      <vt:lpstr>                                                                                                                                                                                           Жил был                                                                      веселый,                добрый и внимательный котенок Мурзик.       У него было много друзей. Котята любили играть с Мурзиком, приходили к нему в гости, ходили вместе на лужайку, ловили мышек. </vt:lpstr>
      <vt:lpstr> Но один котенок обманывал приятелей, даже ябедничал.  Однажды он сказал друзьям, что это Мурзик их обманул.</vt:lpstr>
      <vt:lpstr>    Но друзья не поверили. Они знали Мурзика уже давно. Он был хороший и никогда их не обманывал.  А несчастному обманщику пришлось извиняться.   Все котята побежали играть на лужайку.</vt:lpstr>
      <vt:lpstr>     Дарья Околышева</vt:lpstr>
      <vt:lpstr>     В одном магазине была полка с веселыми, красивыми, большими и нарядными куклами. Они стояли в огромных коробках.    А кукла Сара была не в коробке и не такая красивая, как остальные.   </vt:lpstr>
      <vt:lpstr> Девочка по имени Лара увидела грустную Сару и купила ее.   Лара была счастлива,  ведь Сара была единственная такая, ни на кого не похожая.  </vt:lpstr>
      <vt:lpstr>                                                                Дома Лара сшила                                                               любимице красивые платья                                                              с рукавами, разноцветные                                                              кофточки, юбки из шелка.        Сара очень любила Лару,  а Лара Сару.                                                  Лара всегда заботилась о подруге.  </vt:lpstr>
      <vt:lpstr>     Евгений Соболевский</vt:lpstr>
      <vt:lpstr> Хрюшка     Вася однажды гулял в          парке и нашёл игрушку.  Это была машинка.                                                              Игрушка была очень интересная.  Вася взял машинку домой и показал маме.</vt:lpstr>
      <vt:lpstr>  Но мама сказала, что эту игрушку мог  кто-то потерять. Тогда Вася предложил пойти и найти того, кто потерял машинку. </vt:lpstr>
      <vt:lpstr> Они вместе с мамой пошли в парк и встретили хрюшку Петю. Петя шёл очень печальный.  Вася отдал ему игрушку. Ему было грустно, что нельзя оставить игрушку у себя.  Но зато он порадовал другого! И правильно сделал!</vt:lpstr>
      <vt:lpstr>     Андрей Лиля</vt:lpstr>
      <vt:lpstr>     Однажды старый моряк попал в кораблекрушение. Моряк был самым отважным, и он  единственный остался в живых.       Прошло несколько лет. Моряки не хотели брать его на борт своего корабля. А почему? Потому что моряк хвастался тем, что он выжил. </vt:lpstr>
      <vt:lpstr>     Тогда моряк  вспомнил, что его папа в детстве говорил: «Не хвастайся!» И старому моряку вдруг стало очень стыдно, и он перестал хвастаться.  И его, конечно, с радостью пригласили на корабль.</vt:lpstr>
      <vt:lpstr>       Nicole Goussiatiner Николь Гусятинер</vt:lpstr>
      <vt:lpstr>     Once up on a time there was a pig. His name was Bobby.       Жил был поросенок. Его звали Бобби.</vt:lpstr>
      <vt:lpstr>     He was a dirty pig. Nobody wanted to play with him.  Он был грязный поросенок. Никто не хотел с ним играть.</vt:lpstr>
      <vt:lpstr>     So one day Bobby asked the   horse  why no one wanted to play with him.  The  horse said, stop being dirty Однажды Бобби спросил Лошадку почему никто не хочет играть с ним. Лошадка сказала: «Не будь грязнулей,</vt:lpstr>
      <vt:lpstr>                          and then we will play with  you.                                   и мы будем играть с тобой.</vt:lpstr>
      <vt:lpstr>   КОНЕЦ                                 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КНИЖКА - МАЛЫШКА    Короткие истории,  придуманные и проиллюстрированные ребятами,  для  дошколят и младших школьников</dc:title>
  <dc:creator>Юлия</dc:creator>
  <cp:lastModifiedBy>Юлия</cp:lastModifiedBy>
  <cp:revision>127</cp:revision>
  <dcterms:modified xsi:type="dcterms:W3CDTF">2015-02-09T20:37:04Z</dcterms:modified>
</cp:coreProperties>
</file>