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C739B3"/>
    <a:srgbClr val="CC0066"/>
    <a:srgbClr val="FF0066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1E4C-0E37-4C98-AED7-84AFAD2D6D3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9DBA0-1C0D-4D5A-BFFA-C8E500A0D2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odkat.ru/uploads/posts/2010-06/thumbs/1275818132_plentiful-oxeye-dais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17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656183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</a:rPr>
              <a:t>Plural Form of the Nouns</a:t>
            </a:r>
            <a:endParaRPr lang="ru-RU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Множественное число имен существительных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BUT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Three  fish</a:t>
            </a:r>
          </a:p>
          <a:p>
            <a:r>
              <a:rPr lang="en-US" dirty="0" smtClean="0"/>
              <a:t>One fish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Three fishes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Three fruit</a:t>
            </a:r>
            <a:endParaRPr lang="en-US" dirty="0"/>
          </a:p>
          <a:p>
            <a:r>
              <a:rPr lang="en-US" dirty="0" smtClean="0"/>
              <a:t>One fruit        </a:t>
            </a:r>
          </a:p>
          <a:p>
            <a:pPr>
              <a:buNone/>
            </a:pPr>
            <a:r>
              <a:rPr lang="en-US" dirty="0" smtClean="0"/>
              <a:t>                                                Three fruits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483768" y="1844824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83768" y="2492896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 descr="http://im7-tub-ru.yandex.net/i?id=93592814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340768"/>
            <a:ext cx="1192680" cy="636662"/>
          </a:xfrm>
          <a:prstGeom prst="rect">
            <a:avLst/>
          </a:prstGeom>
          <a:noFill/>
        </p:spPr>
      </p:pic>
      <p:pic>
        <p:nvPicPr>
          <p:cNvPr id="20484" name="Picture 4" descr="http://im7-tub-ru.yandex.net/i?id=93592814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836712"/>
            <a:ext cx="1214056" cy="648072"/>
          </a:xfrm>
          <a:prstGeom prst="rect">
            <a:avLst/>
          </a:prstGeom>
          <a:noFill/>
        </p:spPr>
      </p:pic>
      <p:pic>
        <p:nvPicPr>
          <p:cNvPr id="20486" name="Picture 6" descr="http://im7-tub-ru.yandex.net/i?id=93592814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872" y="3645024"/>
            <a:ext cx="1152128" cy="615015"/>
          </a:xfrm>
          <a:prstGeom prst="rect">
            <a:avLst/>
          </a:prstGeom>
          <a:noFill/>
        </p:spPr>
      </p:pic>
      <p:pic>
        <p:nvPicPr>
          <p:cNvPr id="20488" name="Picture 8" descr="http://im2-tub-ru.yandex.net/i?id=298501666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56992"/>
            <a:ext cx="1296144" cy="604868"/>
          </a:xfrm>
          <a:prstGeom prst="rect">
            <a:avLst/>
          </a:prstGeom>
          <a:noFill/>
        </p:spPr>
      </p:pic>
      <p:pic>
        <p:nvPicPr>
          <p:cNvPr id="20490" name="Picture 10" descr="http://im4-tub-ru.yandex.net/i?id=85346153-5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2832" y="2924944"/>
            <a:ext cx="1151168" cy="792088"/>
          </a:xfrm>
          <a:prstGeom prst="rect">
            <a:avLst/>
          </a:prstGeom>
          <a:noFill/>
        </p:spPr>
      </p:pic>
      <p:cxnSp>
        <p:nvCxnSpPr>
          <p:cNvPr id="21" name="Прямая со стрелкой 20"/>
          <p:cNvCxnSpPr/>
          <p:nvPr/>
        </p:nvCxnSpPr>
        <p:spPr>
          <a:xfrm flipV="1">
            <a:off x="2555776" y="4797152"/>
            <a:ext cx="21602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483768" y="5445224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2" name="Picture 12" descr="http://img0.liveinternet.ru/images/attach/c/1/55/727/55727073_slide0003_image00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1" y="4509120"/>
            <a:ext cx="648072" cy="640598"/>
          </a:xfrm>
          <a:prstGeom prst="rect">
            <a:avLst/>
          </a:prstGeom>
          <a:noFill/>
        </p:spPr>
      </p:pic>
      <p:pic>
        <p:nvPicPr>
          <p:cNvPr id="20498" name="Picture 18" descr="http://img0.liveinternet.ru/images/attach/c/1/55/727/55727073_slide0003_image00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4509120"/>
            <a:ext cx="648072" cy="640599"/>
          </a:xfrm>
          <a:prstGeom prst="rect">
            <a:avLst/>
          </a:prstGeom>
          <a:noFill/>
        </p:spPr>
      </p:pic>
      <p:pic>
        <p:nvPicPr>
          <p:cNvPr id="28" name="Picture 18" descr="http://img0.liveinternet.ru/images/attach/c/1/55/727/55727073_slide0003_image00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4509120"/>
            <a:ext cx="648072" cy="640599"/>
          </a:xfrm>
          <a:prstGeom prst="rect">
            <a:avLst/>
          </a:prstGeom>
          <a:noFill/>
        </p:spPr>
      </p:pic>
      <p:pic>
        <p:nvPicPr>
          <p:cNvPr id="29" name="Picture 18" descr="http://img0.liveinternet.ru/images/attach/c/1/55/727/55727073_slide0003_image00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733256"/>
            <a:ext cx="648072" cy="640599"/>
          </a:xfrm>
          <a:prstGeom prst="rect">
            <a:avLst/>
          </a:prstGeom>
          <a:noFill/>
        </p:spPr>
      </p:pic>
      <p:pic>
        <p:nvPicPr>
          <p:cNvPr id="20502" name="Picture 22" descr="http://www.hv-life.ru/Media/files/images/files_9/grush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5733256"/>
            <a:ext cx="648072" cy="648072"/>
          </a:xfrm>
          <a:prstGeom prst="rect">
            <a:avLst/>
          </a:prstGeom>
          <a:noFill/>
        </p:spPr>
      </p:pic>
      <p:pic>
        <p:nvPicPr>
          <p:cNvPr id="20504" name="Picture 24" descr="http://im3-tub-ru.yandex.net/i?id=110743954-24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733255"/>
            <a:ext cx="936104" cy="702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652934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Drill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Put the nouns into a plural form: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900" dirty="0"/>
              <a:t>t</a:t>
            </a:r>
            <a:r>
              <a:rPr lang="en-US" sz="3900" dirty="0" smtClean="0"/>
              <a:t>ooth  -   …                   tomato - …          </a:t>
            </a:r>
          </a:p>
          <a:p>
            <a:pPr>
              <a:buNone/>
            </a:pPr>
            <a:r>
              <a:rPr lang="en-US" sz="3900" dirty="0"/>
              <a:t>c</a:t>
            </a:r>
            <a:r>
              <a:rPr lang="en-US" sz="3900" dirty="0" smtClean="0"/>
              <a:t>ity      -  …</a:t>
            </a:r>
            <a:r>
              <a:rPr lang="en-US" sz="3900" dirty="0" smtClean="0">
                <a:solidFill>
                  <a:srgbClr val="FF0066"/>
                </a:solidFill>
              </a:rPr>
              <a:t>                   </a:t>
            </a:r>
            <a:r>
              <a:rPr lang="en-US" sz="3900" dirty="0" smtClean="0"/>
              <a:t>roof - …</a:t>
            </a:r>
            <a:endParaRPr lang="en-US" sz="39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3900" dirty="0"/>
              <a:t>b</a:t>
            </a:r>
            <a:r>
              <a:rPr lang="en-US" sz="3900" dirty="0" smtClean="0"/>
              <a:t>ox     -   …          </a:t>
            </a:r>
            <a:r>
              <a:rPr lang="en-US" sz="3900" dirty="0" smtClean="0">
                <a:solidFill>
                  <a:srgbClr val="FF0066"/>
                </a:solidFill>
              </a:rPr>
              <a:t>         </a:t>
            </a:r>
            <a:r>
              <a:rPr lang="en-US" sz="3900" dirty="0" smtClean="0"/>
              <a:t>apple - …</a:t>
            </a:r>
            <a:endParaRPr lang="en-US" sz="39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3900" dirty="0" smtClean="0"/>
              <a:t>mouse - …        </a:t>
            </a:r>
            <a:r>
              <a:rPr lang="en-US" sz="3900" dirty="0" smtClean="0">
                <a:solidFill>
                  <a:srgbClr val="FF0066"/>
                </a:solidFill>
              </a:rPr>
              <a:t>           </a:t>
            </a:r>
            <a:r>
              <a:rPr lang="en-US" sz="3900" dirty="0" smtClean="0"/>
              <a:t>child - … </a:t>
            </a:r>
          </a:p>
          <a:p>
            <a:pPr>
              <a:buNone/>
            </a:pPr>
            <a:r>
              <a:rPr lang="en-US" sz="3900" dirty="0" smtClean="0"/>
              <a:t>forest  - …                    country - …</a:t>
            </a:r>
            <a:endParaRPr lang="en-US" sz="39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3900" dirty="0" smtClean="0"/>
              <a:t>wolf  -  …                     photo </a:t>
            </a:r>
            <a:r>
              <a:rPr lang="en-US" sz="3900" dirty="0"/>
              <a:t>-</a:t>
            </a:r>
            <a:r>
              <a:rPr lang="en-US" sz="3900" dirty="0" smtClean="0"/>
              <a:t> …</a:t>
            </a:r>
            <a:endParaRPr lang="en-US" sz="39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3900" dirty="0" smtClean="0"/>
              <a:t>key</a:t>
            </a:r>
            <a:r>
              <a:rPr lang="en-US" sz="3900" dirty="0" smtClean="0">
                <a:solidFill>
                  <a:srgbClr val="FF0066"/>
                </a:solidFill>
              </a:rPr>
              <a:t> </a:t>
            </a:r>
            <a:r>
              <a:rPr lang="en-US" sz="3900" dirty="0" smtClean="0"/>
              <a:t>  - …                       sheep - …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-S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Singular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Flag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Cat </a:t>
            </a:r>
            <a:endParaRPr lang="ru-RU" sz="40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Plural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/>
              <a:t>Flag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4000" dirty="0" smtClean="0"/>
              <a:t>Cat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i16.photobucket.com/albums/b8/daisylula/red_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876090" cy="1052736"/>
          </a:xfrm>
          <a:prstGeom prst="rect">
            <a:avLst/>
          </a:prstGeom>
          <a:noFill/>
        </p:spPr>
      </p:pic>
      <p:pic>
        <p:nvPicPr>
          <p:cNvPr id="14340" name="Picture 4" descr="http://i16.photobucket.com/albums/b8/daisylula/red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060848"/>
            <a:ext cx="838954" cy="1008112"/>
          </a:xfrm>
          <a:prstGeom prst="rect">
            <a:avLst/>
          </a:prstGeom>
          <a:noFill/>
        </p:spPr>
      </p:pic>
      <p:pic>
        <p:nvPicPr>
          <p:cNvPr id="14342" name="Picture 6" descr="http://i16.photobucket.com/albums/b8/daisylula/red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060848"/>
            <a:ext cx="838954" cy="1008112"/>
          </a:xfrm>
          <a:prstGeom prst="rect">
            <a:avLst/>
          </a:prstGeom>
          <a:noFill/>
        </p:spPr>
      </p:pic>
      <p:pic>
        <p:nvPicPr>
          <p:cNvPr id="14344" name="Picture 8" descr="http://im0-tub-ru.yandex.net/i?id=10876678-2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789040"/>
            <a:ext cx="2112235" cy="1584176"/>
          </a:xfrm>
          <a:prstGeom prst="rect">
            <a:avLst/>
          </a:prstGeom>
          <a:noFill/>
        </p:spPr>
      </p:pic>
      <p:pic>
        <p:nvPicPr>
          <p:cNvPr id="14346" name="Picture 10" descr="http://im0-tub-ru.yandex.net/i?id=46318698-1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4180" y="3717032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tabLst>
                <a:tab pos="4302125" algn="l"/>
                <a:tab pos="6100763" algn="l"/>
              </a:tabLst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-s, 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-x, -o</a:t>
            </a:r>
            <a:r>
              <a:rPr lang="en-US" dirty="0" smtClean="0"/>
              <a:t>          </a:t>
            </a:r>
            <a:r>
              <a:rPr lang="en-US" sz="8800" dirty="0" smtClean="0">
                <a:solidFill>
                  <a:srgbClr val="FF0000"/>
                </a:solidFill>
              </a:rPr>
              <a:t>-  -</a:t>
            </a:r>
            <a:r>
              <a:rPr lang="en-US" sz="8800" dirty="0" err="1" smtClean="0">
                <a:solidFill>
                  <a:srgbClr val="FF0000"/>
                </a:solidFill>
              </a:rPr>
              <a:t>es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Singular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Bus</a:t>
            </a:r>
            <a:endParaRPr lang="en-US" sz="4000" dirty="0">
              <a:solidFill>
                <a:srgbClr val="FF0066"/>
              </a:solidFill>
            </a:endParaRPr>
          </a:p>
          <a:p>
            <a:r>
              <a:rPr lang="en-US" sz="4000" dirty="0"/>
              <a:t>C</a:t>
            </a:r>
            <a:r>
              <a:rPr lang="en-US" sz="4000" dirty="0" smtClean="0"/>
              <a:t>lass</a:t>
            </a:r>
            <a:endParaRPr lang="en-US" sz="4000" dirty="0"/>
          </a:p>
          <a:p>
            <a:r>
              <a:rPr lang="en-US" sz="4000" dirty="0" smtClean="0"/>
              <a:t>Dish               </a:t>
            </a:r>
            <a:endParaRPr lang="en-US" sz="4000" dirty="0"/>
          </a:p>
          <a:p>
            <a:r>
              <a:rPr lang="en-US" sz="4000" dirty="0" smtClean="0"/>
              <a:t>Watch</a:t>
            </a:r>
          </a:p>
          <a:p>
            <a:r>
              <a:rPr lang="en-US" sz="4000" dirty="0" smtClean="0"/>
              <a:t>Fox</a:t>
            </a:r>
          </a:p>
          <a:p>
            <a:r>
              <a:rPr lang="en-US" sz="4000" dirty="0" smtClean="0"/>
              <a:t>Potato</a:t>
            </a:r>
          </a:p>
          <a:p>
            <a:pPr>
              <a:buNone/>
            </a:pP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Plural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Bus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lass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</a:p>
          <a:p>
            <a:r>
              <a:rPr lang="en-US" sz="4000" dirty="0" smtClean="0"/>
              <a:t>Dish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</a:p>
          <a:p>
            <a:r>
              <a:rPr lang="en-US" sz="4000" dirty="0" smtClean="0"/>
              <a:t>Watch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</a:p>
          <a:p>
            <a:r>
              <a:rPr lang="en-US" sz="4000" dirty="0" smtClean="0"/>
              <a:t>Fox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</a:p>
          <a:p>
            <a:r>
              <a:rPr lang="en-US" sz="4000" dirty="0" smtClean="0"/>
              <a:t>Potato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220072" y="62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491880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91880" y="23488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91880" y="30689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491880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491880" y="5229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491880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BUT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PHOTO</a:t>
            </a:r>
            <a:r>
              <a:rPr lang="en-US" sz="7200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n-US" sz="7200" dirty="0" smtClean="0"/>
              <a:t>PIANO</a:t>
            </a:r>
            <a:r>
              <a:rPr lang="en-US" sz="7200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n-US" sz="7200" dirty="0" smtClean="0"/>
              <a:t>RHINO</a:t>
            </a:r>
            <a:r>
              <a:rPr lang="en-US" sz="7200" dirty="0" smtClean="0">
                <a:solidFill>
                  <a:srgbClr val="FF0000"/>
                </a:solidFill>
              </a:rPr>
              <a:t>S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9900"/>
                </a:solidFill>
              </a:rPr>
              <a:t>Consonant</a:t>
            </a:r>
            <a:r>
              <a:rPr lang="en-US" dirty="0" smtClean="0"/>
              <a:t> + </a:t>
            </a:r>
            <a:r>
              <a:rPr lang="en-US" sz="8000" u="sng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                    -</a:t>
            </a:r>
            <a:r>
              <a:rPr lang="en-US" sz="7200" u="sng" dirty="0" err="1" smtClean="0">
                <a:solidFill>
                  <a:srgbClr val="FF0000"/>
                </a:solidFill>
              </a:rPr>
              <a:t>i</a:t>
            </a:r>
            <a:r>
              <a:rPr lang="en-US" sz="7200" dirty="0" err="1" smtClean="0">
                <a:solidFill>
                  <a:srgbClr val="FF0000"/>
                </a:solidFill>
              </a:rPr>
              <a:t>es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Pup</a:t>
            </a:r>
            <a:r>
              <a:rPr lang="en-US" sz="3600" u="sng" dirty="0" smtClean="0">
                <a:solidFill>
                  <a:srgbClr val="009900"/>
                </a:solidFill>
              </a:rPr>
              <a:t>p</a:t>
            </a:r>
            <a:r>
              <a:rPr lang="en-US" sz="3600" u="sng" dirty="0" smtClean="0">
                <a:solidFill>
                  <a:srgbClr val="FF0000"/>
                </a:solidFill>
              </a:rPr>
              <a:t>y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u="sng" dirty="0" smtClean="0"/>
              <a:t>Ba</a:t>
            </a:r>
            <a:r>
              <a:rPr lang="en-US" sz="3600" u="sng" dirty="0" smtClean="0">
                <a:solidFill>
                  <a:srgbClr val="009900"/>
                </a:solidFill>
              </a:rPr>
              <a:t>b</a:t>
            </a:r>
            <a:r>
              <a:rPr lang="en-US" sz="3600" u="sng" dirty="0" smtClean="0">
                <a:solidFill>
                  <a:srgbClr val="FF0000"/>
                </a:solidFill>
              </a:rPr>
              <a:t>y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u="sng" dirty="0" smtClean="0"/>
              <a:t>La</a:t>
            </a:r>
            <a:r>
              <a:rPr lang="en-US" sz="3600" u="sng" dirty="0" smtClean="0">
                <a:solidFill>
                  <a:srgbClr val="009900"/>
                </a:solidFill>
              </a:rPr>
              <a:t>d</a:t>
            </a:r>
            <a:r>
              <a:rPr lang="en-US" sz="3600" u="sng" dirty="0" smtClean="0">
                <a:solidFill>
                  <a:srgbClr val="FF0000"/>
                </a:solidFill>
              </a:rPr>
              <a:t>y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Pup</a:t>
            </a:r>
            <a:r>
              <a:rPr lang="en-US" sz="3600" u="sng" dirty="0" smtClean="0">
                <a:solidFill>
                  <a:srgbClr val="009900"/>
                </a:solidFill>
              </a:rPr>
              <a:t>p</a:t>
            </a:r>
            <a:r>
              <a:rPr lang="en-US" sz="3600" u="sng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es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u="sng" dirty="0" smtClean="0"/>
              <a:t>Ba</a:t>
            </a:r>
            <a:r>
              <a:rPr lang="en-US" sz="3600" u="sng" dirty="0" smtClean="0">
                <a:solidFill>
                  <a:srgbClr val="009900"/>
                </a:solidFill>
              </a:rPr>
              <a:t>b</a:t>
            </a:r>
            <a:r>
              <a:rPr lang="en-US" sz="3600" u="sng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es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u="sng" dirty="0" smtClean="0"/>
              <a:t>La</a:t>
            </a:r>
            <a:r>
              <a:rPr lang="en-US" sz="3600" u="sng" dirty="0" smtClean="0">
                <a:solidFill>
                  <a:srgbClr val="009900"/>
                </a:solidFill>
              </a:rPr>
              <a:t>d</a:t>
            </a:r>
            <a:r>
              <a:rPr lang="en-US" sz="3600" u="sng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es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995936" y="764704"/>
            <a:ext cx="17281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5362" name="Picture 2" descr="http://bryanskaya-oblast.doski.ru/i/35/04/3504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1"/>
            <a:ext cx="1728192" cy="972725"/>
          </a:xfrm>
          <a:prstGeom prst="rect">
            <a:avLst/>
          </a:prstGeom>
          <a:noFill/>
        </p:spPr>
      </p:pic>
      <p:pic>
        <p:nvPicPr>
          <p:cNvPr id="15364" name="Picture 4" descr="http://im2-tub-ru.yandex.net/i?id=174604780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204864"/>
            <a:ext cx="1656184" cy="1242138"/>
          </a:xfrm>
          <a:prstGeom prst="rect">
            <a:avLst/>
          </a:prstGeom>
          <a:noFill/>
        </p:spPr>
      </p:pic>
      <p:pic>
        <p:nvPicPr>
          <p:cNvPr id="15366" name="Picture 6" descr="http://im7-tub-ru.yandex.net/i?id=139179948-2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93096"/>
            <a:ext cx="1656184" cy="1242138"/>
          </a:xfrm>
          <a:prstGeom prst="rect">
            <a:avLst/>
          </a:prstGeom>
          <a:noFill/>
        </p:spPr>
      </p:pic>
      <p:pic>
        <p:nvPicPr>
          <p:cNvPr id="15368" name="Picture 8" descr="http://im0-tub-ru.yandex.net/i?id=120171705-1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221088"/>
            <a:ext cx="1104900" cy="1428750"/>
          </a:xfrm>
          <a:prstGeom prst="rect">
            <a:avLst/>
          </a:prstGeom>
          <a:noFill/>
        </p:spPr>
      </p:pic>
      <p:sp>
        <p:nvSpPr>
          <p:cNvPr id="10" name="Стрелка вправо 9"/>
          <p:cNvSpPr/>
          <p:nvPr/>
        </p:nvSpPr>
        <p:spPr>
          <a:xfrm>
            <a:off x="3419872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47864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34786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Vowel (</a:t>
            </a:r>
            <a:r>
              <a:rPr lang="en-US" dirty="0" smtClean="0">
                <a:solidFill>
                  <a:srgbClr val="CC0066"/>
                </a:solidFill>
              </a:rPr>
              <a:t>a, e, </a:t>
            </a:r>
            <a:r>
              <a:rPr lang="en-US" dirty="0" err="1" smtClean="0">
                <a:solidFill>
                  <a:srgbClr val="CC0066"/>
                </a:solidFill>
              </a:rPr>
              <a:t>i</a:t>
            </a:r>
            <a:r>
              <a:rPr lang="en-US" dirty="0" smtClean="0">
                <a:solidFill>
                  <a:srgbClr val="CC0066"/>
                </a:solidFill>
              </a:rPr>
              <a:t>, o, u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smtClean="0"/>
              <a:t>                </a:t>
            </a:r>
            <a:r>
              <a:rPr lang="en-US" sz="7200" dirty="0" smtClean="0">
                <a:solidFill>
                  <a:srgbClr val="FF0000"/>
                </a:solidFill>
              </a:rPr>
              <a:t>-s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Singular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B</a:t>
            </a:r>
            <a:r>
              <a:rPr lang="en-US" sz="4000" dirty="0" smtClean="0">
                <a:solidFill>
                  <a:srgbClr val="C739B3"/>
                </a:solidFill>
              </a:rPr>
              <a:t>o</a:t>
            </a:r>
            <a:r>
              <a:rPr lang="en-US" sz="4000" u="sng" dirty="0" smtClean="0"/>
              <a:t>y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T</a:t>
            </a:r>
            <a:r>
              <a:rPr lang="en-US" sz="4000" dirty="0" smtClean="0">
                <a:solidFill>
                  <a:srgbClr val="C739B3"/>
                </a:solidFill>
              </a:rPr>
              <a:t>o</a:t>
            </a:r>
            <a:r>
              <a:rPr lang="en-US" sz="4000" u="sng" dirty="0" smtClean="0"/>
              <a:t>y</a:t>
            </a:r>
            <a:endParaRPr lang="ru-RU" sz="40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Plural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B</a:t>
            </a:r>
            <a:r>
              <a:rPr lang="en-US" sz="4000" dirty="0" smtClean="0">
                <a:solidFill>
                  <a:srgbClr val="C739B3"/>
                </a:solidFill>
              </a:rPr>
              <a:t>o</a:t>
            </a:r>
            <a:r>
              <a:rPr lang="en-US" sz="4000" u="sng" dirty="0" smtClean="0"/>
              <a:t>y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T</a:t>
            </a:r>
            <a:r>
              <a:rPr lang="en-US" sz="4000" dirty="0" smtClean="0">
                <a:solidFill>
                  <a:srgbClr val="C739B3"/>
                </a:solidFill>
              </a:rPr>
              <a:t>o</a:t>
            </a:r>
            <a:r>
              <a:rPr lang="en-US" sz="4000" u="sng" dirty="0" smtClean="0"/>
              <a:t>y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652120" y="6926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http://im2-tub-ru.yandex.net/i?id=35982956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952500" cy="1428750"/>
          </a:xfrm>
          <a:prstGeom prst="rect">
            <a:avLst/>
          </a:prstGeom>
          <a:noFill/>
        </p:spPr>
      </p:pic>
      <p:pic>
        <p:nvPicPr>
          <p:cNvPr id="18436" name="Picture 4" descr="http://im2-tub-ru.yandex.net/i?id=35982956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492896"/>
            <a:ext cx="952500" cy="1428750"/>
          </a:xfrm>
          <a:prstGeom prst="rect">
            <a:avLst/>
          </a:prstGeom>
          <a:noFill/>
        </p:spPr>
      </p:pic>
      <p:pic>
        <p:nvPicPr>
          <p:cNvPr id="18438" name="Picture 6" descr="http://im2-tub-ru.yandex.net/i?id=35982956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92896"/>
            <a:ext cx="952500" cy="1428750"/>
          </a:xfrm>
          <a:prstGeom prst="rect">
            <a:avLst/>
          </a:prstGeom>
          <a:noFill/>
        </p:spPr>
      </p:pic>
      <p:pic>
        <p:nvPicPr>
          <p:cNvPr id="18440" name="Picture 8" descr="http://im2-tub-ru.yandex.net/i?id=35982956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492896"/>
            <a:ext cx="952500" cy="1428750"/>
          </a:xfrm>
          <a:prstGeom prst="rect">
            <a:avLst/>
          </a:prstGeom>
          <a:noFill/>
        </p:spPr>
      </p:pic>
      <p:pic>
        <p:nvPicPr>
          <p:cNvPr id="18442" name="Picture 10" descr="http://www.bookin.org.ru/book/21247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797152"/>
            <a:ext cx="1338967" cy="1584176"/>
          </a:xfrm>
          <a:prstGeom prst="rect">
            <a:avLst/>
          </a:prstGeom>
          <a:noFill/>
        </p:spPr>
      </p:pic>
      <p:pic>
        <p:nvPicPr>
          <p:cNvPr id="18444" name="Picture 12" descr="http://www.bookin.org.ru/book/21247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81128"/>
            <a:ext cx="1072380" cy="1268768"/>
          </a:xfrm>
          <a:prstGeom prst="rect">
            <a:avLst/>
          </a:prstGeom>
          <a:noFill/>
        </p:spPr>
      </p:pic>
      <p:pic>
        <p:nvPicPr>
          <p:cNvPr id="18446" name="Picture 14" descr="http://www.boomtoy.ru/images/catalog/195652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5240" y="4581128"/>
            <a:ext cx="1268760" cy="1268760"/>
          </a:xfrm>
          <a:prstGeom prst="rect">
            <a:avLst/>
          </a:prstGeom>
          <a:noFill/>
        </p:spPr>
      </p:pic>
      <p:pic>
        <p:nvPicPr>
          <p:cNvPr id="18448" name="Picture 16" descr="http://toysua.com/images/8024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609175"/>
            <a:ext cx="950193" cy="124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-</a:t>
            </a:r>
            <a:r>
              <a:rPr lang="en-US" dirty="0" smtClean="0">
                <a:solidFill>
                  <a:srgbClr val="0000CC"/>
                </a:solidFill>
              </a:rPr>
              <a:t>f</a:t>
            </a:r>
            <a:r>
              <a:rPr lang="en-US" dirty="0" smtClean="0"/>
              <a:t>, -</a:t>
            </a:r>
            <a:r>
              <a:rPr lang="en-US" dirty="0" err="1" smtClean="0">
                <a:solidFill>
                  <a:srgbClr val="0000CC"/>
                </a:solidFill>
              </a:rPr>
              <a:t>fe</a:t>
            </a:r>
            <a:r>
              <a:rPr lang="en-US" dirty="0" smtClean="0"/>
              <a:t>                 -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dirty="0" err="1" smtClean="0">
                <a:solidFill>
                  <a:srgbClr val="FF0066"/>
                </a:solidFill>
              </a:rPr>
              <a:t>es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Singular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Lea</a:t>
            </a:r>
            <a:r>
              <a:rPr lang="en-US" sz="4000" u="sng" dirty="0" smtClean="0">
                <a:solidFill>
                  <a:srgbClr val="0000CC"/>
                </a:solidFill>
              </a:rPr>
              <a:t>f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Li</a:t>
            </a:r>
            <a:r>
              <a:rPr lang="en-US" sz="4000" u="sng" dirty="0" smtClean="0">
                <a:solidFill>
                  <a:srgbClr val="0000CC"/>
                </a:solidFill>
              </a:rPr>
              <a:t>fe</a:t>
            </a:r>
            <a:endParaRPr lang="ru-RU" sz="4000" u="sng" dirty="0">
              <a:solidFill>
                <a:srgbClr val="0000CC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Plural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Lea</a:t>
            </a:r>
            <a:r>
              <a:rPr lang="en-US" sz="4000" u="sng" dirty="0" smtClean="0">
                <a:solidFill>
                  <a:srgbClr val="0000CC"/>
                </a:solidFill>
              </a:rPr>
              <a:t>v</a:t>
            </a:r>
            <a:r>
              <a:rPr lang="en-US" sz="4000" dirty="0" smtClean="0">
                <a:solidFill>
                  <a:srgbClr val="FF0066"/>
                </a:solidFill>
              </a:rPr>
              <a:t>es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Li</a:t>
            </a:r>
            <a:r>
              <a:rPr lang="en-US" sz="4000" u="sng" dirty="0" smtClean="0">
                <a:solidFill>
                  <a:srgbClr val="0000CC"/>
                </a:solidFill>
              </a:rPr>
              <a:t>v</a:t>
            </a:r>
            <a:r>
              <a:rPr lang="en-US" sz="4000" dirty="0" smtClean="0">
                <a:solidFill>
                  <a:srgbClr val="FF0000"/>
                </a:solidFill>
              </a:rPr>
              <a:t>es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067944" y="6926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://im1-tub-ru.yandex.net/i?id=371896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429000"/>
            <a:ext cx="990057" cy="996702"/>
          </a:xfrm>
          <a:prstGeom prst="rect">
            <a:avLst/>
          </a:prstGeom>
          <a:noFill/>
        </p:spPr>
      </p:pic>
      <p:pic>
        <p:nvPicPr>
          <p:cNvPr id="19462" name="Picture 6" descr="http://im1-tub-ru.yandex.net/i?id=371896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429000"/>
            <a:ext cx="1008112" cy="1014878"/>
          </a:xfrm>
          <a:prstGeom prst="rect">
            <a:avLst/>
          </a:prstGeom>
          <a:noFill/>
        </p:spPr>
      </p:pic>
      <p:pic>
        <p:nvPicPr>
          <p:cNvPr id="19464" name="Picture 8" descr="http://im1-tub-ru.yandex.net/i?id=371896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429000"/>
            <a:ext cx="1008112" cy="1014878"/>
          </a:xfrm>
          <a:prstGeom prst="rect">
            <a:avLst/>
          </a:prstGeom>
          <a:noFill/>
        </p:spPr>
      </p:pic>
      <p:pic>
        <p:nvPicPr>
          <p:cNvPr id="19466" name="Picture 10" descr="http://im1-tub-ru.yandex.net/i?id=371896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429000"/>
            <a:ext cx="987657" cy="994286"/>
          </a:xfrm>
          <a:prstGeom prst="rect">
            <a:avLst/>
          </a:prstGeom>
          <a:noFill/>
        </p:spPr>
      </p:pic>
      <p:pic>
        <p:nvPicPr>
          <p:cNvPr id="19468" name="Picture 12" descr="http://im1-tub-ru.yandex.net/i?id=37189641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429000"/>
            <a:ext cx="990057" cy="996702"/>
          </a:xfrm>
          <a:prstGeom prst="rect">
            <a:avLst/>
          </a:prstGeom>
          <a:noFill/>
        </p:spPr>
      </p:pic>
      <p:sp>
        <p:nvSpPr>
          <p:cNvPr id="14" name="Стрелка вправо 13"/>
          <p:cNvSpPr/>
          <p:nvPr/>
        </p:nvSpPr>
        <p:spPr>
          <a:xfrm>
            <a:off x="3347864" y="28529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47864" y="5013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66"/>
                </a:solidFill>
              </a:rPr>
              <a:t>BUT</a:t>
            </a:r>
            <a:endParaRPr lang="ru-RU" sz="8000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ROO</a:t>
            </a:r>
            <a:r>
              <a:rPr lang="en-US" sz="5400" u="sng" dirty="0" smtClean="0">
                <a:solidFill>
                  <a:srgbClr val="0000CC"/>
                </a:solidFill>
              </a:rPr>
              <a:t>F</a:t>
            </a:r>
            <a:r>
              <a:rPr lang="en-US" sz="5400" dirty="0" smtClean="0">
                <a:solidFill>
                  <a:srgbClr val="FF0066"/>
                </a:solidFill>
              </a:rPr>
              <a:t>S</a:t>
            </a:r>
          </a:p>
          <a:p>
            <a:pPr algn="ctr"/>
            <a:r>
              <a:rPr lang="en-US" sz="5400" dirty="0" smtClean="0"/>
              <a:t>HANDKERCHIE</a:t>
            </a:r>
            <a:r>
              <a:rPr lang="en-US" sz="5400" u="sng" dirty="0" smtClean="0">
                <a:solidFill>
                  <a:srgbClr val="0000CC"/>
                </a:solidFill>
              </a:rPr>
              <a:t>F</a:t>
            </a:r>
            <a:r>
              <a:rPr lang="en-US" sz="5400" dirty="0" smtClean="0">
                <a:solidFill>
                  <a:srgbClr val="FF0066"/>
                </a:solidFill>
              </a:rPr>
              <a:t>S</a:t>
            </a:r>
          </a:p>
          <a:p>
            <a:pPr algn="ctr"/>
            <a:r>
              <a:rPr lang="en-US" sz="5400" dirty="0" smtClean="0"/>
              <a:t>DWAR</a:t>
            </a:r>
            <a:r>
              <a:rPr lang="en-US" sz="5400" u="sng" dirty="0" smtClean="0">
                <a:solidFill>
                  <a:srgbClr val="0000CC"/>
                </a:solidFill>
              </a:rPr>
              <a:t>F</a:t>
            </a:r>
            <a:r>
              <a:rPr lang="en-US" sz="5400" dirty="0" smtClean="0">
                <a:solidFill>
                  <a:srgbClr val="FF0066"/>
                </a:solidFill>
              </a:rPr>
              <a:t>S </a:t>
            </a:r>
            <a:r>
              <a:rPr lang="en-US" sz="5400" dirty="0" smtClean="0"/>
              <a:t>= DWAR</a:t>
            </a:r>
            <a:r>
              <a:rPr lang="en-US" sz="5400" u="sng" dirty="0" smtClean="0">
                <a:solidFill>
                  <a:srgbClr val="0000CC"/>
                </a:solidFill>
              </a:rPr>
              <a:t>V</a:t>
            </a:r>
            <a:r>
              <a:rPr lang="en-US" sz="5400" dirty="0" smtClean="0">
                <a:solidFill>
                  <a:srgbClr val="FF0066"/>
                </a:solidFill>
              </a:rPr>
              <a:t>ES</a:t>
            </a:r>
          </a:p>
          <a:p>
            <a:pPr algn="ctr"/>
            <a:r>
              <a:rPr lang="en-US" sz="5400" dirty="0" smtClean="0"/>
              <a:t>SCAR</a:t>
            </a:r>
            <a:r>
              <a:rPr lang="en-US" sz="5400" u="sng" dirty="0" smtClean="0">
                <a:solidFill>
                  <a:srgbClr val="0000CC"/>
                </a:solidFill>
              </a:rPr>
              <a:t>V</a:t>
            </a:r>
            <a:r>
              <a:rPr lang="en-US" sz="5400" dirty="0" smtClean="0">
                <a:solidFill>
                  <a:srgbClr val="FF0066"/>
                </a:solidFill>
              </a:rPr>
              <a:t>ES</a:t>
            </a:r>
            <a:r>
              <a:rPr lang="en-US" sz="5400" dirty="0" smtClean="0"/>
              <a:t> = SCAR</a:t>
            </a:r>
            <a:r>
              <a:rPr lang="en-US" sz="5400" u="sng" dirty="0" smtClean="0">
                <a:solidFill>
                  <a:srgbClr val="0000CC"/>
                </a:solidFill>
              </a:rPr>
              <a:t>F</a:t>
            </a:r>
            <a:r>
              <a:rPr lang="en-US" sz="5400" dirty="0" smtClean="0">
                <a:solidFill>
                  <a:srgbClr val="FF0066"/>
                </a:solidFill>
              </a:rPr>
              <a:t>S</a:t>
            </a:r>
            <a:endParaRPr lang="ru-RU" sz="5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Irregular Plurals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                One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                 Three 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       </a:t>
            </a:r>
          </a:p>
          <a:p>
            <a:pPr algn="just">
              <a:buNone/>
            </a:pPr>
            <a:r>
              <a:rPr lang="en-US" dirty="0" smtClean="0"/>
              <a:t>              One wom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                Three wom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</a:t>
            </a:r>
          </a:p>
          <a:p>
            <a:pPr algn="just">
              <a:buNone/>
            </a:pPr>
            <a:r>
              <a:rPr lang="en-US" dirty="0" smtClean="0"/>
              <a:t>                  One child                 Three child</a:t>
            </a:r>
            <a:r>
              <a:rPr lang="en-US" dirty="0" smtClean="0">
                <a:solidFill>
                  <a:srgbClr val="FF0000"/>
                </a:solidFill>
              </a:rPr>
              <a:t>ren</a:t>
            </a:r>
          </a:p>
          <a:p>
            <a:pPr algn="just">
              <a:buNone/>
            </a:pPr>
            <a:r>
              <a:rPr lang="en-US" dirty="0" smtClean="0"/>
              <a:t>                 One t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th                 Three t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/>
              <a:t>th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One f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t                  Two f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/>
              <a:t>t </a:t>
            </a:r>
          </a:p>
          <a:p>
            <a:pPr algn="just">
              <a:buNone/>
            </a:pPr>
            <a:r>
              <a:rPr lang="en-US" dirty="0" smtClean="0"/>
              <a:t>               One g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se                   Three g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/>
              <a:t>se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One </a:t>
            </a:r>
            <a:r>
              <a:rPr lang="en-US" dirty="0" smtClean="0">
                <a:solidFill>
                  <a:srgbClr val="FF0000"/>
                </a:solidFill>
              </a:rPr>
              <a:t>mouse</a:t>
            </a:r>
            <a:r>
              <a:rPr lang="en-US" dirty="0" smtClean="0"/>
              <a:t>                   Three </a:t>
            </a:r>
            <a:r>
              <a:rPr lang="en-US" dirty="0" smtClean="0">
                <a:solidFill>
                  <a:srgbClr val="FF0000"/>
                </a:solidFill>
              </a:rPr>
              <a:t>mice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One </a:t>
            </a:r>
            <a:r>
              <a:rPr lang="en-US" u="sng" dirty="0" smtClean="0"/>
              <a:t>sheep</a:t>
            </a:r>
            <a:r>
              <a:rPr lang="en-US" dirty="0" smtClean="0"/>
              <a:t>                   Three </a:t>
            </a:r>
            <a:r>
              <a:rPr lang="en-US" u="sng" dirty="0" smtClean="0"/>
              <a:t>sheep</a:t>
            </a:r>
            <a:endParaRPr lang="ru-RU" u="sng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211960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11960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211960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211960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211960" y="42930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211960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11960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223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Plural Form of the Nouns</vt:lpstr>
      <vt:lpstr>-S</vt:lpstr>
      <vt:lpstr>-s, -ss, -sh, -ch, -x, -o          -  -es</vt:lpstr>
      <vt:lpstr>BUT</vt:lpstr>
      <vt:lpstr>Consonant + y                     -ies</vt:lpstr>
      <vt:lpstr>Vowel (a, e, i, o, u) + y                 -s</vt:lpstr>
      <vt:lpstr>             -f, -fe                 - ves </vt:lpstr>
      <vt:lpstr>BUT</vt:lpstr>
      <vt:lpstr>Irregular Plurals</vt:lpstr>
      <vt:lpstr>BUT</vt:lpstr>
      <vt:lpstr>Drill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 Form of the Nouns</dc:title>
  <dc:creator>Дания</dc:creator>
  <cp:lastModifiedBy>Дания</cp:lastModifiedBy>
  <cp:revision>15</cp:revision>
  <dcterms:created xsi:type="dcterms:W3CDTF">2014-02-16T16:25:33Z</dcterms:created>
  <dcterms:modified xsi:type="dcterms:W3CDTF">2014-02-16T18:50:30Z</dcterms:modified>
</cp:coreProperties>
</file>