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4" r:id="rId4"/>
    <p:sldId id="257" r:id="rId5"/>
    <p:sldId id="258" r:id="rId6"/>
    <p:sldId id="259" r:id="rId7"/>
    <p:sldId id="260" r:id="rId8"/>
    <p:sldId id="271" r:id="rId9"/>
    <p:sldId id="261" r:id="rId10"/>
    <p:sldId id="269" r:id="rId11"/>
    <p:sldId id="270" r:id="rId12"/>
    <p:sldId id="262" r:id="rId13"/>
    <p:sldId id="279" r:id="rId14"/>
    <p:sldId id="264" r:id="rId15"/>
    <p:sldId id="265" r:id="rId16"/>
    <p:sldId id="272" r:id="rId17"/>
    <p:sldId id="277" r:id="rId18"/>
    <p:sldId id="268" r:id="rId19"/>
    <p:sldId id="274" r:id="rId20"/>
    <p:sldId id="289" r:id="rId21"/>
    <p:sldId id="290" r:id="rId22"/>
    <p:sldId id="291" r:id="rId23"/>
    <p:sldId id="281" r:id="rId24"/>
    <p:sldId id="293" r:id="rId25"/>
    <p:sldId id="286" r:id="rId26"/>
    <p:sldId id="282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45" autoAdjust="0"/>
  </p:normalViewPr>
  <p:slideViewPr>
    <p:cSldViewPr>
      <p:cViewPr varScale="1">
        <p:scale>
          <a:sx n="67" d="100"/>
          <a:sy n="67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458C-3216-43A8-A0A7-5D790A2808B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DF7F-5ABD-440E-B78E-FFA872B30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C23B-FC45-4F10-913A-40D9B240B74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2F14-E156-421C-9B43-7D33A0B8D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D5F7-8320-4667-B9D2-00571EF79DC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8D80-577E-4465-8763-A2ABD4ECD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8ACD-A241-4C2C-BDF7-274A0643D2A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B972-4DED-44DE-BE43-AC6807A32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DC0E-23C1-4AAA-BC14-3BF1327F32B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250E-6B55-4A27-B2BA-796AD39A1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8CA4-F75F-4629-A02A-2F775A240AA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1377-A581-42FA-B475-46E41E06F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9510-BD20-4533-99ED-B2BF65810C7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91AE-73F8-437A-8381-2C4E4AD96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E00F-97D8-4F23-8E8D-D360029E104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1A65-D703-465D-9A1F-E7C78A48D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3C61-7F37-42F7-A8F1-8324D1E26FDF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D5F4-0F94-41BD-BB3E-524874E1D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F510-19B5-4D4F-B4B6-A4AB9CBAD6E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66A1-B1A6-4B04-8191-A2D21336E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91D1-C45B-4561-B0C2-31B518240D4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68D2-06EE-4EDF-B7FF-167668640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04910E-1AE0-4F27-A7A2-323D7C98873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146AF-4FD8-41D5-B25B-8C15D8A04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5" r:id="rId2"/>
    <p:sldLayoutId id="2147483764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5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4437063"/>
            <a:ext cx="8207375" cy="1584325"/>
          </a:xfrm>
        </p:spPr>
        <p:txBody>
          <a:bodyPr/>
          <a:lstStyle/>
          <a:p>
            <a:pPr marR="0" eaLnBrk="1" hangingPunct="1"/>
            <a:endParaRPr lang="ru-RU" dirty="0" smtClean="0"/>
          </a:p>
          <a:p>
            <a:pPr marR="0" algn="ctr" eaLnBrk="1" hangingPunct="1"/>
            <a:r>
              <a:rPr lang="ru-RU" dirty="0" smtClean="0"/>
              <a:t>Автор:  учитель-дефектолог  ГБОУ СКОШИ №7 Карасева М.А.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764" y="1268760"/>
            <a:ext cx="5000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НАСЕКОМЫЕ.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96944" cy="72008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А кто ест зелёного кузнечика?</a:t>
            </a:r>
            <a:endParaRPr lang="ru-RU" dirty="0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817688"/>
            <a:ext cx="8569325" cy="5040312"/>
          </a:xfrm>
        </p:spPr>
        <p:txBody>
          <a:bodyPr/>
          <a:lstStyle/>
          <a:p>
            <a:pPr marR="0" algn="l" eaLnBrk="1" hangingPunct="1"/>
            <a:r>
              <a:rPr lang="ru-RU" dirty="0" smtClean="0"/>
              <a:t>        </a:t>
            </a:r>
          </a:p>
          <a:p>
            <a:pPr marR="0" algn="l" eaLnBrk="1" hangingPunct="1"/>
            <a:endParaRPr lang="ru-RU" dirty="0" smtClean="0"/>
          </a:p>
          <a:p>
            <a:pPr marR="0" algn="l" eaLnBrk="1" hangingPunct="1"/>
            <a:r>
              <a:rPr lang="ru-RU" dirty="0" smtClean="0"/>
              <a:t>Ящерица                                                                    Овсянка</a:t>
            </a:r>
          </a:p>
          <a:p>
            <a:pPr marR="0" eaLnBrk="1" hangingPunct="1"/>
            <a:endParaRPr lang="ru-RU" dirty="0" smtClean="0"/>
          </a:p>
          <a:p>
            <a:pPr marR="0" eaLnBrk="1" hangingPunct="1"/>
            <a:endParaRPr lang="ru-RU" dirty="0" smtClean="0"/>
          </a:p>
          <a:p>
            <a:pPr marR="0" eaLnBrk="1" hangingPunct="1"/>
            <a:endParaRPr lang="ru-RU" dirty="0" smtClean="0"/>
          </a:p>
        </p:txBody>
      </p:sp>
      <p:pic>
        <p:nvPicPr>
          <p:cNvPr id="12292" name="Picture 3" descr="C:\Richard Cœur de Lion\678px-Jes_chot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3924300"/>
            <a:ext cx="30257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Richard Cœur de Lion\Yellowhamm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73700" y="3933825"/>
            <a:ext cx="3279775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C:\Richard Cœur de Lion\0_536c8_5484194d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1" y="1412776"/>
            <a:ext cx="2592288" cy="233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трелка вправо 30"/>
          <p:cNvSpPr/>
          <p:nvPr/>
        </p:nvSpPr>
        <p:spPr>
          <a:xfrm>
            <a:off x="1908175" y="27813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flipH="1">
            <a:off x="5867400" y="2781300"/>
            <a:ext cx="936625" cy="484188"/>
          </a:xfrm>
          <a:prstGeom prst="rightArrow">
            <a:avLst>
              <a:gd name="adj1" fmla="val 536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5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5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5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832648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 Интересные факты.</a:t>
            </a:r>
            <a:endParaRPr lang="ru-RU" dirty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908050"/>
            <a:ext cx="8424862" cy="5761038"/>
          </a:xfrm>
        </p:spPr>
        <p:txBody>
          <a:bodyPr/>
          <a:lstStyle/>
          <a:p>
            <a:pPr marR="0" algn="ctr" eaLnBrk="1" hangingPunct="1"/>
            <a:r>
              <a:rPr lang="ru-RU" dirty="0" smtClean="0"/>
              <a:t>Вы слышали стрёкот в траве? Это «поёт» кузнечик.</a:t>
            </a:r>
          </a:p>
          <a:p>
            <a:pPr marR="0" algn="ctr" eaLnBrk="1" hangingPunct="1"/>
            <a:r>
              <a:rPr lang="ru-RU" dirty="0" smtClean="0"/>
              <a:t>Стрёкот возникает от движения крыльев.</a:t>
            </a:r>
          </a:p>
          <a:p>
            <a:pPr marR="0" algn="ctr" eaLnBrk="1" hangingPunct="1"/>
            <a:r>
              <a:rPr lang="ru-RU" dirty="0" smtClean="0"/>
              <a:t>А ещё кузнечик «слушает» ногами. На его передних ногах – длинные щели – это и есть «уши».</a:t>
            </a:r>
          </a:p>
          <a:p>
            <a:pPr marR="0" eaLnBrk="1" hangingPunct="1"/>
            <a:endParaRPr lang="ru-RU" dirty="0" smtClean="0"/>
          </a:p>
          <a:p>
            <a:pPr marR="0" eaLnBrk="1" hangingPunct="1"/>
            <a:endParaRPr lang="ru-RU" dirty="0" smtClean="0"/>
          </a:p>
          <a:p>
            <a:pPr marR="0" eaLnBrk="1" hangingPunct="1"/>
            <a:endParaRPr lang="ru-RU" dirty="0" smtClean="0"/>
          </a:p>
          <a:p>
            <a:pPr marR="0" eaLnBrk="1" hangingPunct="1"/>
            <a:endParaRPr lang="ru-RU" dirty="0" smtClean="0"/>
          </a:p>
        </p:txBody>
      </p:sp>
      <p:pic>
        <p:nvPicPr>
          <p:cNvPr id="13316" name="Picture 7" descr="C:\Richard Cœur de Lion\0_536c8_5484194d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3068960"/>
            <a:ext cx="4176713" cy="363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04664"/>
            <a:ext cx="2520280" cy="7920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Шмель.      </a:t>
            </a:r>
            <a:endParaRPr lang="ru-RU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708920"/>
            <a:ext cx="8569325" cy="3888730"/>
          </a:xfrm>
        </p:spPr>
        <p:txBody>
          <a:bodyPr/>
          <a:lstStyle/>
          <a:p>
            <a:pPr marR="0" algn="ctr" eaLnBrk="1" hangingPunct="1"/>
            <a:endParaRPr lang="ru-RU" dirty="0" smtClean="0"/>
          </a:p>
          <a:p>
            <a:pPr marR="0" algn="ctr" eaLnBrk="1" hangingPunct="1"/>
            <a:r>
              <a:rPr lang="ru-RU" dirty="0" smtClean="0"/>
              <a:t>Толстые неуклюжие животные предупреждают о своём приближении характерным жужжанием. </a:t>
            </a:r>
          </a:p>
          <a:p>
            <a:pPr marR="0" algn="ctr" eaLnBrk="1" hangingPunct="1"/>
            <a:r>
              <a:rPr lang="ru-RU" dirty="0" smtClean="0"/>
              <a:t>С помощью больших глаз и усиков шмель выбирает нужный цветок. </a:t>
            </a:r>
          </a:p>
          <a:p>
            <a:pPr marR="0" algn="ctr" eaLnBrk="1" hangingPunct="1"/>
            <a:r>
              <a:rPr lang="ru-RU" dirty="0" smtClean="0"/>
              <a:t>Сок и пыльца служат ему пищей. Шмель опыляет клевер.</a:t>
            </a:r>
          </a:p>
          <a:p>
            <a:pPr marR="0" algn="ctr" eaLnBrk="1" hangingPunct="1"/>
            <a:endParaRPr lang="ru-RU" dirty="0" smtClean="0"/>
          </a:p>
          <a:p>
            <a:pPr marR="0" algn="ctr" eaLnBrk="1" hangingPunct="1"/>
            <a:r>
              <a:rPr lang="ru-RU" dirty="0" smtClean="0"/>
              <a:t> </a:t>
            </a:r>
          </a:p>
        </p:txBody>
      </p:sp>
      <p:pic>
        <p:nvPicPr>
          <p:cNvPr id="14340" name="Picture 5" descr="C:\Richard Cœur de Lion\0009-016-ZHivotnye-lug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260648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Richard Cœur de Lion\159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32656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332656"/>
            <a:ext cx="3888432" cy="7920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Осторожно!</a:t>
            </a:r>
            <a:endParaRPr lang="ru-RU" dirty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268413"/>
            <a:ext cx="8785225" cy="5329237"/>
          </a:xfrm>
        </p:spPr>
        <p:txBody>
          <a:bodyPr/>
          <a:lstStyle/>
          <a:p>
            <a:pPr marR="0" algn="ctr"/>
            <a:r>
              <a:rPr lang="ru-RU" dirty="0" smtClean="0"/>
              <a:t>Ловить шмелей опасно. Защищаясь</a:t>
            </a:r>
            <a:r>
              <a:rPr lang="en-US" dirty="0" smtClean="0"/>
              <a:t>,</a:t>
            </a:r>
            <a:r>
              <a:rPr lang="ru-RU" dirty="0" smtClean="0"/>
              <a:t> они могут больно укусить.</a:t>
            </a:r>
          </a:p>
        </p:txBody>
      </p:sp>
      <p:pic>
        <p:nvPicPr>
          <p:cNvPr id="15364" name="Picture 5" descr="C:\Richard Cœur de Lion\0009-016-ZHivotnye-lug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636912"/>
            <a:ext cx="4776075" cy="358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260648"/>
            <a:ext cx="2160240" cy="7920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Тля.</a:t>
            </a:r>
            <a:endParaRPr lang="ru-RU" dirty="0"/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412776"/>
            <a:ext cx="8642350" cy="5256312"/>
          </a:xfrm>
        </p:spPr>
        <p:txBody>
          <a:bodyPr/>
          <a:lstStyle/>
          <a:p>
            <a:pPr marR="0" algn="ctr" eaLnBrk="1" hangingPunct="1"/>
            <a:endParaRPr lang="ru-RU" dirty="0" smtClean="0"/>
          </a:p>
          <a:p>
            <a:pPr marR="0" algn="ctr" eaLnBrk="1" hangingPunct="1"/>
            <a:r>
              <a:rPr lang="ru-RU" dirty="0" smtClean="0"/>
              <a:t>Это мелкие насекомые</a:t>
            </a:r>
            <a:r>
              <a:rPr lang="en-US" dirty="0" smtClean="0"/>
              <a:t>, </a:t>
            </a:r>
            <a:r>
              <a:rPr lang="ru-RU" dirty="0" smtClean="0"/>
              <a:t>питающиеся соками растения. Своим хоботком они глубоко проникают в листья</a:t>
            </a:r>
            <a:r>
              <a:rPr lang="en-US" dirty="0" smtClean="0"/>
              <a:t>,</a:t>
            </a:r>
            <a:r>
              <a:rPr lang="ru-RU" dirty="0" smtClean="0"/>
              <a:t> стебли и цветки луговых трав. </a:t>
            </a:r>
          </a:p>
          <a:p>
            <a:pPr marR="0" algn="l" eaLnBrk="1" hangingPunct="1"/>
            <a:r>
              <a:rPr lang="ru-RU" dirty="0" smtClean="0"/>
              <a:t>                        </a:t>
            </a:r>
          </a:p>
          <a:p>
            <a:pPr marR="0" algn="ctr" eaLnBrk="1" hangingPunct="1"/>
            <a:r>
              <a:rPr lang="ru-RU" dirty="0" smtClean="0"/>
              <a:t>                                                          </a:t>
            </a:r>
          </a:p>
        </p:txBody>
      </p:sp>
      <p:pic>
        <p:nvPicPr>
          <p:cNvPr id="17413" name="Picture 2" descr="C:\Richard Cœur de Lion\aphid_oneil_highr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3429000"/>
            <a:ext cx="52565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Richard Cœur de Lion\1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17462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32656"/>
            <a:ext cx="4536504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Кто ест тлей?</a:t>
            </a:r>
            <a:endParaRPr lang="ru-RU" dirty="0"/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pPr marR="0" algn="l" eaLnBrk="1" hangingPunct="1"/>
            <a:endParaRPr lang="ru-RU" dirty="0" smtClean="0"/>
          </a:p>
          <a:p>
            <a:pPr marR="0" algn="l" eaLnBrk="1" hangingPunct="1"/>
            <a:endParaRPr lang="ru-RU" dirty="0" smtClean="0"/>
          </a:p>
          <a:p>
            <a:pPr marR="0" algn="l" eaLnBrk="1" hangingPunct="1"/>
            <a:endParaRPr lang="ru-RU" dirty="0" smtClean="0"/>
          </a:p>
          <a:p>
            <a:pPr marR="0" algn="l" eaLnBrk="1" hangingPunct="1"/>
            <a:endParaRPr lang="ru-RU" dirty="0" smtClean="0"/>
          </a:p>
          <a:p>
            <a:pPr marR="0" algn="l" eaLnBrk="1" hangingPunct="1"/>
            <a:endParaRPr lang="ru-RU" dirty="0" smtClean="0"/>
          </a:p>
          <a:p>
            <a:pPr marR="0" algn="l" eaLnBrk="1" hangingPunct="1"/>
            <a:r>
              <a:rPr lang="ru-RU" dirty="0" smtClean="0"/>
              <a:t>          </a:t>
            </a:r>
            <a:r>
              <a:rPr lang="ru-RU" dirty="0" smtClean="0"/>
              <a:t>Божья </a:t>
            </a:r>
            <a:r>
              <a:rPr lang="ru-RU" dirty="0" smtClean="0"/>
              <a:t>коровка                              Жужелица </a:t>
            </a:r>
          </a:p>
        </p:txBody>
      </p:sp>
      <p:pic>
        <p:nvPicPr>
          <p:cNvPr id="18436" name="Picture 3" descr="C:\Richard Cœur de Lion\800px-Божья_коровка_на_побережье_Белого_мор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4437111"/>
            <a:ext cx="3276312" cy="21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Richard Cœur de Lion\800px-Carabus_auratus_with_pre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4437112"/>
            <a:ext cx="2952035" cy="2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Richard Cœur de Lion\800px-Aphid_group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1340768"/>
            <a:ext cx="2771206" cy="184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 flipV="1">
            <a:off x="4284663" y="3357563"/>
            <a:ext cx="484187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60648"/>
            <a:ext cx="5544616" cy="7920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Божья коровка.</a:t>
            </a:r>
            <a:endParaRPr lang="ru-RU" dirty="0"/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16832"/>
            <a:ext cx="8642350" cy="4752256"/>
          </a:xfrm>
        </p:spPr>
        <p:txBody>
          <a:bodyPr/>
          <a:lstStyle/>
          <a:p>
            <a:pPr marR="0" algn="ctr" eaLnBrk="1" hangingPunct="1"/>
            <a:r>
              <a:rPr lang="ru-RU" dirty="0" smtClean="0"/>
              <a:t>Божья коровка стоит на первом месте защитников садов и полей.</a:t>
            </a:r>
          </a:p>
        </p:txBody>
      </p:sp>
      <p:pic>
        <p:nvPicPr>
          <p:cNvPr id="19460" name="Picture 2" descr="C:\Richard Cœur de Lion\BIEDRO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56992"/>
            <a:ext cx="32403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ПРЕЗЕНТАЦИЯ КАРТИНКИ\wall_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0"/>
            <a:ext cx="2208245" cy="1656184"/>
          </a:xfrm>
          <a:prstGeom prst="rect">
            <a:avLst/>
          </a:prstGeom>
          <a:noFill/>
        </p:spPr>
      </p:pic>
      <p:pic>
        <p:nvPicPr>
          <p:cNvPr id="2051" name="Picture 3" descr="C:\ПРЕЗЕНТАЦИЯ КАРТИНКИ\garden.nikolaj.ru_2756_16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3284984"/>
            <a:ext cx="4176464" cy="31323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272808" cy="7920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Кого ест божья коровка?</a:t>
            </a:r>
            <a:endParaRPr lang="ru-RU" dirty="0"/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196975"/>
            <a:ext cx="8642350" cy="5256213"/>
          </a:xfrm>
        </p:spPr>
        <p:txBody>
          <a:bodyPr/>
          <a:lstStyle/>
          <a:p>
            <a:pPr marR="0" eaLnBrk="1" hangingPunct="1"/>
            <a:r>
              <a:rPr lang="ru-RU" dirty="0" smtClean="0"/>
              <a:t>Божья коровка съедает в день более 100 насекомых.</a:t>
            </a:r>
          </a:p>
          <a:p>
            <a:pPr marR="0" algn="l" eaLnBrk="1" hangingPunct="1"/>
            <a:r>
              <a:rPr lang="ru-RU" dirty="0" smtClean="0"/>
              <a:t>                                                                   </a:t>
            </a:r>
          </a:p>
          <a:p>
            <a:pPr marR="0" algn="l" eaLnBrk="1" hangingPunct="1"/>
            <a:endParaRPr lang="ru-RU" dirty="0" smtClean="0"/>
          </a:p>
          <a:p>
            <a:pPr marR="0" algn="l" eaLnBrk="1" hangingPunct="1"/>
            <a:endParaRPr lang="ru-RU" dirty="0" smtClean="0"/>
          </a:p>
          <a:p>
            <a:pPr marR="0" algn="l" eaLnBrk="1" hangingPunct="1"/>
            <a:r>
              <a:rPr lang="ru-RU" dirty="0" err="1" smtClean="0"/>
              <a:t>яйцаВ</a:t>
            </a:r>
            <a:r>
              <a:rPr lang="ru-RU" dirty="0" smtClean="0"/>
              <a:t> го</a:t>
            </a:r>
          </a:p>
          <a:p>
            <a:pPr marR="0" algn="l" eaLnBrk="1" hangingPunct="1"/>
            <a:r>
              <a:rPr lang="ru-RU" dirty="0" smtClean="0"/>
              <a:t>куколок</a:t>
            </a:r>
          </a:p>
          <a:p>
            <a:pPr marR="0" algn="l" eaLnBrk="1" hangingPunct="1"/>
            <a:endParaRPr lang="ru-RU" dirty="0" smtClean="0"/>
          </a:p>
          <a:p>
            <a:pPr marR="0" eaLnBrk="1" hangingPunct="1"/>
            <a:endParaRPr lang="ru-RU" dirty="0" smtClean="0"/>
          </a:p>
          <a:p>
            <a:pPr marR="0" algn="ctr" eaLnBrk="1" hangingPunct="1"/>
            <a:endParaRPr lang="ru-RU" dirty="0" smtClean="0"/>
          </a:p>
          <a:p>
            <a:pPr marR="0" algn="ctr" eaLnBrk="1" hangingPunct="1"/>
            <a:endParaRPr lang="ru-RU" dirty="0" smtClean="0"/>
          </a:p>
        </p:txBody>
      </p:sp>
      <p:pic>
        <p:nvPicPr>
          <p:cNvPr id="20484" name="Picture 2" descr="C:\Richard Cœur de Lion\BIEDRO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3928" y="1916832"/>
            <a:ext cx="14890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Richard Cœur de Lion\Павлиноглазка-Атлас-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420888"/>
            <a:ext cx="223294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C:\Richard Cœur de Lion\ph023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60232" y="2420888"/>
            <a:ext cx="2231480" cy="201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 descr="C:\Richard Cœur de Lion\307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7904" y="4509120"/>
            <a:ext cx="1944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flipH="1">
            <a:off x="2843808" y="2780928"/>
            <a:ext cx="79216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580112" y="2708920"/>
            <a:ext cx="7620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3717032"/>
            <a:ext cx="484187" cy="546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988840"/>
            <a:ext cx="8640763" cy="4680248"/>
          </a:xfrm>
        </p:spPr>
        <p:txBody>
          <a:bodyPr/>
          <a:lstStyle/>
          <a:p>
            <a:pPr marR="0" algn="ctr" eaLnBrk="1" hangingPunct="1"/>
            <a:r>
              <a:rPr lang="ru-RU" dirty="0" smtClean="0"/>
              <a:t>В мелких стоячих водах комары откладывают яйца. Вскоре из них появляются личинки комаров. </a:t>
            </a:r>
          </a:p>
          <a:p>
            <a:pPr marR="0" algn="ctr" eaLnBrk="1" hangingPunct="1"/>
            <a:r>
              <a:rPr lang="ru-RU" dirty="0" smtClean="0"/>
              <a:t>Примерно через месяц личинка превращается в куколку</a:t>
            </a:r>
            <a:r>
              <a:rPr lang="en-US" dirty="0" smtClean="0"/>
              <a:t>,</a:t>
            </a:r>
            <a:r>
              <a:rPr lang="ru-RU" dirty="0" smtClean="0"/>
              <a:t> а затем во взрослого комара.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47864" y="620688"/>
            <a:ext cx="2664296" cy="7920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/>
              <a:t>Комары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8" name="Picture 4" descr="C:\Richard Cœur de Lion\1(30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66442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C:\Richard Cœur de Lion\Culex_sp_larva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4005064"/>
            <a:ext cx="54726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C:\Richard Cœur de Lion\790px-CulexPipien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88640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620688"/>
            <a:ext cx="4968552" cy="7920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Кто ест комаров?</a:t>
            </a:r>
            <a:endParaRPr lang="ru-RU" dirty="0"/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125538"/>
            <a:ext cx="8964612" cy="5616575"/>
          </a:xfrm>
        </p:spPr>
        <p:txBody>
          <a:bodyPr/>
          <a:lstStyle/>
          <a:p>
            <a:pPr marR="0" algn="ctr" eaLnBrk="1" hangingPunct="1"/>
            <a:endParaRPr lang="ru-RU" dirty="0" smtClean="0"/>
          </a:p>
          <a:p>
            <a:pPr marR="0" algn="ctr" eaLnBrk="1" hangingPunct="1"/>
            <a:r>
              <a:rPr lang="ru-RU" dirty="0" smtClean="0"/>
              <a:t>                                               </a:t>
            </a:r>
          </a:p>
        </p:txBody>
      </p:sp>
      <p:pic>
        <p:nvPicPr>
          <p:cNvPr id="23556" name="Picture 2" descr="C:\Richard Cœur de Lion\800px-Carassius_gibelio_2008_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4941168"/>
            <a:ext cx="2592288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Richard Cœur de Lion\800px-Eastern_banjo_frog_white_b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2420888"/>
            <a:ext cx="2137139" cy="174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C:\Richard Cœur de Lion\678px-Jes_chot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348880"/>
            <a:ext cx="2029438" cy="166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" descr="C:\Richard Cœur de Lion\00b67984164211d1f786f973448eafb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4869160"/>
            <a:ext cx="2503154" cy="152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2411760" y="3140968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5868144" y="3140968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339752" y="429309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5940152" y="4365104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Richard Cœur de Lion\800px-Ab_insect_0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1844824"/>
            <a:ext cx="23762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992888" cy="61555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Цели на уроке:</a:t>
            </a:r>
          </a:p>
          <a:p>
            <a:endParaRPr lang="ru-RU" sz="2000" b="1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Образовательные: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ru-RU" sz="2000" b="1" dirty="0" smtClean="0"/>
              <a:t>сформировать  элементарные представления о насекомых;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/>
              <a:t>  уметь приводить примеры   некоторых представителей</a:t>
            </a:r>
          </a:p>
          <a:p>
            <a:r>
              <a:rPr lang="ru-RU" sz="2000" b="1" dirty="0" smtClean="0"/>
              <a:t> насекомых леса</a:t>
            </a:r>
            <a:r>
              <a:rPr lang="en-US" sz="2000" b="1" dirty="0" smtClean="0"/>
              <a:t>,</a:t>
            </a:r>
            <a:r>
              <a:rPr lang="ru-RU" sz="2000" b="1" dirty="0" smtClean="0"/>
              <a:t> луга</a:t>
            </a:r>
            <a:r>
              <a:rPr lang="en-US" sz="2000" b="1" dirty="0" smtClean="0"/>
              <a:t>,</a:t>
            </a:r>
            <a:r>
              <a:rPr lang="ru-RU" sz="2000" b="1" dirty="0" smtClean="0"/>
              <a:t> сада</a:t>
            </a:r>
            <a:r>
              <a:rPr lang="en-US" sz="2000" b="1" dirty="0" smtClean="0"/>
              <a:t>,</a:t>
            </a:r>
            <a:r>
              <a:rPr lang="ru-RU" sz="2000" b="1" dirty="0" smtClean="0"/>
              <a:t> болота.        </a:t>
            </a:r>
          </a:p>
          <a:p>
            <a:r>
              <a:rPr lang="ru-RU" dirty="0" smtClean="0"/>
              <a:t>                          </a:t>
            </a:r>
          </a:p>
          <a:p>
            <a:r>
              <a:rPr lang="ru-RU" dirty="0" smtClean="0"/>
              <a:t>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Коррекционные:</a:t>
            </a:r>
          </a:p>
          <a:p>
            <a:endParaRPr lang="ru-RU" sz="2000" b="1" dirty="0" smtClean="0"/>
          </a:p>
          <a:p>
            <a:pPr>
              <a:buFont typeface="Courier New" pitchFamily="49" charset="0"/>
              <a:buChar char="o"/>
            </a:pPr>
            <a:r>
              <a:rPr lang="ru-RU" sz="2000" b="1" dirty="0" smtClean="0"/>
              <a:t>   устанавливать причинно-следственные связи  между  насекомыми и другими животными</a:t>
            </a:r>
            <a:r>
              <a:rPr lang="en-US" sz="2000" b="1" dirty="0" smtClean="0"/>
              <a:t>,</a:t>
            </a:r>
            <a:r>
              <a:rPr lang="ru-RU" sz="2000" b="1" dirty="0" smtClean="0"/>
              <a:t>  насекомыми и человеком.                              </a:t>
            </a:r>
          </a:p>
          <a:p>
            <a:pPr>
              <a:buFont typeface="Courier New" pitchFamily="49" charset="0"/>
              <a:buChar char="o"/>
            </a:pPr>
            <a:endParaRPr lang="ru-RU" sz="2000" b="1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Воспитательные: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/>
              <a:t>  учить понимать и беречь живой мир природы.            </a:t>
            </a:r>
          </a:p>
          <a:p>
            <a:r>
              <a:rPr lang="ru-RU" dirty="0" smtClean="0"/>
              <a:t>                         </a:t>
            </a:r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92696"/>
            <a:ext cx="7848872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00B0F0"/>
                </a:solidFill>
              </a:rPr>
              <a:t> Какая польза от комаров?</a:t>
            </a:r>
            <a:endParaRPr lang="ru-RU" sz="4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132856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 Питаются кровью животных и людей.</a:t>
            </a: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Некоторые виды комаров являются возбудителями опасных болезней</a:t>
            </a: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Служат кормом для птиц</a:t>
            </a:r>
            <a:r>
              <a:rPr lang="en-US" sz="2800" b="1" dirty="0" smtClean="0">
                <a:solidFill>
                  <a:srgbClr val="0070C0"/>
                </a:solidFill>
              </a:rPr>
              <a:t>,</a:t>
            </a:r>
            <a:r>
              <a:rPr lang="ru-RU" sz="2800" b="1" dirty="0" smtClean="0">
                <a:solidFill>
                  <a:srgbClr val="0070C0"/>
                </a:solidFill>
              </a:rPr>
              <a:t>  лягушек</a:t>
            </a:r>
            <a:r>
              <a:rPr lang="en-US" sz="2800" b="1" dirty="0" smtClean="0">
                <a:solidFill>
                  <a:srgbClr val="0070C0"/>
                </a:solidFill>
              </a:rPr>
              <a:t>,</a:t>
            </a:r>
            <a:r>
              <a:rPr lang="ru-RU" sz="2800" b="1" dirty="0" smtClean="0">
                <a:solidFill>
                  <a:srgbClr val="0070C0"/>
                </a:solidFill>
              </a:rPr>
              <a:t>  рыб</a:t>
            </a:r>
            <a:r>
              <a:rPr lang="en-US" sz="2800" b="1" dirty="0" smtClean="0">
                <a:solidFill>
                  <a:srgbClr val="0070C0"/>
                </a:solidFill>
              </a:rPr>
              <a:t>,</a:t>
            </a:r>
            <a:r>
              <a:rPr lang="ru-RU" sz="2800" b="1" dirty="0" smtClean="0">
                <a:solidFill>
                  <a:srgbClr val="0070C0"/>
                </a:solidFill>
              </a:rPr>
              <a:t>  летучих  мышей и других животных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352928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насекомое является санитаром леса?</a:t>
            </a:r>
            <a:endParaRPr lang="ru-RU" sz="44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Richard Cœur de Lion\BIEDRO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492896"/>
            <a:ext cx="23762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Richard Cœur de Lion\ant_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4077072"/>
            <a:ext cx="2592288" cy="223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Richard Cœur de Lion\0_536c8_5484194d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2564904"/>
            <a:ext cx="2592288" cy="22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ichard Cœur de Lion\3667368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4653136"/>
            <a:ext cx="2447925" cy="198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Richard Cœur de Lion\800px-Carabus_auratus_with_pre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653136"/>
            <a:ext cx="22854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Richard Cœur de Lion\800px-Unter_der_Rind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2852936"/>
            <a:ext cx="4536504" cy="129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692696"/>
            <a:ext cx="7848872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насекомое ест кору дерева?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5" descr="C:\Richard Cœur de Lion\ant_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4653136"/>
            <a:ext cx="2520280" cy="198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052735"/>
            <a:ext cx="8569325" cy="5471889"/>
          </a:xfrm>
        </p:spPr>
        <p:txBody>
          <a:bodyPr/>
          <a:lstStyle/>
          <a:p>
            <a:pPr marR="0" algn="ctr" eaLnBrk="1" hangingPunct="1"/>
            <a:endParaRPr lang="ru-RU" dirty="0" smtClean="0"/>
          </a:p>
          <a:p>
            <a:pPr marR="0" algn="ctr" eaLnBrk="1" hangingPunct="1"/>
            <a:r>
              <a:rPr lang="ru-RU" dirty="0" smtClean="0"/>
              <a:t>1.Какое насекомое «поёт» крыльями и «слушает» ногами?</a:t>
            </a:r>
          </a:p>
          <a:p>
            <a:pPr marR="0" algn="l" eaLnBrk="1" hangingPunct="1"/>
            <a:r>
              <a:rPr lang="ru-RU" dirty="0" smtClean="0"/>
              <a:t>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4608512" cy="10081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>Проверь себя.</a:t>
            </a:r>
            <a:endParaRPr lang="ru-RU" dirty="0"/>
          </a:p>
        </p:txBody>
      </p:sp>
      <p:pic>
        <p:nvPicPr>
          <p:cNvPr id="7" name="Picture 7" descr="C:\Richard Cœur de Lion\0_536c8_5484194d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2564904"/>
            <a:ext cx="2592288" cy="22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Richard Cœur de Lion\0_16041_a84dd6f4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420888"/>
            <a:ext cx="260749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Richard Cœur de Lion\3667368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4221088"/>
            <a:ext cx="24479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424935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насекомое ест гусениц и личинки жуков?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C:\Richard Cœur de Lion\3667368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4509120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Richard Cœur de Lion\800px-Carabus_auratus_with_pre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437112"/>
            <a:ext cx="2538507" cy="196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Richard Cœur de Lion\0_536c8_5484194d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2636912"/>
            <a:ext cx="2592288" cy="22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ichard Cœur de Lion\BIEDRO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861048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Richard Cœur de Lion\aphid_oneil_highr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2996952"/>
            <a:ext cx="23502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Richard Cœur de Lion\0009-016-ZHivotnye-lug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3789040"/>
            <a:ext cx="25202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764704"/>
            <a:ext cx="8136903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насекомое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которое опыляет клевер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548680"/>
            <a:ext cx="4680520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dirty="0" smtClean="0"/>
              <a:t>Проверь себя.</a:t>
            </a:r>
            <a:endParaRPr lang="ru-RU" sz="4800" dirty="0"/>
          </a:p>
        </p:txBody>
      </p:sp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908050"/>
            <a:ext cx="8569325" cy="5761038"/>
          </a:xfrm>
        </p:spPr>
        <p:txBody>
          <a:bodyPr/>
          <a:lstStyle/>
          <a:p>
            <a:pPr marR="0" algn="ctr" eaLnBrk="1" hangingPunct="1"/>
            <a:endParaRPr lang="en-US" dirty="0" smtClean="0"/>
          </a:p>
          <a:p>
            <a:pPr marR="0" algn="ctr" eaLnBrk="1" hangingPunct="1"/>
            <a:r>
              <a:rPr lang="ru-RU" dirty="0" smtClean="0"/>
              <a:t>Какое </a:t>
            </a:r>
            <a:r>
              <a:rPr lang="ru-RU" dirty="0" smtClean="0"/>
              <a:t>насекомое стоит на первом месте защитников лугов и садов?</a:t>
            </a:r>
          </a:p>
          <a:p>
            <a:pPr marR="0" algn="ctr" eaLnBrk="1" hangingPunct="1"/>
            <a:endParaRPr lang="ru-RU" dirty="0" smtClean="0"/>
          </a:p>
          <a:p>
            <a:pPr marR="0" algn="ctr" eaLnBrk="1" hangingPunct="1"/>
            <a:endParaRPr lang="ru-RU" dirty="0" smtClean="0"/>
          </a:p>
          <a:p>
            <a:pPr marR="0" algn="ctr" eaLnBrk="1" hangingPunct="1"/>
            <a:endParaRPr lang="ru-RU" dirty="0" smtClean="0"/>
          </a:p>
          <a:p>
            <a:pPr marR="0" algn="ctr" eaLnBrk="1" hangingPunct="1"/>
            <a:endParaRPr lang="ru-RU" dirty="0" smtClean="0"/>
          </a:p>
          <a:p>
            <a:pPr marR="0" algn="ctr" eaLnBrk="1" hangingPunct="1"/>
            <a:endParaRPr lang="ru-RU" dirty="0" smtClean="0"/>
          </a:p>
          <a:p>
            <a:pPr marR="0" algn="ctr" eaLnBrk="1" hangingPunct="1"/>
            <a:endParaRPr lang="ru-RU" dirty="0" smtClean="0"/>
          </a:p>
        </p:txBody>
      </p:sp>
      <p:pic>
        <p:nvPicPr>
          <p:cNvPr id="26630" name="Picture 5" descr="C:\Richard Cœur de Lion\0009-016-ZHivotnye-lug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492896"/>
            <a:ext cx="259149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Richard Cœur de Lion\0_536c8_5484194d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2420888"/>
            <a:ext cx="252028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 descr="C:\Richard Cœur de Lion\BIEDRO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4437112"/>
            <a:ext cx="2736304" cy="20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Richard Cœur de Lion\0_16041_a84dd6f4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5656" y="4437112"/>
            <a:ext cx="260749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7" y="260648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Будем беречь полезных насекомых!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Richard Cœur de Lion\fot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204864"/>
            <a:ext cx="3391272" cy="423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ПРЕЗЕНТАЦИЯ КАРТИНКИ\0004-004-Stroenie-nasekomyk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48680"/>
            <a:ext cx="8424936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404664"/>
            <a:ext cx="4896544" cy="64807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Насекомые леса. </a:t>
            </a:r>
            <a:endParaRPr lang="ru-RU" sz="5400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628775"/>
            <a:ext cx="8424862" cy="4895850"/>
          </a:xfrm>
        </p:spPr>
        <p:txBody>
          <a:bodyPr/>
          <a:lstStyle/>
          <a:p>
            <a:pPr marR="0" eaLnBrk="1" hangingPunct="1"/>
            <a:endParaRPr lang="ru-RU" sz="2800" dirty="0" smtClean="0"/>
          </a:p>
          <a:p>
            <a:pPr marR="0" algn="ctr" eaLnBrk="1" hangingPunct="1"/>
            <a:r>
              <a:rPr lang="ru-RU" sz="2800" dirty="0" smtClean="0"/>
              <a:t>Своими ходами жук-короед и его личинки перемалывают древесину и кору дерева</a:t>
            </a:r>
            <a:r>
              <a:rPr lang="en-US" sz="2800" dirty="0" smtClean="0"/>
              <a:t>,</a:t>
            </a:r>
            <a:r>
              <a:rPr lang="ru-RU" sz="2800" dirty="0" smtClean="0"/>
              <a:t> чем наносят большой вред.</a:t>
            </a:r>
          </a:p>
        </p:txBody>
      </p:sp>
      <p:pic>
        <p:nvPicPr>
          <p:cNvPr id="6148" name="Picture 3" descr="C:\Richard Cœur de Lion\800px-Unter_der_Rin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789040"/>
            <a:ext cx="3456186" cy="259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C:\Richard Cœur de Lion\buprestid2443scb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789040"/>
            <a:ext cx="3312615" cy="26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Richard Cœur de Lion\3d5c5934-a4bc-464a-84e0-77072e6163f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20177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99792" y="1340768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840760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Кто ест жука-короеда?</a:t>
            </a:r>
            <a:endParaRPr lang="ru-RU" dirty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marR="0" algn="l" eaLnBrk="1" hangingPunct="1"/>
            <a:endParaRPr lang="ru-RU" dirty="0" smtClean="0"/>
          </a:p>
          <a:p>
            <a:pPr marR="0" algn="l" eaLnBrk="1" hangingPunct="1"/>
            <a:endParaRPr lang="ru-RU" dirty="0" smtClean="0"/>
          </a:p>
          <a:p>
            <a:pPr marR="0" algn="l" eaLnBrk="1" hangingPunct="1"/>
            <a:endParaRPr lang="ru-RU" dirty="0" smtClean="0"/>
          </a:p>
          <a:p>
            <a:pPr marR="0" algn="l" eaLnBrk="1" hangingPunct="1"/>
            <a:endParaRPr lang="ru-RU" dirty="0" smtClean="0"/>
          </a:p>
          <a:p>
            <a:pPr marR="0" algn="l" eaLnBrk="1" hangingPunct="1"/>
            <a:r>
              <a:rPr lang="ru-RU" dirty="0" smtClean="0"/>
              <a:t>  Поползень                                                            Дятел</a:t>
            </a:r>
          </a:p>
        </p:txBody>
      </p:sp>
      <p:pic>
        <p:nvPicPr>
          <p:cNvPr id="7172" name="Picture 2" descr="C:\Richard Cœur de Lion\3667368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575" y="1412875"/>
            <a:ext cx="24479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C:\Richard Cœur de Lion\138_A13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888" y="3789363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C:\Richard Cœur de Lion\460px-Sitta_europaea_wildlife_2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3860800"/>
            <a:ext cx="210343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2124075" y="31416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5724525" y="3141663"/>
            <a:ext cx="93503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04664"/>
            <a:ext cx="3312368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Жужелица.</a:t>
            </a:r>
            <a:endParaRPr lang="ru-RU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196752"/>
            <a:ext cx="8642350" cy="5400898"/>
          </a:xfrm>
        </p:spPr>
        <p:txBody>
          <a:bodyPr/>
          <a:lstStyle/>
          <a:p>
            <a:pPr marR="0" algn="ctr" eaLnBrk="1" hangingPunct="1"/>
            <a:r>
              <a:rPr lang="ru-RU" dirty="0" smtClean="0"/>
              <a:t> Жужелица – хищник, но  ест она только гусениц, тлей, личинки жуков. Жужелица – очень полезное насекомое леса.</a:t>
            </a:r>
          </a:p>
        </p:txBody>
      </p:sp>
      <p:pic>
        <p:nvPicPr>
          <p:cNvPr id="8196" name="Picture 2" descr="C:\Richard Cœur de Lion\800px-Carabus_auratus_with_pre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2636912"/>
            <a:ext cx="5561013" cy="378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6837384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Рыжий лесной муравей.</a:t>
            </a:r>
            <a:endParaRPr lang="ru-RU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340768"/>
            <a:ext cx="8785225" cy="5256882"/>
          </a:xfrm>
        </p:spPr>
        <p:txBody>
          <a:bodyPr/>
          <a:lstStyle/>
          <a:p>
            <a:pPr marR="0" algn="ctr" eaLnBrk="1" hangingPunct="1"/>
            <a:r>
              <a:rPr lang="ru-RU" dirty="0" smtClean="0"/>
              <a:t>Муравьи все тащат в свой домик. Они считаются «санитарами леса».</a:t>
            </a:r>
          </a:p>
        </p:txBody>
      </p:sp>
      <p:pic>
        <p:nvPicPr>
          <p:cNvPr id="9220" name="Picture 2" descr="C:\Richard Cœur de Lion\800px-A_Formica_rufa_collect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492896"/>
            <a:ext cx="6476407" cy="38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5544616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Кто ест муравьёв? </a:t>
            </a:r>
            <a:endParaRPr lang="ru-RU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981075"/>
            <a:ext cx="8785225" cy="5876925"/>
          </a:xfrm>
        </p:spPr>
        <p:txBody>
          <a:bodyPr/>
          <a:lstStyle/>
          <a:p>
            <a:pPr marR="0" algn="l" eaLnBrk="1" hangingPunct="1"/>
            <a:r>
              <a:rPr lang="ru-RU" dirty="0" smtClean="0"/>
              <a:t>               </a:t>
            </a:r>
          </a:p>
        </p:txBody>
      </p:sp>
      <p:pic>
        <p:nvPicPr>
          <p:cNvPr id="10244" name="Picture 7" descr="C:\Richard Cœur de Lion\138_A13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44824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Richard Cœur de Lion\201109151500_1827222_640px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25" y="1916113"/>
            <a:ext cx="25304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 descr="C:\Richard Cœur de Lion\800px-Myrmecophaga_tridactyla_-_Phoenix_Zo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00338" y="5084763"/>
            <a:ext cx="33639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484438" y="26368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V="1">
            <a:off x="4067175" y="4076700"/>
            <a:ext cx="485775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9" name="Picture 5" descr="C:\Richard Cœur de Lion\ant_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938" y="1916113"/>
            <a:ext cx="143986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flipH="1">
            <a:off x="5148263" y="2636838"/>
            <a:ext cx="10795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60647"/>
            <a:ext cx="4824214" cy="72008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Насекомые луга.</a:t>
            </a:r>
            <a:endParaRPr lang="ru-RU" dirty="0"/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2349500"/>
            <a:ext cx="8785225" cy="4319588"/>
          </a:xfrm>
        </p:spPr>
        <p:txBody>
          <a:bodyPr/>
          <a:lstStyle/>
          <a:p>
            <a:pPr marR="0" algn="ctr" eaLnBrk="1" hangingPunct="1"/>
            <a:r>
              <a:rPr lang="ru-RU" dirty="0" smtClean="0"/>
              <a:t>Зелёный кузнечик питается листьями</a:t>
            </a:r>
            <a:r>
              <a:rPr lang="en-US" dirty="0" smtClean="0"/>
              <a:t>,</a:t>
            </a:r>
            <a:r>
              <a:rPr lang="ru-RU" dirty="0" smtClean="0"/>
              <a:t> среди которых живёт. А еще он может схватить и съесть муху или бабочку.</a:t>
            </a:r>
          </a:p>
        </p:txBody>
      </p:sp>
      <p:pic>
        <p:nvPicPr>
          <p:cNvPr id="11268" name="Picture 4" descr="C:\Richard Cœur de Lion\1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:\Richard Cœur de Lion\0_536c8_5484194d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3500438"/>
            <a:ext cx="36004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C:\Richard Cœur de Lion\0004-006-Osenju-v-schel-zaberetsja-A-vesnoj-prosnetsj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3357563"/>
            <a:ext cx="2341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C:\Richard Cœur de Lion\0_16041_a84dd6f4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5157192"/>
            <a:ext cx="1657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 flipH="1">
            <a:off x="3635375" y="4221163"/>
            <a:ext cx="100806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3707904" y="5661248"/>
            <a:ext cx="93503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909</TotalTime>
  <Words>471</Words>
  <Application>Microsoft Office PowerPoint</Application>
  <PresentationFormat>Экран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Насекомые леса. </vt:lpstr>
      <vt:lpstr>Кто ест жука-короеда?</vt:lpstr>
      <vt:lpstr> Жужелица.</vt:lpstr>
      <vt:lpstr>Рыжий лесной муравей.</vt:lpstr>
      <vt:lpstr>Кто ест муравьёв? </vt:lpstr>
      <vt:lpstr>Насекомые луга.</vt:lpstr>
      <vt:lpstr>А кто ест зелёного кузнечика?</vt:lpstr>
      <vt:lpstr> Интересные факты.</vt:lpstr>
      <vt:lpstr>            Шмель.      </vt:lpstr>
      <vt:lpstr>Осторожно!</vt:lpstr>
      <vt:lpstr>Тля.</vt:lpstr>
      <vt:lpstr>Кто ест тлей?</vt:lpstr>
      <vt:lpstr>Божья коровка.</vt:lpstr>
      <vt:lpstr>Кого ест божья коровка?</vt:lpstr>
      <vt:lpstr>Комары.</vt:lpstr>
      <vt:lpstr>Кто ест комаров?</vt:lpstr>
      <vt:lpstr>Слайд 20</vt:lpstr>
      <vt:lpstr>Слайд 21</vt:lpstr>
      <vt:lpstr>Слайд 22</vt:lpstr>
      <vt:lpstr>Проверь себя.</vt:lpstr>
      <vt:lpstr>Слайд 24</vt:lpstr>
      <vt:lpstr>Слайд 25</vt:lpstr>
      <vt:lpstr>Проверь себя.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92</cp:revision>
  <dcterms:created xsi:type="dcterms:W3CDTF">2013-01-26T19:22:21Z</dcterms:created>
  <dcterms:modified xsi:type="dcterms:W3CDTF">2013-03-25T22:46:26Z</dcterms:modified>
</cp:coreProperties>
</file>