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1"/>
  </p:notesMasterIdLst>
  <p:sldIdLst>
    <p:sldId id="256" r:id="rId2"/>
    <p:sldId id="269" r:id="rId3"/>
    <p:sldId id="270" r:id="rId4"/>
    <p:sldId id="271" r:id="rId5"/>
    <p:sldId id="272" r:id="rId6"/>
    <p:sldId id="268" r:id="rId7"/>
    <p:sldId id="260" r:id="rId8"/>
    <p:sldId id="265" r:id="rId9"/>
    <p:sldId id="274" r:id="rId10"/>
    <p:sldId id="275" r:id="rId11"/>
    <p:sldId id="276" r:id="rId12"/>
    <p:sldId id="277" r:id="rId13"/>
    <p:sldId id="278" r:id="rId14"/>
    <p:sldId id="279" r:id="rId15"/>
    <p:sldId id="282" r:id="rId16"/>
    <p:sldId id="283" r:id="rId17"/>
    <p:sldId id="284" r:id="rId18"/>
    <p:sldId id="280" r:id="rId19"/>
    <p:sldId id="281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8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CEABDC7-594A-4804-8853-DFF06B9B0ECB}" type="datetimeFigureOut">
              <a:rPr lang="ru-RU"/>
              <a:pPr>
                <a:defRPr/>
              </a:pPr>
              <a:t>30.01.2014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FEE7BA0-7DA0-4C97-8495-7C7B0DBFB8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93676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67B8B3-C485-4282-82EE-8C9E046375F7}" type="datetime1">
              <a:rPr lang="ru-RU" smtClean="0"/>
              <a:pPr>
                <a:defRPr/>
              </a:pPr>
              <a:t>30.01.2014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A6A16C79-979B-4517-B9C0-33D0EBE1F9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1B3815-6BF0-405B-A7FD-1960AAF0B35C}" type="datetime1">
              <a:rPr lang="ru-RU" smtClean="0"/>
              <a:pPr>
                <a:defRPr/>
              </a:pPr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9182F9-6A63-4D59-B238-5EA4B9544E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CFDEB4-12BB-4FF6-8B28-510592A26C34}" type="datetime1">
              <a:rPr lang="ru-RU" smtClean="0"/>
              <a:pPr>
                <a:defRPr/>
              </a:pPr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B27FD6-C1A2-4748-ABBA-851B536EB4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1F0CE7-2514-4553-8176-F076E1AC16C1}" type="datetime1">
              <a:rPr lang="ru-RU" smtClean="0"/>
              <a:pPr>
                <a:defRPr/>
              </a:pPr>
              <a:t>30.01.2014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E768CB62-6B76-472C-BC56-4038683F9B1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99880F-7F02-460A-B6E5-36A1030A695C}" type="datetime1">
              <a:rPr lang="ru-RU" smtClean="0"/>
              <a:pPr>
                <a:defRPr/>
              </a:pPr>
              <a:t>30.01.2014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320809-7C05-4790-8AEE-E9C9934A426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A77C5F-C788-4D16-88F3-1707AA4A87DF}" type="datetime1">
              <a:rPr lang="ru-RU" smtClean="0"/>
              <a:pPr>
                <a:defRPr/>
              </a:pPr>
              <a:t>30.01.2014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4AA4A1-2D4F-42A0-AC05-65FB4E4FEC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3EF628-D3D6-409A-AA14-00536F8325D1}" type="datetime1">
              <a:rPr lang="ru-RU" smtClean="0"/>
              <a:pPr>
                <a:defRPr/>
              </a:pPr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A6D599D1-7402-4FE5-AF41-CCE1899426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364C18-F6C3-4475-8FF5-E595219C3DEE}" type="datetime1">
              <a:rPr lang="ru-RU" smtClean="0"/>
              <a:pPr>
                <a:defRPr/>
              </a:pPr>
              <a:t>30.01.2014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19EBC8-65D1-4B80-8D82-25CF0D9E13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852D01-1B85-4D26-BD44-54044AB3C4D4}" type="datetime1">
              <a:rPr lang="ru-RU" smtClean="0"/>
              <a:pPr>
                <a:defRPr/>
              </a:pPr>
              <a:t>30.01.2014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6A33AC-A488-42F2-AF40-803AECAE23F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EDA8FE-8FAC-45B9-8093-C91E30A554DE}" type="datetime1">
              <a:rPr lang="ru-RU" smtClean="0"/>
              <a:pPr>
                <a:defRPr/>
              </a:pPr>
              <a:t>30.01.2014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BCCA22-99CA-4E22-858E-7A8BE69C66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B18BF3-B08A-47E4-AF62-6F0F92ED7599}" type="datetime1">
              <a:rPr lang="ru-RU" smtClean="0"/>
              <a:pPr>
                <a:defRPr/>
              </a:pPr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87A2FD-A737-418E-B00B-32BCE71B2D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04B7276-849B-4ADA-A19B-6E2ADD971DBD}" type="datetime1">
              <a:rPr lang="ru-RU" smtClean="0"/>
              <a:pPr>
                <a:defRPr/>
              </a:pPr>
              <a:t>30.01.2014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FDB6689-D09F-4A9D-B482-EF8C8AB7F6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9.jpeg"/><Relationship Id="rId7" Type="http://schemas.openxmlformats.org/officeDocument/2006/relationships/hyperlink" Target="http://commons.wikimedia.org/w/index.php?title=File:LineOnHyper.svg&amp;filetimestamp=20080911131240&amp;uselang=ru" TargetMode="External"/><Relationship Id="rId2" Type="http://schemas.openxmlformats.org/officeDocument/2006/relationships/hyperlink" Target="http://commons.wikimedia.org/wiki/File:PseudoSphere.jpg?uselang=ru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hyperlink" Target="http://commons.wikimedia.org/w/index.php?title=File:Lobachevsky.jpg&amp;filetimestamp=20110821143031&amp;uselang=ru" TargetMode="External"/><Relationship Id="rId4" Type="http://schemas.openxmlformats.org/officeDocument/2006/relationships/image" Target="http://upload.wikimedia.org/wikipedia/commons/thumb/3/3d/PseudoSphere.jpg/200px-PseudoSphere.jpg" TargetMode="External"/><Relationship Id="rId9" Type="http://schemas.openxmlformats.org/officeDocument/2006/relationships/hyperlink" Target="file:///F:\2.%20&#1043;&#1077;&#1086;&#1084;&#1077;&#1090;&#1088;&#1080;&#1103;%20&#1051;&#1086;&#1073;&#1072;&#1095;&#1077;&#1074;&#1089;&#1082;&#1086;&#1075;&#1086;.mp4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&#1040;&#1050;&#1057;&#1048;&#1054;&#1052;&#1067;%20&#1043;&#1045;&#1054;&#1052;&#1045;&#1058;&#1056;&#1048;&#1048;.av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ile:///F:\1.%20&#1045;&#1074;&#1082;&#1083;&#1080;&#1076;.mp4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42910" y="1357298"/>
            <a:ext cx="8064128" cy="2786082"/>
          </a:xfrm>
        </p:spPr>
        <p:txBody>
          <a:bodyPr>
            <a:normAutofit/>
          </a:bodyPr>
          <a:lstStyle/>
          <a:p>
            <a:pPr marL="182880" indent="0" algn="ctr" eaLnBrk="1" hangingPunct="1">
              <a:lnSpc>
                <a:spcPct val="150000"/>
              </a:lnSpc>
              <a:spcBef>
                <a:spcPts val="3000"/>
              </a:spcBef>
              <a:spcAft>
                <a:spcPts val="2400"/>
              </a:spcAft>
              <a:buNone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А к с и о м а </a:t>
            </a:r>
            <a:b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</a:br>
            <a:r>
              <a:rPr lang="ru-RU" dirty="0" err="1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п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а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р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а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 л </a:t>
            </a:r>
            <a:r>
              <a:rPr lang="ru-RU" dirty="0" err="1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л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 е л </a:t>
            </a:r>
            <a:r>
              <a:rPr lang="ru-RU" dirty="0" err="1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ь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н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ы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х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 </a:t>
            </a:r>
            <a:b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</a:br>
            <a:r>
              <a:rPr lang="ru-RU" dirty="0" err="1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п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р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 я м </a:t>
            </a:r>
            <a:r>
              <a:rPr lang="ru-RU" dirty="0" err="1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ы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х</a:t>
            </a:r>
            <a:endParaRPr lang="ru-RU" sz="48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71472" y="3929066"/>
            <a:ext cx="8358246" cy="2357454"/>
          </a:xfrm>
          <a:prstGeom prst="rect">
            <a:avLst/>
          </a:prstGeom>
          <a:noFill/>
          <a:ln/>
        </p:spPr>
        <p:txBody>
          <a:bodyPr/>
          <a:lstStyle/>
          <a:p>
            <a:pPr marL="342900" indent="-342900" algn="r" eaLnBrk="0" hangingPunct="0">
              <a:spcBef>
                <a:spcPct val="20000"/>
              </a:spcBef>
              <a:defRPr/>
            </a:pPr>
            <a:r>
              <a:rPr lang="ru-RU" sz="2800" b="1" i="1" kern="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геометрия 7 класс</a:t>
            </a:r>
            <a:endParaRPr lang="ru-RU" sz="2800" b="1" i="1" kern="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 algn="r" eaLnBrk="0" hangingPunct="0">
              <a:spcBef>
                <a:spcPct val="20000"/>
              </a:spcBef>
              <a:defRPr/>
            </a:pPr>
            <a:endParaRPr lang="ru-RU" sz="2400" b="1" u="sng" kern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857250" y="500063"/>
            <a:ext cx="73580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/>
            <a:r>
              <a:rPr lang="ru-RU" sz="32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Задачи  из  учебника</a:t>
            </a: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642938" y="1428750"/>
            <a:ext cx="30718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№ 196 (устно)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1712912" y="3929063"/>
            <a:ext cx="5287963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Равнобедренный треугольник 5"/>
          <p:cNvSpPr/>
          <p:nvPr/>
        </p:nvSpPr>
        <p:spPr>
          <a:xfrm>
            <a:off x="214313" y="2571750"/>
            <a:ext cx="3571875" cy="2714625"/>
          </a:xfrm>
          <a:prstGeom prst="triangle">
            <a:avLst>
              <a:gd name="adj" fmla="val 82314"/>
            </a:avLst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18" name="TextBox 6"/>
          <p:cNvSpPr txBox="1">
            <a:spLocks noChangeArrowheads="1"/>
          </p:cNvSpPr>
          <p:nvPr/>
        </p:nvSpPr>
        <p:spPr bwMode="auto">
          <a:xfrm>
            <a:off x="214313" y="5286375"/>
            <a:ext cx="5000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Calibri" pitchFamily="34" charset="0"/>
              </a:rPr>
              <a:t>А</a:t>
            </a:r>
          </a:p>
        </p:txBody>
      </p:sp>
      <p:sp>
        <p:nvSpPr>
          <p:cNvPr id="13319" name="TextBox 7"/>
          <p:cNvSpPr txBox="1">
            <a:spLocks noChangeArrowheads="1"/>
          </p:cNvSpPr>
          <p:nvPr/>
        </p:nvSpPr>
        <p:spPr bwMode="auto">
          <a:xfrm>
            <a:off x="3571875" y="5286375"/>
            <a:ext cx="571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Calibri" pitchFamily="34" charset="0"/>
              </a:rPr>
              <a:t>В</a:t>
            </a:r>
          </a:p>
        </p:txBody>
      </p:sp>
      <p:sp>
        <p:nvSpPr>
          <p:cNvPr id="13320" name="TextBox 8"/>
          <p:cNvSpPr txBox="1">
            <a:spLocks noChangeArrowheads="1"/>
          </p:cNvSpPr>
          <p:nvPr/>
        </p:nvSpPr>
        <p:spPr bwMode="auto">
          <a:xfrm>
            <a:off x="3071813" y="2071688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Calibri" pitchFamily="34" charset="0"/>
              </a:rPr>
              <a:t>С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85750" y="2571750"/>
            <a:ext cx="3929063" cy="1588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85750" y="2214563"/>
            <a:ext cx="642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t</a:t>
            </a:r>
            <a:endParaRPr lang="ru-RU" sz="2400">
              <a:latin typeface="Calibri" pitchFamily="34" charset="0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6143636" y="1428736"/>
            <a:ext cx="11737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№ 19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7</a:t>
            </a:r>
            <a:endParaRPr lang="ru-RU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643438" y="5643563"/>
            <a:ext cx="4286250" cy="158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8501063" y="5572125"/>
            <a:ext cx="357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p</a:t>
            </a:r>
            <a:endParaRPr lang="ru-RU" sz="2800">
              <a:latin typeface="Calibri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6500813" y="3786188"/>
            <a:ext cx="71437" cy="4603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4429125" y="2500313"/>
            <a:ext cx="4214813" cy="257175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0800000" flipV="1">
            <a:off x="4429125" y="3000375"/>
            <a:ext cx="4000500" cy="17145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5536407" y="2607469"/>
            <a:ext cx="2286000" cy="2071687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6200000" flipH="1">
            <a:off x="5179219" y="3250406"/>
            <a:ext cx="2714625" cy="107156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500813" y="3286125"/>
            <a:ext cx="323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S</a:t>
            </a:r>
            <a:endParaRPr lang="ru-RU" sz="2800">
              <a:latin typeface="Calibri" pitchFamily="34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4500563" y="3786188"/>
            <a:ext cx="4214812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/>
      <p:bldP spid="6" grpId="0" animBg="1"/>
      <p:bldP spid="13318" grpId="0"/>
      <p:bldP spid="13319" grpId="0"/>
      <p:bldP spid="13" grpId="0"/>
      <p:bldP spid="14" grpId="0"/>
      <p:bldP spid="17" grpId="0"/>
      <p:bldP spid="18" grpId="0" animBg="1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0" y="1357299"/>
            <a:ext cx="8929717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2060"/>
                </a:solidFill>
                <a:latin typeface="Comic Sans MS" pitchFamily="66" charset="0"/>
              </a:rPr>
              <a:t>I </a:t>
            </a:r>
            <a:endParaRPr lang="ru-RU" sz="28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ctr"/>
            <a:endParaRPr lang="en-US" dirty="0">
              <a:solidFill>
                <a:srgbClr val="002060"/>
              </a:solidFill>
              <a:latin typeface="Comic Sans MS" pitchFamily="66" charset="0"/>
            </a:endParaRPr>
          </a:p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Если прямая пересекает одну из двух параллельных прямых, то она пересекает и другую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571500" y="4214813"/>
            <a:ext cx="8001000" cy="107156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428625" y="4857750"/>
            <a:ext cx="8358188" cy="1143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 flipV="1">
            <a:off x="2643188" y="3571875"/>
            <a:ext cx="5000625" cy="1857375"/>
          </a:xfrm>
          <a:prstGeom prst="line">
            <a:avLst/>
          </a:prstGeom>
          <a:ln w="31750">
            <a:solidFill>
              <a:srgbClr val="FF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3" name="TextBox 10"/>
          <p:cNvSpPr txBox="1">
            <a:spLocks noChangeArrowheads="1"/>
          </p:cNvSpPr>
          <p:nvPr/>
        </p:nvSpPr>
        <p:spPr bwMode="auto">
          <a:xfrm>
            <a:off x="4071938" y="4286250"/>
            <a:ext cx="714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Comic Sans MS" pitchFamily="66" charset="0"/>
              </a:rPr>
              <a:t>М</a:t>
            </a:r>
          </a:p>
        </p:txBody>
      </p:sp>
      <p:sp>
        <p:nvSpPr>
          <p:cNvPr id="14344" name="TextBox 11"/>
          <p:cNvSpPr txBox="1">
            <a:spLocks noChangeArrowheads="1"/>
          </p:cNvSpPr>
          <p:nvPr/>
        </p:nvSpPr>
        <p:spPr bwMode="auto">
          <a:xfrm>
            <a:off x="7072313" y="5072063"/>
            <a:ext cx="357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alibri" pitchFamily="34" charset="0"/>
              </a:rPr>
              <a:t>b</a:t>
            </a:r>
            <a:endParaRPr lang="ru-RU" sz="24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4345" name="TextBox 12"/>
          <p:cNvSpPr txBox="1">
            <a:spLocks noChangeArrowheads="1"/>
          </p:cNvSpPr>
          <p:nvPr/>
        </p:nvSpPr>
        <p:spPr bwMode="auto">
          <a:xfrm>
            <a:off x="7072313" y="4000500"/>
            <a:ext cx="500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alibri" pitchFamily="34" charset="0"/>
              </a:rPr>
              <a:t>a</a:t>
            </a:r>
            <a:endParaRPr lang="ru-RU" sz="24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4346" name="TextBox 13"/>
          <p:cNvSpPr txBox="1">
            <a:spLocks noChangeArrowheads="1"/>
          </p:cNvSpPr>
          <p:nvPr/>
        </p:nvSpPr>
        <p:spPr bwMode="auto">
          <a:xfrm>
            <a:off x="6572250" y="3429000"/>
            <a:ext cx="357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alibri" pitchFamily="34" charset="0"/>
              </a:rPr>
              <a:t>c</a:t>
            </a:r>
            <a:endParaRPr lang="ru-RU" sz="24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10800000" flipV="1">
            <a:off x="357188" y="3429000"/>
            <a:ext cx="7643812" cy="28575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500188" y="5857875"/>
            <a:ext cx="1000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Comic Sans MS" pitchFamily="66" charset="0"/>
              </a:rPr>
              <a:t>N</a:t>
            </a:r>
            <a:endParaRPr lang="ru-RU" sz="28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214282" y="357166"/>
            <a:ext cx="8929718" cy="8382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Следствия  из                                                Аксиомы  параллельных  прямых</a:t>
            </a:r>
            <a:endParaRPr kumimoji="0" lang="ru-RU" sz="28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43" grpId="0"/>
      <p:bldP spid="14344" grpId="0"/>
      <p:bldP spid="14345" grpId="0"/>
      <p:bldP spid="14346" grpId="0"/>
      <p:bldP spid="30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500063" y="1500174"/>
            <a:ext cx="8143875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002060"/>
                </a:solidFill>
                <a:latin typeface="Comic Sans MS" pitchFamily="66" charset="0"/>
              </a:rPr>
              <a:t>II</a:t>
            </a:r>
            <a:endParaRPr lang="ru-RU" sz="28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ctr"/>
            <a:endParaRPr lang="en-US" dirty="0">
              <a:solidFill>
                <a:srgbClr val="002060"/>
              </a:solidFill>
              <a:latin typeface="Comic Sans MS" pitchFamily="66" charset="0"/>
            </a:endParaRPr>
          </a:p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Если две прямые параллельны третьей прямой, то они параллельны.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71500" y="6357938"/>
            <a:ext cx="7643813" cy="158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7929563" y="5857875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Calibri" pitchFamily="34" charset="0"/>
              </a:rPr>
              <a:t>c</a:t>
            </a:r>
            <a:endParaRPr lang="ru-RU" sz="2800" dirty="0">
              <a:solidFill>
                <a:srgbClr val="002060"/>
              </a:solidFill>
              <a:latin typeface="Calibri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714375" y="3714750"/>
            <a:ext cx="7429500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42938" y="4429125"/>
            <a:ext cx="7572375" cy="15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0800000" flipV="1">
            <a:off x="1857375" y="3214688"/>
            <a:ext cx="6429375" cy="214312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3" name="TextBox 14"/>
          <p:cNvSpPr txBox="1">
            <a:spLocks noChangeArrowheads="1"/>
          </p:cNvSpPr>
          <p:nvPr/>
        </p:nvSpPr>
        <p:spPr bwMode="auto">
          <a:xfrm>
            <a:off x="7858125" y="4429125"/>
            <a:ext cx="428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Calibri" pitchFamily="34" charset="0"/>
              </a:rPr>
              <a:t>b</a:t>
            </a:r>
            <a:endParaRPr lang="ru-RU" sz="24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6394" name="TextBox 15"/>
          <p:cNvSpPr txBox="1">
            <a:spLocks noChangeArrowheads="1"/>
          </p:cNvSpPr>
          <p:nvPr/>
        </p:nvSpPr>
        <p:spPr bwMode="auto">
          <a:xfrm>
            <a:off x="7858125" y="3214688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Calibri" pitchFamily="34" charset="0"/>
              </a:rPr>
              <a:t>a</a:t>
            </a:r>
            <a:endParaRPr lang="ru-RU" sz="28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500563" y="4429125"/>
            <a:ext cx="5000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Comic Sans MS" pitchFamily="66" charset="0"/>
              </a:rPr>
              <a:t>M</a:t>
            </a:r>
            <a:endParaRPr lang="ru-RU" sz="28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14282" y="357166"/>
            <a:ext cx="8929718" cy="8382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Следствия  из                                                Аксиомы  параллельных  прямых</a:t>
            </a:r>
            <a:endParaRPr kumimoji="0" lang="ru-RU" sz="28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3643313" y="1071563"/>
            <a:ext cx="1500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№ 198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00063" y="4357688"/>
            <a:ext cx="8072437" cy="158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00063" y="3357563"/>
            <a:ext cx="8143875" cy="158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4607719" y="3750469"/>
            <a:ext cx="4572000" cy="71438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214438" y="2214563"/>
            <a:ext cx="2571750" cy="1785937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928688" y="2000250"/>
            <a:ext cx="4071937" cy="285750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7" name="TextBox 15"/>
          <p:cNvSpPr txBox="1">
            <a:spLocks noChangeArrowheads="1"/>
          </p:cNvSpPr>
          <p:nvPr/>
        </p:nvSpPr>
        <p:spPr bwMode="auto">
          <a:xfrm>
            <a:off x="7929563" y="2786063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a</a:t>
            </a:r>
            <a:endParaRPr lang="ru-RU" sz="2800">
              <a:latin typeface="Calibri" pitchFamily="34" charset="0"/>
            </a:endParaRPr>
          </a:p>
        </p:txBody>
      </p:sp>
      <p:sp>
        <p:nvSpPr>
          <p:cNvPr id="17418" name="TextBox 16"/>
          <p:cNvSpPr txBox="1">
            <a:spLocks noChangeArrowheads="1"/>
          </p:cNvSpPr>
          <p:nvPr/>
        </p:nvSpPr>
        <p:spPr bwMode="auto">
          <a:xfrm>
            <a:off x="8001000" y="3857625"/>
            <a:ext cx="785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b</a:t>
            </a:r>
            <a:endParaRPr lang="ru-RU" sz="2800">
              <a:latin typeface="Calibri" pitchFamily="34" charset="0"/>
            </a:endParaRPr>
          </a:p>
        </p:txBody>
      </p:sp>
      <p:sp>
        <p:nvSpPr>
          <p:cNvPr id="17419" name="TextBox 17"/>
          <p:cNvSpPr txBox="1">
            <a:spLocks noChangeArrowheads="1"/>
          </p:cNvSpPr>
          <p:nvPr/>
        </p:nvSpPr>
        <p:spPr bwMode="auto">
          <a:xfrm>
            <a:off x="6929438" y="1428750"/>
            <a:ext cx="714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FF"/>
                </a:solidFill>
                <a:latin typeface="Calibri" pitchFamily="34" charset="0"/>
              </a:rPr>
              <a:t>p</a:t>
            </a:r>
            <a:endParaRPr lang="ru-RU" sz="2800">
              <a:solidFill>
                <a:srgbClr val="0000FF"/>
              </a:solidFill>
              <a:latin typeface="Calibri" pitchFamily="34" charset="0"/>
            </a:endParaRPr>
          </a:p>
        </p:txBody>
      </p:sp>
      <p:cxnSp>
        <p:nvCxnSpPr>
          <p:cNvPr id="20" name="Соединительная линия уступом 19"/>
          <p:cNvCxnSpPr/>
          <p:nvPr/>
        </p:nvCxnSpPr>
        <p:spPr>
          <a:xfrm>
            <a:off x="6858000" y="3071813"/>
            <a:ext cx="357188" cy="285750"/>
          </a:xfrm>
          <a:prstGeom prst="bentConnector3">
            <a:avLst>
              <a:gd name="adj1" fmla="val 9954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Соединительная линия уступом 25"/>
          <p:cNvCxnSpPr/>
          <p:nvPr/>
        </p:nvCxnSpPr>
        <p:spPr>
          <a:xfrm>
            <a:off x="6929438" y="4071938"/>
            <a:ext cx="357187" cy="285750"/>
          </a:xfrm>
          <a:prstGeom prst="bentConnector3">
            <a:avLst>
              <a:gd name="adj1" fmla="val 9954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2" name="TextBox 31"/>
          <p:cNvSpPr txBox="1">
            <a:spLocks noChangeArrowheads="1"/>
          </p:cNvSpPr>
          <p:nvPr/>
        </p:nvSpPr>
        <p:spPr bwMode="auto">
          <a:xfrm>
            <a:off x="1143000" y="1785938"/>
            <a:ext cx="928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Calibri" pitchFamily="34" charset="0"/>
              </a:rPr>
              <a:t>c</a:t>
            </a:r>
            <a:endParaRPr lang="ru-RU" sz="28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7423" name="TextBox 32"/>
          <p:cNvSpPr txBox="1">
            <a:spLocks noChangeArrowheads="1"/>
          </p:cNvSpPr>
          <p:nvPr/>
        </p:nvSpPr>
        <p:spPr bwMode="auto">
          <a:xfrm>
            <a:off x="2786063" y="2857500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K</a:t>
            </a:r>
            <a:endParaRPr lang="ru-RU" sz="2800">
              <a:latin typeface="Calibri" pitchFamily="34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929063" y="4357688"/>
            <a:ext cx="5000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N</a:t>
            </a:r>
            <a:endParaRPr lang="ru-RU" sz="2800">
              <a:latin typeface="Calibri" pitchFamily="34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642938" y="4572000"/>
            <a:ext cx="1428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omic Sans MS" pitchFamily="66" charset="0"/>
              </a:rPr>
              <a:t>1. a ıı b</a:t>
            </a:r>
            <a:endParaRPr lang="ru-RU" sz="2800">
              <a:latin typeface="Comic Sans MS" pitchFamily="66" charset="0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71500" y="5041900"/>
            <a:ext cx="6929438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omic Sans MS" pitchFamily="66" charset="0"/>
              </a:rPr>
              <a:t>2. </a:t>
            </a:r>
            <a:r>
              <a:rPr lang="ru-RU" sz="2800">
                <a:latin typeface="Comic Sans MS" pitchFamily="66" charset="0"/>
              </a:rPr>
              <a:t>с</a:t>
            </a:r>
            <a:r>
              <a:rPr lang="en-US" sz="2800">
                <a:latin typeface="Comic Sans MS" pitchFamily="66" charset="0"/>
              </a:rPr>
              <a:t> </a:t>
            </a:r>
            <a:r>
              <a:rPr lang="ru-RU" sz="2800">
                <a:latin typeface="Comic Sans MS" pitchFamily="66" charset="0"/>
              </a:rPr>
              <a:t>пересекает а, значит (по следствию из аксиомы параллельных прямых) с пересекает и </a:t>
            </a:r>
            <a:r>
              <a:rPr lang="en-US" sz="2800">
                <a:latin typeface="Comic Sans MS" pitchFamily="66" charset="0"/>
              </a:rPr>
              <a:t>b.</a:t>
            </a:r>
            <a:endParaRPr lang="ru-RU" sz="2800">
              <a:latin typeface="Comic Sans MS" pitchFamily="66" charset="0"/>
            </a:endParaRPr>
          </a:p>
        </p:txBody>
      </p:sp>
      <p:sp>
        <p:nvSpPr>
          <p:cNvPr id="21" name="Управляющая кнопка: домой 20">
            <a:hlinkClick r:id="" action="ppaction://noaction" highlightClick="1"/>
            <a:hlinkHover r:id="rId2" action="ppaction://hlinksldjump"/>
          </p:cNvPr>
          <p:cNvSpPr/>
          <p:nvPr/>
        </p:nvSpPr>
        <p:spPr>
          <a:xfrm>
            <a:off x="8215313" y="6143625"/>
            <a:ext cx="500062" cy="357188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TextBox 1"/>
          <p:cNvSpPr txBox="1">
            <a:spLocks noChangeArrowheads="1"/>
          </p:cNvSpPr>
          <p:nvPr/>
        </p:nvSpPr>
        <p:spPr bwMode="auto">
          <a:xfrm>
            <a:off x="857224" y="357166"/>
            <a:ext cx="73580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/>
            <a:r>
              <a:rPr lang="ru-RU" sz="32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Задачи  из  учебника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4214810" y="1071546"/>
            <a:ext cx="3143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№ 199</a:t>
            </a: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428750" y="1143000"/>
            <a:ext cx="3571875" cy="2357438"/>
          </a:xfrm>
          <a:prstGeom prst="triangle">
            <a:avLst>
              <a:gd name="adj" fmla="val 11212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85750" y="4357688"/>
            <a:ext cx="6786563" cy="1587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7" name="TextBox 6"/>
          <p:cNvSpPr txBox="1">
            <a:spLocks noChangeArrowheads="1"/>
          </p:cNvSpPr>
          <p:nvPr/>
        </p:nvSpPr>
        <p:spPr bwMode="auto">
          <a:xfrm>
            <a:off x="1071563" y="3286125"/>
            <a:ext cx="428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А</a:t>
            </a:r>
          </a:p>
        </p:txBody>
      </p:sp>
      <p:sp>
        <p:nvSpPr>
          <p:cNvPr id="18438" name="TextBox 7"/>
          <p:cNvSpPr txBox="1">
            <a:spLocks noChangeArrowheads="1"/>
          </p:cNvSpPr>
          <p:nvPr/>
        </p:nvSpPr>
        <p:spPr bwMode="auto">
          <a:xfrm>
            <a:off x="4929188" y="3214688"/>
            <a:ext cx="714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В</a:t>
            </a:r>
          </a:p>
        </p:txBody>
      </p:sp>
      <p:sp>
        <p:nvSpPr>
          <p:cNvPr id="18439" name="TextBox 8"/>
          <p:cNvSpPr txBox="1">
            <a:spLocks noChangeArrowheads="1"/>
          </p:cNvSpPr>
          <p:nvPr/>
        </p:nvSpPr>
        <p:spPr bwMode="auto">
          <a:xfrm>
            <a:off x="1571625" y="714375"/>
            <a:ext cx="500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С</a:t>
            </a:r>
          </a:p>
        </p:txBody>
      </p:sp>
      <p:sp>
        <p:nvSpPr>
          <p:cNvPr id="18440" name="TextBox 9"/>
          <p:cNvSpPr txBox="1">
            <a:spLocks noChangeArrowheads="1"/>
          </p:cNvSpPr>
          <p:nvPr/>
        </p:nvSpPr>
        <p:spPr bwMode="auto">
          <a:xfrm>
            <a:off x="214313" y="4286250"/>
            <a:ext cx="5000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р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000125" y="500063"/>
            <a:ext cx="5500688" cy="4143375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-857250" y="2214563"/>
            <a:ext cx="4857750" cy="85725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85750" y="3500438"/>
            <a:ext cx="671512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85750" y="5214938"/>
            <a:ext cx="36433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/>
              <a:t>СВ пересекает АВ, значит пересекает и прямую р (следствие из аксиомы параллельных прямых).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500563" y="5286375"/>
            <a:ext cx="39290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2. СА пересекает АВ, значит пересекает и прямую р (следствие из аксиомы параллельных прямых).</a:t>
            </a: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2285984" y="214290"/>
            <a:ext cx="68580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/>
            <a:r>
              <a:rPr lang="ru-RU" sz="32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Arial Black" pitchFamily="34" charset="0"/>
              </a:rPr>
              <a:t>Задачи  из  учебника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2" descr="http://upload.wikimedia.org/wikipedia/commons/thumb/3/3d/PseudoSphere.jpg/200px-PseudoSphere.jpg">
            <a:hlinkClick r:id="rId2"/>
          </p:cNvPr>
          <p:cNvPicPr>
            <a:picLocks noChangeAspect="1" noChangeArrowheads="1"/>
          </p:cNvPicPr>
          <p:nvPr/>
        </p:nvPicPr>
        <p:blipFill>
          <a:blip r:embed="rId3" r:link="rId4" cstate="email"/>
          <a:srcRect/>
          <a:stretch>
            <a:fillRect/>
          </a:stretch>
        </p:blipFill>
        <p:spPr>
          <a:xfrm>
            <a:off x="6429388" y="4500570"/>
            <a:ext cx="2519362" cy="2124075"/>
          </a:xfrm>
          <a:prstGeom prst="rect">
            <a:avLst/>
          </a:prstGeom>
          <a:noFill/>
          <a:ln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58" y="357167"/>
            <a:ext cx="8429684" cy="571504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latin typeface="Arial Black" pitchFamily="34" charset="0"/>
              </a:rPr>
              <a:t>Николай </a:t>
            </a:r>
            <a:r>
              <a:rPr lang="ru-RU" sz="2400" dirty="0" smtClean="0">
                <a:latin typeface="Arial Black" pitchFamily="34" charset="0"/>
              </a:rPr>
              <a:t>Иванович Лобачевский</a:t>
            </a:r>
            <a:endParaRPr lang="ru-RU" sz="2400" dirty="0">
              <a:latin typeface="Arial Black" pitchFamily="34" charset="0"/>
            </a:endParaRPr>
          </a:p>
        </p:txBody>
      </p:sp>
      <p:pic>
        <p:nvPicPr>
          <p:cNvPr id="2053" name="Рисунок 12" descr="http://upload.wikimedia.org/wikipedia/commons/thumb/0/0e/Lobachevsky.jpg/250px-Lobachevsky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57158" y="928670"/>
            <a:ext cx="2527300" cy="337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6"/>
          <p:cNvSpPr txBox="1">
            <a:spLocks noChangeArrowheads="1"/>
          </p:cNvSpPr>
          <p:nvPr/>
        </p:nvSpPr>
        <p:spPr>
          <a:xfrm>
            <a:off x="3000364" y="1357298"/>
            <a:ext cx="5929354" cy="4286280"/>
          </a:xfrm>
          <a:prstGeom prst="rect">
            <a:avLst/>
          </a:prstGeom>
        </p:spPr>
        <p:txBody>
          <a:bodyPr/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  Это дедуктивная теория, исходящая из тех же понятий и аксиом, что и эвклидова геометрия,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 единственным фундаментальным исключением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−                               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постулат заменён аксиомой Лобачевского: </a:t>
            </a:r>
            <a:r>
              <a:rPr kumimoji="0" lang="ru-RU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«К данной прямой через данную точку, не лежащую на прямой, можно провести по крайней мере две параллельные прямые»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   При этом, в теории нет противоречий, все доказательства безупречны.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3214678" y="928670"/>
            <a:ext cx="5472122" cy="48579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sng" strike="noStrike" kern="1200" cap="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Суть геометрии Лобачевского</a:t>
            </a:r>
            <a:endParaRPr kumimoji="0" lang="ru-RU" sz="2000" b="0" i="0" u="sng" strike="noStrike" kern="1200" cap="all" spc="0" normalizeH="0" baseline="0" noProof="0" dirty="0">
              <a:ln>
                <a:noFill/>
              </a:ln>
              <a:solidFill>
                <a:srgbClr val="002060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285720" y="4572008"/>
            <a:ext cx="7996243" cy="1152525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sng" strike="noStrike" kern="1200" cap="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Модели геометрии Лобачевского</a:t>
            </a:r>
            <a:endParaRPr kumimoji="0" lang="ru-RU" sz="2000" b="0" i="0" u="sng" strike="noStrike" kern="1200" cap="all" spc="0" normalizeH="0" baseline="0" noProof="0" dirty="0">
              <a:ln>
                <a:noFill/>
              </a:ln>
              <a:solidFill>
                <a:srgbClr val="002060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pic>
        <p:nvPicPr>
          <p:cNvPr id="9" name="Рисунок 20" descr="http://upload.wikimedia.org/wikipedia/commons/thumb/5/5d/LineOnHyper.svg/220px-LineOnHyper.svg.pn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>
          <a:xfrm>
            <a:off x="428596" y="4643446"/>
            <a:ext cx="2095500" cy="1905000"/>
          </a:xfrm>
          <a:prstGeom prst="rect">
            <a:avLst/>
          </a:prstGeom>
          <a:noFill/>
          <a:ln/>
        </p:spPr>
      </p:pic>
      <p:sp>
        <p:nvSpPr>
          <p:cNvPr id="11" name="Прямоугольник 10"/>
          <p:cNvSpPr/>
          <p:nvPr/>
        </p:nvSpPr>
        <p:spPr>
          <a:xfrm>
            <a:off x="2285984" y="5072074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 smtClean="0"/>
              <a:t>В этой геометрии кривизна плоскости отрицательна.                         При изменении кривизны плоскости до нуля,                      получается геометрия Евклида.</a:t>
            </a:r>
            <a:endParaRPr lang="ru-RU" sz="2000" b="1" dirty="0"/>
          </a:p>
        </p:txBody>
      </p:sp>
      <p:sp>
        <p:nvSpPr>
          <p:cNvPr id="12" name="Управляющая кнопка: фильм 11">
            <a:hlinkClick r:id="rId9" action="ppaction://hlinkfile" highlightClick="1"/>
          </p:cNvPr>
          <p:cNvSpPr/>
          <p:nvPr/>
        </p:nvSpPr>
        <p:spPr>
          <a:xfrm>
            <a:off x="7929586" y="4214818"/>
            <a:ext cx="1042416" cy="785818"/>
          </a:xfrm>
          <a:prstGeom prst="actionButtonMovi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6" grpId="0"/>
      <p:bldP spid="7" grpId="0"/>
      <p:bldP spid="8" grpId="0"/>
      <p:bldP spid="11" grpId="0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928670"/>
            <a:ext cx="86439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Отметить </a:t>
            </a:r>
            <a:r>
              <a:rPr lang="ru-RU" sz="2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знаком «+» правильные </a:t>
            </a:r>
            <a:r>
              <a:rPr lang="ru-RU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утверждения                    </a:t>
            </a:r>
            <a:r>
              <a:rPr lang="ru-RU" sz="2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en-US" sz="2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знаком </a:t>
            </a:r>
            <a:r>
              <a:rPr lang="ru-RU" sz="24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«-» - ошибочные.</a:t>
            </a:r>
            <a:endParaRPr lang="ru-RU" sz="24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785926"/>
            <a:ext cx="421484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u="sng" dirty="0">
                <a:solidFill>
                  <a:srgbClr val="FF0000"/>
                </a:solidFill>
                <a:latin typeface="+mn-lt"/>
              </a:rPr>
              <a:t>Вариант 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ru-RU" dirty="0">
                <a:latin typeface="Arial" pitchFamily="34" charset="0"/>
                <a:cs typeface="Arial" pitchFamily="34" charset="0"/>
              </a:rPr>
              <a:t> Аксиомой называется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математическое утверждение о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свойствах геометрических фигур,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требующее доказательства.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</a:t>
            </a:r>
            <a:r>
              <a:rPr lang="ru-RU" dirty="0">
                <a:latin typeface="Arial" pitchFamily="34" charset="0"/>
                <a:cs typeface="Arial" pitchFamily="34" charset="0"/>
              </a:rPr>
              <a:t> Через любые две точки проходит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прямая.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</a:t>
            </a:r>
            <a:r>
              <a:rPr lang="ru-RU" dirty="0">
                <a:latin typeface="Arial" pitchFamily="34" charset="0"/>
                <a:cs typeface="Arial" pitchFamily="34" charset="0"/>
              </a:rPr>
              <a:t> На любом луче от начала можно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отложить отрезки, равные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данному, причем сколько угодно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много.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</a:t>
            </a:r>
            <a:r>
              <a:rPr lang="ru-RU" dirty="0">
                <a:latin typeface="Arial" pitchFamily="34" charset="0"/>
                <a:cs typeface="Arial" pitchFamily="34" charset="0"/>
              </a:rPr>
              <a:t>Через точку не лежащую на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данной прямой, проходит только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одна прямая, параллельная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данной.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ru-RU" dirty="0">
                <a:latin typeface="Arial" pitchFamily="34" charset="0"/>
                <a:cs typeface="Arial" pitchFamily="34" charset="0"/>
              </a:rPr>
              <a:t> Если две прямые параллельны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третьей, то они параллельны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latin typeface="Arial" pitchFamily="34" charset="0"/>
                <a:cs typeface="Arial" pitchFamily="34" charset="0"/>
              </a:rPr>
              <a:t>между собой.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1785926"/>
            <a:ext cx="4357718" cy="4857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u="sng" dirty="0">
                <a:solidFill>
                  <a:srgbClr val="FF0000"/>
                </a:solidFill>
                <a:latin typeface="+mn-lt"/>
              </a:rPr>
              <a:t>Вариант 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dirty="0">
                <a:latin typeface="Arial" pitchFamily="34" charset="0"/>
                <a:cs typeface="Arial" pitchFamily="34" charset="0"/>
              </a:rPr>
              <a:t>. Аксиомой называется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математическое утверждение 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свойствах геометрических фигур,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принимаемое без доказательства.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dirty="0">
                <a:latin typeface="Arial" pitchFamily="34" charset="0"/>
                <a:cs typeface="Arial" pitchFamily="34" charset="0"/>
              </a:rPr>
              <a:t> Через любые две точки проходит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прямая, и притом только одна.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dirty="0">
                <a:latin typeface="Arial" pitchFamily="34" charset="0"/>
                <a:cs typeface="Arial" pitchFamily="34" charset="0"/>
              </a:rPr>
              <a:t> Через точку, не лежащую на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данной прямой, проходят только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две прямые, параллельные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данной.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dirty="0">
                <a:latin typeface="Arial" pitchFamily="34" charset="0"/>
                <a:cs typeface="Arial" pitchFamily="34" charset="0"/>
              </a:rPr>
              <a:t>. Если прямая пересекает одну из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двух параллельных прямых, то она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перпендикулярна другой прямой.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dirty="0">
                <a:latin typeface="Arial" pitchFamily="34" charset="0"/>
                <a:cs typeface="Arial" pitchFamily="34" charset="0"/>
              </a:rPr>
              <a:t>Если прямая пересекает одну из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двух параллельных прямых, то она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пересекает и другую.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14282" y="285728"/>
            <a:ext cx="8929718" cy="5715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Arial Black" pitchFamily="34" charset="0"/>
                <a:ea typeface="+mj-ea"/>
                <a:cs typeface="+mj-cs"/>
              </a:rPr>
              <a:t>Проверочная работа</a:t>
            </a:r>
            <a:endParaRPr kumimoji="0" lang="ru-RU" sz="28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2356628" y="4000504"/>
            <a:ext cx="428707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214282" y="285728"/>
            <a:ext cx="8929718" cy="5715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Arial Black" pitchFamily="34" charset="0"/>
                <a:ea typeface="+mj-ea"/>
                <a:cs typeface="+mj-cs"/>
              </a:rPr>
              <a:t>Проверочная работа</a:t>
            </a:r>
            <a:endParaRPr kumimoji="0" lang="ru-RU" sz="28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85720" y="1571612"/>
            <a:ext cx="4191000" cy="4724400"/>
          </a:xfr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Вариант 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1400" b="1" i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1. «-»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2. «-»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3. «-»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4. «+»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5. «+»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Вариант 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1400" b="1" i="1" u="sng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1. «+»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2. «+»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3. «-»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4. «-»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5. «+»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2178827" y="3821909"/>
            <a:ext cx="46434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2867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Домашнее задание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6408738" cy="108108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i="1" dirty="0">
                <a:latin typeface="Arial" pitchFamily="34" charset="0"/>
                <a:cs typeface="Arial" pitchFamily="34" charset="0"/>
              </a:rPr>
              <a:t>№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218; 200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пункты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 27, 28 </a:t>
            </a:r>
            <a:r>
              <a:rPr lang="ru-RU" sz="2800" b="1" i="1" dirty="0" smtClean="0">
                <a:latin typeface="Arial" pitchFamily="34" charset="0"/>
                <a:cs typeface="Arial" pitchFamily="34" charset="0"/>
              </a:rPr>
              <a:t>учебника</a:t>
            </a:r>
            <a:endParaRPr lang="ru-RU" b="1" i="1" dirty="0"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21508" name="Picture 7" descr="j03012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8125" y="1052513"/>
            <a:ext cx="2305050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8" descr="j02991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565400"/>
            <a:ext cx="1974850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0" name="Text Box 10"/>
          <p:cNvSpPr txBox="1">
            <a:spLocks noChangeArrowheads="1"/>
          </p:cNvSpPr>
          <p:nvPr/>
        </p:nvSpPr>
        <p:spPr bwMode="auto">
          <a:xfrm>
            <a:off x="2771775" y="3933825"/>
            <a:ext cx="587216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32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конспектах:</a:t>
            </a:r>
            <a:endParaRPr lang="ru-RU" sz="32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3200" dirty="0">
                <a:latin typeface="Calibri" pitchFamily="34" charset="0"/>
              </a:rPr>
              <a:t>Письменно доказать следствия из аксиомы параллельных прямых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3555" grpId="0" build="p"/>
      <p:bldP spid="215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00034" y="1500174"/>
            <a:ext cx="8458200" cy="357190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latin typeface="Arial Black" pitchFamily="34" charset="0"/>
              </a:rPr>
              <a:t>Спасибо</a:t>
            </a:r>
            <a:br>
              <a:rPr lang="ru-RU" sz="6000" dirty="0" smtClean="0">
                <a:latin typeface="Arial Black" pitchFamily="34" charset="0"/>
              </a:rPr>
            </a:br>
            <a:r>
              <a:rPr lang="ru-RU" sz="6000" dirty="0" smtClean="0">
                <a:latin typeface="Arial Black" pitchFamily="34" charset="0"/>
              </a:rPr>
              <a:t>за</a:t>
            </a:r>
            <a:br>
              <a:rPr lang="ru-RU" sz="6000" dirty="0" smtClean="0">
                <a:latin typeface="Arial Black" pitchFamily="34" charset="0"/>
              </a:rPr>
            </a:br>
            <a:r>
              <a:rPr lang="ru-RU" sz="6000" dirty="0" smtClean="0">
                <a:latin typeface="Arial Black" pitchFamily="34" charset="0"/>
              </a:rPr>
              <a:t>внимание!!!</a:t>
            </a:r>
            <a:endParaRPr lang="ru-RU" sz="6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57166"/>
            <a:ext cx="8686800" cy="93823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Совершенствование навыков решения задач на применение признаков параллельности прямых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68CB62-6B76-472C-BC56-4038683F9B15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3286116" y="1571612"/>
            <a:ext cx="2214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№ 202</a:t>
            </a:r>
          </a:p>
        </p:txBody>
      </p:sp>
      <p:pic>
        <p:nvPicPr>
          <p:cNvPr id="7" name="Рисунок 1" descr="дз№20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214554"/>
            <a:ext cx="4708525" cy="331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5143505" y="2285992"/>
            <a:ext cx="3786214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Дано: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&lt;1=42°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&lt;2=140°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&lt;3=138°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Какие из прямых а,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с параллельны?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68CB62-6B76-472C-BC56-4038683F9B15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3214678" y="1571612"/>
            <a:ext cx="2786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№ 3</a:t>
            </a:r>
          </a:p>
        </p:txBody>
      </p:sp>
      <p:pic>
        <p:nvPicPr>
          <p:cNvPr id="8" name="Рисунок 1" descr="дз№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571744"/>
            <a:ext cx="4484687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5143504" y="2786058"/>
            <a:ext cx="3571875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Дано: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&lt;5=45°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&lt;2 – на 100° больше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Параллельны ли прямые а и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04800" y="357166"/>
            <a:ext cx="8686800" cy="938234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Совершенствование навыков решения задач на применение признаков параллельности прямых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Arial Black" pitchFamily="34" charset="0"/>
              </a:rPr>
              <a:t>Устные  задачи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68CB62-6B76-472C-BC56-4038683F9B15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6" name="Picture 3" descr="C:\Documents and Settings\Ольга.EMERGENCY\Мои документы\Ольга документы\Ольга\аттестация\аксиома параллельных прямых\УСТНО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5115" y="1285860"/>
            <a:ext cx="5654405" cy="5380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57166"/>
            <a:ext cx="8686800" cy="71438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Arial Black" pitchFamily="34" charset="0"/>
              </a:rPr>
              <a:t>Устные  задачи</a:t>
            </a:r>
            <a:endParaRPr lang="ru-RU" sz="3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68CB62-6B76-472C-BC56-4038683F9B15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6" name="Picture 2" descr="C:\Documents and Settings\Ольга.EMERGENCY\Мои документы\Ольга документы\Ольга\аттестация\аксиома параллельных прямых\карт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211924"/>
            <a:ext cx="7786742" cy="5457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501122" cy="5214974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u="sng" dirty="0" err="1" smtClean="0">
                <a:solidFill>
                  <a:srgbClr val="C00000"/>
                </a:solidFill>
                <a:latin typeface="Arial Black" pitchFamily="34" charset="0"/>
                <a:cs typeface="Arial" charset="0"/>
                <a:hlinkClick r:id="rId2" action="ppaction://hlinkfile" tooltip="Примеры аксиом в геометрии"/>
              </a:rPr>
              <a:t>Аксио́ма</a:t>
            </a:r>
            <a:r>
              <a:rPr lang="ru-RU" sz="2800" b="1" dirty="0" smtClean="0">
                <a:latin typeface="Arial" charset="0"/>
                <a:cs typeface="Arial" charset="0"/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исходное   утверждение, принимаемое истинным без доказательств, и которое в последующем служит «фундаментом» для построения какой-либо теории, дисциплины.</a:t>
            </a:r>
          </a:p>
          <a:p>
            <a:pPr marL="0" indent="0" algn="just">
              <a:buNone/>
            </a:pPr>
            <a:endParaRPr lang="ru-RU" sz="105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800" b="1" u="sng" dirty="0" err="1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Теоре́ма</a:t>
            </a:r>
            <a:r>
              <a:rPr lang="ru-RU" sz="2800" b="1" dirty="0" smtClean="0">
                <a:latin typeface="Arial" charset="0"/>
                <a:cs typeface="Arial" charset="0"/>
              </a:rPr>
              <a:t> –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утверждение , для которого в рассматриваемой теории существует доказательство. </a:t>
            </a:r>
          </a:p>
          <a:p>
            <a:pPr marL="0" indent="0" algn="just">
              <a:buNone/>
            </a:pPr>
            <a:endParaRPr lang="ru-RU" sz="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800" b="1" u="sng" dirty="0" smtClean="0">
                <a:solidFill>
                  <a:srgbClr val="C00000"/>
                </a:solidFill>
                <a:latin typeface="Arial Black" pitchFamily="34" charset="0"/>
                <a:cs typeface="Arial" charset="0"/>
              </a:rPr>
              <a:t>Следствие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утверждение, которое выводится из теорем и аксиом.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FC2EF2-FF28-478A-9FC9-5658935D795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323850" y="260350"/>
            <a:ext cx="860586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Аксиома, теорема и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следствие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: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42875" y="444500"/>
            <a:ext cx="3286125" cy="13287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611188" y="620713"/>
            <a:ext cx="27924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684213" y="476250"/>
            <a:ext cx="3513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79388" y="449263"/>
            <a:ext cx="3313112" cy="13239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Сначала </a:t>
            </a: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формулируются исходные положения - </a:t>
            </a:r>
            <a:r>
              <a:rPr lang="ru-RU" sz="20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аксиомы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3635375" y="430213"/>
            <a:ext cx="3294063" cy="1343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3635375" y="449263"/>
            <a:ext cx="3359150" cy="132397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их основе, путём логических рассуждений доказываются другие утверждения </a:t>
            </a:r>
            <a:r>
              <a:rPr lang="en-US" sz="20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sz="20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теоремы </a:t>
            </a:r>
          </a:p>
        </p:txBody>
      </p:sp>
      <p:pic>
        <p:nvPicPr>
          <p:cNvPr id="3083" name="Picture 11" descr="img38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75" y="71438"/>
            <a:ext cx="2143125" cy="34813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969963" y="1700213"/>
            <a:ext cx="5473700" cy="514341"/>
          </a:xfrm>
          <a:prstGeom prst="curvedUpArrow">
            <a:avLst>
              <a:gd name="adj1" fmla="val 216554"/>
              <a:gd name="adj2" fmla="val 328998"/>
              <a:gd name="adj3" fmla="val 46403"/>
            </a:avLst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500034" y="2285992"/>
            <a:ext cx="6786562" cy="1016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Такой подход к построению геометрии зародился в глубокой древности и был изложен в сочинении «Начала» древнегреческого учёного Евклида</a:t>
            </a:r>
          </a:p>
        </p:txBody>
      </p:sp>
      <p:sp>
        <p:nvSpPr>
          <p:cNvPr id="4109" name="Text Box 16"/>
          <p:cNvSpPr txBox="1">
            <a:spLocks noChangeArrowheads="1"/>
          </p:cNvSpPr>
          <p:nvPr/>
        </p:nvSpPr>
        <p:spPr bwMode="auto">
          <a:xfrm>
            <a:off x="6732588" y="4221163"/>
            <a:ext cx="2000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500034" y="3500438"/>
            <a:ext cx="6786562" cy="70802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Геометрия, изложенная в «Началах», называется евклидовой геометрией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500034" y="4500570"/>
            <a:ext cx="6786563" cy="1016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Некоторые из аксиом Евклида (часть из них он называл постулатами) и сейчас используются в геометрии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285720" y="5786454"/>
            <a:ext cx="7286676" cy="707886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Слово «аксиома» происходит от греческого «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аксиос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», что означает «ценный, достойный»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9" name="Управляющая кнопка: фильм 18">
            <a:hlinkClick r:id="rId3" action="ppaction://hlinkfile" highlightClick="1"/>
          </p:cNvPr>
          <p:cNvSpPr/>
          <p:nvPr/>
        </p:nvSpPr>
        <p:spPr>
          <a:xfrm>
            <a:off x="8072462" y="5857892"/>
            <a:ext cx="857256" cy="785818"/>
          </a:xfrm>
          <a:prstGeom prst="actionButtonMovi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79" grpId="0" animBg="1"/>
      <p:bldP spid="3081" grpId="0" animBg="1"/>
      <p:bldP spid="3082" grpId="0" animBg="1"/>
      <p:bldP spid="3084" grpId="0" animBg="1"/>
      <p:bldP spid="3085" grpId="0" animBg="1"/>
      <p:bldP spid="3091" grpId="0" animBg="1"/>
      <p:bldP spid="3093" grpId="0" animBg="1"/>
      <p:bldP spid="3094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2071670" y="285728"/>
            <a:ext cx="6072230" cy="694999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>
                <a:latin typeface="Arial Black" pitchFamily="34" charset="0"/>
                <a:cs typeface="Arial" charset="0"/>
              </a:rPr>
              <a:t>Аксиомы  </a:t>
            </a:r>
            <a:r>
              <a:rPr lang="ru-RU" sz="3200" dirty="0" err="1" smtClean="0">
                <a:latin typeface="Arial Black" pitchFamily="34" charset="0"/>
                <a:cs typeface="Arial" charset="0"/>
              </a:rPr>
              <a:t>евклида</a:t>
            </a:r>
            <a:endParaRPr lang="ru-RU" sz="3200" dirty="0" smtClean="0">
              <a:latin typeface="Arial Black" pitchFamily="34" charset="0"/>
              <a:cs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9" y="1700807"/>
            <a:ext cx="8858280" cy="4823817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514350" indent="-514350" algn="just">
              <a:buClr>
                <a:schemeClr val="accent1">
                  <a:lumMod val="50000"/>
                </a:schemeClr>
              </a:buClr>
              <a:buSzPct val="121000"/>
              <a:buFont typeface="+mj-lt"/>
              <a:buAutoNum type="arabicPeriod"/>
              <a:defRPr/>
            </a:pP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всякой точки до всякой точки можно провести прямую. </a:t>
            </a:r>
          </a:p>
          <a:p>
            <a:pPr marL="514350" indent="-514350" algn="just">
              <a:buClr>
                <a:schemeClr val="accent1">
                  <a:lumMod val="50000"/>
                </a:schemeClr>
              </a:buClr>
              <a:buSzPct val="121000"/>
              <a:buFont typeface="+mj-lt"/>
              <a:buAutoNum type="arabicPeriod"/>
              <a:defRPr/>
            </a:pP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Ограниченную прямую можно непрерывно продолжать по прямой. </a:t>
            </a:r>
          </a:p>
          <a:p>
            <a:pPr marL="514350" indent="-514350" algn="just">
              <a:buClr>
                <a:schemeClr val="accent1">
                  <a:lumMod val="50000"/>
                </a:schemeClr>
              </a:buClr>
              <a:buSzPct val="121000"/>
              <a:buFont typeface="+mj-lt"/>
              <a:buAutoNum type="arabicPeriod"/>
              <a:defRPr/>
            </a:pP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всякого центра и всяким раствором может быть описан круг. </a:t>
            </a:r>
          </a:p>
          <a:p>
            <a:pPr marL="514350" indent="-514350" algn="just">
              <a:buClr>
                <a:schemeClr val="accent1">
                  <a:lumMod val="50000"/>
                </a:schemeClr>
              </a:buClr>
              <a:buSzPct val="121000"/>
              <a:buFont typeface="+mj-lt"/>
              <a:buAutoNum type="arabicPeriod"/>
              <a:defRPr/>
            </a:pP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 прямые углы равны между собой. </a:t>
            </a:r>
          </a:p>
          <a:p>
            <a:pPr marL="514350" indent="-514350" algn="just">
              <a:buClr>
                <a:schemeClr val="accent1">
                  <a:lumMod val="50000"/>
                </a:schemeClr>
              </a:buClr>
              <a:buSzPct val="121000"/>
              <a:buFont typeface="+mj-lt"/>
              <a:buAutoNum type="arabicPeriod"/>
              <a:defRPr/>
            </a:pPr>
            <a:r>
              <a:rPr lang="ru-RU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прямая, падающая на две прямые, образует внутренние односторонние углы, в сумме меньшие двух прямых, то продолженные неограниченно, эти две прямые встретятся с той стороны, где углы в сумме меньше двух прямых.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F597B-4A71-40A9-8A5E-6C40E2526B60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16632"/>
            <a:ext cx="1520809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714375" y="4929188"/>
            <a:ext cx="6643688" cy="164306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214563" y="4429125"/>
            <a:ext cx="6357937" cy="157162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4643438" y="4929188"/>
            <a:ext cx="71437" cy="142875"/>
          </a:xfrm>
          <a:prstGeom prst="ellipse">
            <a:avLst/>
          </a:prstGeom>
          <a:solidFill>
            <a:schemeClr val="tx1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295" name="TextBox 12"/>
          <p:cNvSpPr txBox="1">
            <a:spLocks noChangeArrowheads="1"/>
          </p:cNvSpPr>
          <p:nvPr/>
        </p:nvSpPr>
        <p:spPr bwMode="auto">
          <a:xfrm>
            <a:off x="4714875" y="4643438"/>
            <a:ext cx="8572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latin typeface="Calibri" pitchFamily="34" charset="0"/>
              </a:rPr>
              <a:t>М</a:t>
            </a:r>
          </a:p>
        </p:txBody>
      </p:sp>
      <p:sp>
        <p:nvSpPr>
          <p:cNvPr id="12296" name="TextBox 14"/>
          <p:cNvSpPr txBox="1">
            <a:spLocks noChangeArrowheads="1"/>
          </p:cNvSpPr>
          <p:nvPr/>
        </p:nvSpPr>
        <p:spPr bwMode="auto">
          <a:xfrm>
            <a:off x="8215313" y="5500688"/>
            <a:ext cx="6429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Calibri" pitchFamily="34" charset="0"/>
              </a:rPr>
              <a:t>b</a:t>
            </a:r>
            <a:endParaRPr lang="ru-RU" sz="2400" b="1" dirty="0">
              <a:latin typeface="Calibri" pitchFamily="34" charset="0"/>
            </a:endParaRPr>
          </a:p>
        </p:txBody>
      </p:sp>
      <p:sp>
        <p:nvSpPr>
          <p:cNvPr id="12297" name="TextBox 15"/>
          <p:cNvSpPr txBox="1">
            <a:spLocks noChangeArrowheads="1"/>
          </p:cNvSpPr>
          <p:nvPr/>
        </p:nvSpPr>
        <p:spPr bwMode="auto">
          <a:xfrm>
            <a:off x="7215188" y="6072188"/>
            <a:ext cx="357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Calibri" pitchFamily="34" charset="0"/>
              </a:rPr>
              <a:t>a</a:t>
            </a:r>
            <a:endParaRPr lang="ru-RU" sz="2400" b="1" dirty="0">
              <a:latin typeface="Calibri" pitchFamily="34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85720" y="357166"/>
            <a:ext cx="86868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Arial Black" pitchFamily="34" charset="0"/>
                <a:ea typeface="+mj-ea"/>
                <a:cs typeface="+mj-cs"/>
              </a:rPr>
              <a:t>Аксиома  параллельных прямых</a:t>
            </a:r>
            <a:endParaRPr kumimoji="0" lang="ru-RU" sz="28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13" name="TextBox 2"/>
          <p:cNvSpPr txBox="1">
            <a:spLocks noChangeArrowheads="1"/>
          </p:cNvSpPr>
          <p:nvPr/>
        </p:nvSpPr>
        <p:spPr bwMode="auto">
          <a:xfrm>
            <a:off x="500034" y="1428736"/>
            <a:ext cx="8001000" cy="23083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через точку, не лежащую на данной прямой, проходит только одна прямая, параллельная данной</a:t>
            </a:r>
            <a:endParaRPr lang="ru-RU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2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295" grpId="0"/>
      <p:bldP spid="11" grpId="0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869</TotalTime>
  <Words>781</Words>
  <Application>Microsoft Office PowerPoint</Application>
  <PresentationFormat>Экран (4:3)</PresentationFormat>
  <Paragraphs>144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Трек</vt:lpstr>
      <vt:lpstr>А к с и о м а  п а р а л л е л ь н ы х  п р я м ы х</vt:lpstr>
      <vt:lpstr>Совершенствование навыков решения задач на применение признаков параллельности прямых</vt:lpstr>
      <vt:lpstr>Совершенствование навыков решения задач на применение признаков параллельности прямых</vt:lpstr>
      <vt:lpstr>Устные  задачи</vt:lpstr>
      <vt:lpstr>Устные  задачи</vt:lpstr>
      <vt:lpstr>Презентация PowerPoint</vt:lpstr>
      <vt:lpstr>Презентация PowerPoint</vt:lpstr>
      <vt:lpstr>Аксиомы  евклида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Николай Иванович Лобачевский</vt:lpstr>
      <vt:lpstr>Презентация PowerPoint</vt:lpstr>
      <vt:lpstr>Презентация PowerPoint</vt:lpstr>
      <vt:lpstr>Домашнее задание</vt:lpstr>
      <vt:lpstr>Спасибо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Геометрия 7 класс   Аксиома параллельных прямых </dc:title>
  <dc:creator>Ладанова И.В.</dc:creator>
  <cp:lastModifiedBy>Елена</cp:lastModifiedBy>
  <cp:revision>82</cp:revision>
  <dcterms:created xsi:type="dcterms:W3CDTF">2011-06-10T07:55:20Z</dcterms:created>
  <dcterms:modified xsi:type="dcterms:W3CDTF">2014-01-30T12:07:13Z</dcterms:modified>
</cp:coreProperties>
</file>