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handoutMasterIdLst>
    <p:handoutMasterId r:id="rId11"/>
  </p:handoutMasterIdLst>
  <p:sldIdLst>
    <p:sldId id="298" r:id="rId2"/>
    <p:sldId id="256" r:id="rId3"/>
    <p:sldId id="306" r:id="rId4"/>
    <p:sldId id="275" r:id="rId5"/>
    <p:sldId id="274" r:id="rId6"/>
    <p:sldId id="312" r:id="rId7"/>
    <p:sldId id="301" r:id="rId8"/>
    <p:sldId id="278" r:id="rId9"/>
    <p:sldId id="28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5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4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199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123D7-7655-473C-B4F3-0B2CB56C18C3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8E639-6B9F-49C7-935B-B1F777086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095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43788C-7C69-4022-B3DE-18061C8A48C1}" type="datetimeFigureOut">
              <a:rPr lang="ru-RU" smtClean="0"/>
              <a:pPr>
                <a:defRPr/>
              </a:pPr>
              <a:t>18.04.2013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01548-0DAC-46F9-BC47-E7E2A7E4098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7DFC2F-13AD-4F1F-945B-380D7808AA57}" type="datetimeFigureOut">
              <a:rPr lang="ru-RU" smtClean="0"/>
              <a:pPr>
                <a:defRPr/>
              </a:pPr>
              <a:t>18.04.2013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4522F-BDEF-49B6-99A8-DBB198A7F9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92CDDD-E102-4104-ABD5-56F50F37E343}" type="datetimeFigureOut">
              <a:rPr lang="ru-RU" smtClean="0"/>
              <a:pPr>
                <a:defRPr/>
              </a:pPr>
              <a:t>18.04.2013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8A9F8-54CD-49D4-B9F8-B109DFB2C99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B1D423-A65A-419A-81F1-A265978A63DD}" type="datetimeFigureOut">
              <a:rPr lang="ru-RU" smtClean="0"/>
              <a:pPr>
                <a:defRPr/>
              </a:pPr>
              <a:t>18.04.2013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62136-4087-41FC-BC29-03D55A60FC1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2B8B2C-BEE8-4E9C-B275-ADB826489622}" type="datetimeFigureOut">
              <a:rPr lang="ru-RU" smtClean="0"/>
              <a:pPr>
                <a:defRPr/>
              </a:pPr>
              <a:t>18.04.2013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9C839-CA44-48F5-ACFC-9E658C73FA6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042310-AF39-4C9E-ADD2-544AA9FB1171}" type="datetimeFigureOut">
              <a:rPr lang="ru-RU" smtClean="0"/>
              <a:pPr>
                <a:defRPr/>
              </a:pPr>
              <a:t>18.04.2013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73F6DB-8083-473A-9165-17E9C4A248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FC2E90-1E07-41C4-A01C-EC80877484AB}" type="datetimeFigureOut">
              <a:rPr lang="ru-RU" smtClean="0"/>
              <a:pPr>
                <a:defRPr/>
              </a:pPr>
              <a:t>18.04.2013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13EF4-8D5F-4241-8FB1-2523DD9139B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5BAB75-58F0-4C49-B4EB-23EFE44C0165}" type="datetimeFigureOut">
              <a:rPr lang="ru-RU" smtClean="0"/>
              <a:pPr>
                <a:defRPr/>
              </a:pPr>
              <a:t>18.04.2013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F8424-2B68-49D4-B117-3012C8BA2CE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73DBFF-A563-4CA1-BF23-7C0D41F2960F}" type="datetimeFigureOut">
              <a:rPr lang="ru-RU" smtClean="0"/>
              <a:pPr>
                <a:defRPr/>
              </a:pPr>
              <a:t>18.04.2013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BFF7E-E06F-4E39-AA9E-907898DDDE8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8B3F39-D4EF-484B-9595-487C34119E26}" type="datetimeFigureOut">
              <a:rPr lang="ru-RU" smtClean="0"/>
              <a:pPr>
                <a:defRPr/>
              </a:pPr>
              <a:t>18.04.2013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7DAE5-A81D-4759-B3E6-4547A6EC1CD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53E859-FADF-4BAE-BAB0-A0ABB57AB780}" type="datetimeFigureOut">
              <a:rPr lang="ru-RU" smtClean="0"/>
              <a:pPr>
                <a:defRPr/>
              </a:pPr>
              <a:t>18.04.2013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AD6921-9058-4753-8BF6-AC039F41AA7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544F2217-A377-4ABA-8781-033236AA4BFA}" type="datetimeFigureOut">
              <a:rPr lang="ru-RU" smtClean="0"/>
              <a:pPr>
                <a:defRPr/>
              </a:pPr>
              <a:t>18.04.2013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7D39D79-D82A-455A-B89D-8B2C20A911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5" y="-15642"/>
            <a:ext cx="9164856" cy="6873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1340768"/>
            <a:ext cx="72008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+mj-ea"/>
                <a:cs typeface="+mj-cs"/>
              </a:rPr>
              <a:t>Погода и климат.</a:t>
            </a:r>
            <a:br>
              <a:rPr lang="ru-RU" sz="4400" b="1" dirty="0"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+mj-ea"/>
                <a:cs typeface="+mj-cs"/>
              </a:rPr>
            </a:br>
            <a:r>
              <a:rPr lang="ru-RU" sz="4400" b="1" dirty="0" err="1" smtClean="0"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+mj-ea"/>
                <a:cs typeface="+mj-cs"/>
              </a:rPr>
              <a:t>Климатообразущие</a:t>
            </a:r>
            <a:r>
              <a:rPr lang="ru-RU" sz="4400" b="1" dirty="0" smtClean="0"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+mj-ea"/>
                <a:cs typeface="+mj-cs"/>
              </a:rPr>
              <a:t> </a:t>
            </a:r>
            <a:r>
              <a:rPr lang="ru-RU" sz="4400" b="1" dirty="0"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+mj-ea"/>
                <a:cs typeface="+mj-cs"/>
              </a:rPr>
              <a:t>факторы</a:t>
            </a:r>
            <a:r>
              <a:rPr lang="ru-RU" sz="4400" b="1" dirty="0" smtClean="0"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+mj-ea"/>
                <a:cs typeface="+mj-cs"/>
              </a:rPr>
              <a:t>.</a:t>
            </a:r>
            <a:endParaRPr lang="en-US" sz="4400" b="1" dirty="0" smtClean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Verdana"/>
              <a:ea typeface="+mj-ea"/>
              <a:cs typeface="+mj-cs"/>
            </a:endParaRPr>
          </a:p>
          <a:p>
            <a:endParaRPr lang="en-US" sz="3200" b="1" dirty="0">
              <a:solidFill>
                <a:srgbClr val="F07F09">
                  <a:tint val="88000"/>
                  <a:satMod val="150000"/>
                </a:srgb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Verdana"/>
              <a:ea typeface="+mj-ea"/>
              <a:cs typeface="+mj-cs"/>
            </a:endParaRPr>
          </a:p>
          <a:p>
            <a:endParaRPr lang="en-US" sz="3200" b="1" dirty="0" smtClean="0">
              <a:solidFill>
                <a:srgbClr val="F07F09">
                  <a:tint val="88000"/>
                  <a:satMod val="150000"/>
                </a:srgb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Verdana"/>
              <a:ea typeface="+mj-ea"/>
              <a:cs typeface="+mj-cs"/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+mj-ea"/>
                <a:cs typeface="+mj-cs"/>
              </a:rPr>
              <a:t>МОУ СОШ № 32 г. Саранска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+mj-ea"/>
                <a:cs typeface="+mj-cs"/>
              </a:rPr>
              <a:t>Учитель географии: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+mj-ea"/>
                <a:cs typeface="+mj-cs"/>
              </a:rPr>
              <a:t>Подмарёва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+mj-ea"/>
                <a:cs typeface="+mj-cs"/>
              </a:rPr>
              <a:t> Лилия Леонидовна.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Погода </a:t>
            </a:r>
            <a:br>
              <a:rPr lang="ru-RU" dirty="0"/>
            </a:br>
            <a:r>
              <a:rPr lang="ru-RU" dirty="0"/>
              <a:t>это состояние тропосферы в данное время в данном месте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" t="5198" r="-231" b="11900"/>
          <a:stretch/>
        </p:blipFill>
        <p:spPr bwMode="auto">
          <a:xfrm>
            <a:off x="0" y="0"/>
            <a:ext cx="91647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4581128"/>
            <a:ext cx="6912768" cy="2016224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Погода 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это состояние тропосферы в данное время в данном </a:t>
            </a:r>
            <a:r>
              <a:rPr lang="ru-RU" sz="3200" dirty="0" smtClean="0">
                <a:solidFill>
                  <a:srgbClr val="FF0000"/>
                </a:solidFill>
              </a:rPr>
              <a:t>месте.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" y="1"/>
            <a:ext cx="4283968" cy="1556792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8742" y="18377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Климат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в </a:t>
            </a:r>
            <a:r>
              <a:rPr lang="ru-RU" sz="2400" b="1" dirty="0">
                <a:solidFill>
                  <a:srgbClr val="7030A0"/>
                </a:solidFill>
              </a:rPr>
              <a:t>переводе с греч. – «наклон»</a:t>
            </a:r>
            <a:br>
              <a:rPr lang="ru-RU" sz="2400" b="1" dirty="0">
                <a:solidFill>
                  <a:srgbClr val="7030A0"/>
                </a:solidFill>
              </a:rPr>
            </a:br>
            <a:r>
              <a:rPr lang="ru-RU" sz="2400" b="1" dirty="0">
                <a:solidFill>
                  <a:srgbClr val="7030A0"/>
                </a:solidFill>
              </a:rPr>
              <a:t>– это многолетний режим </a:t>
            </a:r>
            <a:r>
              <a:rPr lang="ru-RU" sz="2400" b="1" dirty="0" smtClean="0">
                <a:solidFill>
                  <a:srgbClr val="7030A0"/>
                </a:solidFill>
              </a:rPr>
              <a:t>погоды,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характерный </a:t>
            </a:r>
            <a:r>
              <a:rPr lang="ru-RU" sz="2400" b="1" dirty="0">
                <a:solidFill>
                  <a:srgbClr val="7030A0"/>
                </a:solidFill>
              </a:rPr>
              <a:t>для данной </a:t>
            </a:r>
            <a:r>
              <a:rPr lang="ru-RU" sz="2400" b="1" dirty="0" smtClean="0">
                <a:solidFill>
                  <a:srgbClr val="7030A0"/>
                </a:solidFill>
              </a:rPr>
              <a:t>местности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  <a:endParaRPr lang="en-US" sz="24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5373216"/>
            <a:ext cx="7262192" cy="1224136"/>
          </a:xfrm>
        </p:spPr>
        <p:txBody>
          <a:bodyPr/>
          <a:lstStyle/>
          <a:p>
            <a:r>
              <a:rPr lang="ru-RU" dirty="0" smtClean="0"/>
              <a:t>Погода в Саранске.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1"/>
          <a:stretch/>
        </p:blipFill>
        <p:spPr bwMode="auto">
          <a:xfrm>
            <a:off x="1043608" y="404664"/>
            <a:ext cx="7121839" cy="482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99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071563"/>
            <a:ext cx="8183562" cy="10509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Сроки наступления времен года  и их продолжительность в Саранске?</a:t>
            </a:r>
            <a:endParaRPr lang="ru-RU" sz="32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28688" y="2357438"/>
          <a:ext cx="7143801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9"/>
                <a:gridCol w="2547955"/>
                <a:gridCol w="2381267"/>
              </a:tblGrid>
              <a:tr h="80010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Время года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Срок наступления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продолжительность</a:t>
                      </a:r>
                      <a:endParaRPr lang="ru-RU" sz="2400" dirty="0"/>
                    </a:p>
                  </a:txBody>
                  <a:tcPr/>
                </a:tc>
              </a:tr>
              <a:tr h="80010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лето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 июня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80</a:t>
                      </a:r>
                      <a:endParaRPr lang="ru-RU" sz="4800" dirty="0"/>
                    </a:p>
                  </a:txBody>
                  <a:tcPr/>
                </a:tc>
              </a:tr>
              <a:tr h="80010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Осень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24 августа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67</a:t>
                      </a:r>
                      <a:endParaRPr lang="ru-RU" sz="4800" dirty="0"/>
                    </a:p>
                  </a:txBody>
                  <a:tcPr/>
                </a:tc>
              </a:tr>
              <a:tr h="80010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зима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30 октября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147</a:t>
                      </a:r>
                      <a:endParaRPr lang="ru-RU" sz="4800" dirty="0"/>
                    </a:p>
                  </a:txBody>
                  <a:tcPr/>
                </a:tc>
              </a:tr>
              <a:tr h="80010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Весна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26 марта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71</a:t>
                      </a:r>
                      <a:endParaRPr lang="ru-RU" sz="4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57188"/>
            <a:ext cx="8183562" cy="31432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1. Климат зависит от географической </a:t>
            </a:r>
            <a:r>
              <a:rPr lang="ru-RU" sz="16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широты</a:t>
            </a:r>
            <a:r>
              <a:rPr lang="en-US" sz="16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sz="16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00125" y="5572125"/>
            <a:ext cx="18573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214688" y="5572125"/>
            <a:ext cx="17859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715000" y="5572125"/>
            <a:ext cx="18573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1643063" y="3929063"/>
            <a:ext cx="557212" cy="500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4286250" y="4429125"/>
            <a:ext cx="557213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7215188" y="5000625"/>
            <a:ext cx="48577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1213644" y="5001419"/>
            <a:ext cx="8572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1535112" y="5037138"/>
            <a:ext cx="7858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1785144" y="5001419"/>
            <a:ext cx="8572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3786188" y="5000625"/>
            <a:ext cx="571500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4071938" y="5072063"/>
            <a:ext cx="571500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 flipV="1">
            <a:off x="3286125" y="4786313"/>
            <a:ext cx="857250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 flipV="1">
            <a:off x="5929313" y="5357813"/>
            <a:ext cx="1143000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 flipV="1">
            <a:off x="6643688" y="5429250"/>
            <a:ext cx="50006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6" name="TextBox 28"/>
          <p:cNvSpPr txBox="1">
            <a:spLocks noChangeArrowheads="1"/>
          </p:cNvSpPr>
          <p:nvPr/>
        </p:nvSpPr>
        <p:spPr bwMode="auto">
          <a:xfrm>
            <a:off x="1214438" y="5857875"/>
            <a:ext cx="1235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Verdana" pitchFamily="34" charset="0"/>
              </a:rPr>
              <a:t>экватор</a:t>
            </a:r>
          </a:p>
        </p:txBody>
      </p:sp>
      <p:sp>
        <p:nvSpPr>
          <p:cNvPr id="35857" name="TextBox 29"/>
          <p:cNvSpPr txBox="1">
            <a:spLocks noChangeArrowheads="1"/>
          </p:cNvSpPr>
          <p:nvPr/>
        </p:nvSpPr>
        <p:spPr bwMode="auto">
          <a:xfrm>
            <a:off x="3143250" y="5857875"/>
            <a:ext cx="1281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latin typeface="Verdana" pitchFamily="34" charset="0"/>
              </a:rPr>
              <a:t>Саранск</a:t>
            </a:r>
            <a:endParaRPr lang="ru-RU" b="1" dirty="0">
              <a:latin typeface="Verdana" pitchFamily="34" charset="0"/>
            </a:endParaRPr>
          </a:p>
        </p:txBody>
      </p:sp>
      <p:sp>
        <p:nvSpPr>
          <p:cNvPr id="35858" name="TextBox 30"/>
          <p:cNvSpPr txBox="1">
            <a:spLocks noChangeArrowheads="1"/>
          </p:cNvSpPr>
          <p:nvPr/>
        </p:nvSpPr>
        <p:spPr bwMode="auto">
          <a:xfrm>
            <a:off x="6286500" y="5857875"/>
            <a:ext cx="104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Verdana" pitchFamily="34" charset="0"/>
              </a:rPr>
              <a:t>полюс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969" y="260648"/>
            <a:ext cx="8834437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Текст 2"/>
          <p:cNvSpPr txBox="1">
            <a:spLocks/>
          </p:cNvSpPr>
          <p:nvPr/>
        </p:nvSpPr>
        <p:spPr>
          <a:xfrm>
            <a:off x="107504" y="1496679"/>
            <a:ext cx="8712968" cy="24323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1500" dirty="0" smtClean="0">
                <a:solidFill>
                  <a:schemeClr val="tx1"/>
                </a:solidFill>
              </a:rPr>
              <a:t>Докажите это . Решите предложенные задачи.</a:t>
            </a:r>
          </a:p>
          <a:p>
            <a:r>
              <a:rPr lang="ru-RU" sz="1500" b="1" dirty="0" smtClean="0">
                <a:latin typeface="Calibri"/>
                <a:ea typeface="Calibri"/>
                <a:cs typeface="Times New Roman"/>
              </a:rPr>
              <a:t>1. Определите угол падения солнечных лучей в астрономический полдень 22 июня на широте города Саранска ( 56 градусов северной широты).</a:t>
            </a:r>
          </a:p>
          <a:p>
            <a:r>
              <a:rPr lang="ru-RU" sz="1500" b="1" dirty="0" smtClean="0">
                <a:latin typeface="Calibri"/>
                <a:ea typeface="Calibri"/>
                <a:cs typeface="Times New Roman"/>
              </a:rPr>
              <a:t>2. Определите угол падения солнечных лучей в астрономический полдень 22 декабря  на широте города Саранска ( 56 градусов северной широты).</a:t>
            </a:r>
          </a:p>
          <a:p>
            <a:r>
              <a:rPr lang="ru-RU" sz="1500" b="1" dirty="0" smtClean="0">
                <a:latin typeface="Calibri"/>
                <a:ea typeface="Calibri"/>
                <a:cs typeface="Times New Roman"/>
              </a:rPr>
              <a:t>3. Определите угол падения солнечных лучей в астрономический полдень 21 марта  на широте города Саранска ( 56 градусов северной широты).</a:t>
            </a:r>
          </a:p>
          <a:p>
            <a:r>
              <a:rPr lang="ru-RU" sz="1500" b="1" dirty="0" smtClean="0">
                <a:latin typeface="Calibri"/>
                <a:ea typeface="Calibri"/>
                <a:cs typeface="Times New Roman"/>
              </a:rPr>
              <a:t>4. Определите угол падения солнечных лучей в астрономический полдень                         21 марта  на широте северного тропика (23 градуса 30 минут северной широты).</a:t>
            </a:r>
          </a:p>
          <a:p>
            <a:r>
              <a:rPr lang="ru-RU" sz="1500" b="1" dirty="0" smtClean="0">
                <a:latin typeface="Calibri"/>
                <a:ea typeface="Calibri"/>
                <a:cs typeface="Times New Roman"/>
              </a:rPr>
              <a:t>5. Определите угол падения солнечных лучей в астрономический полдень                         21 марта  на широте северного полярного круга (66 градусов 30 минут северной широты).</a:t>
            </a:r>
          </a:p>
          <a:p>
            <a:endParaRPr lang="ru-RU" b="1" dirty="0" smtClean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2938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Среднегодовая температура на разных широтах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370475"/>
              </p:ext>
            </p:extLst>
          </p:nvPr>
        </p:nvGraphicFramePr>
        <p:xfrm>
          <a:off x="755576" y="548679"/>
          <a:ext cx="7416824" cy="5543377"/>
        </p:xfrm>
        <a:graphic>
          <a:graphicData uri="http://schemas.openxmlformats.org/drawingml/2006/table">
            <a:tbl>
              <a:tblPr firstRow="1" bandRow="1"/>
              <a:tblGrid>
                <a:gridCol w="3974963"/>
                <a:gridCol w="3441861"/>
              </a:tblGrid>
              <a:tr h="439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 Широта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76" marR="23276" marT="11638" marB="116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Средняя годовая температура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76" marR="23276" marT="11638" marB="116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67C8"/>
                    </a:solidFill>
                  </a:tcPr>
                </a:tc>
              </a:tr>
              <a:tr h="245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 Северный 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полюс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76" marR="23276" marT="11638" marB="116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 -19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76" marR="23276" marT="11638" marB="116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</a:tr>
              <a:tr h="247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 80</a:t>
                      </a:r>
                      <a:r>
                        <a:rPr lang="en-US" sz="1400" kern="1200" baseline="300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76" marR="23276" marT="11638" marB="116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  <a:latin typeface="Calibri"/>
                          <a:cs typeface="Times New Roman"/>
                        </a:rPr>
                        <a:t> - 17,2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3276" marR="23276" marT="11638" marB="116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247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 70</a:t>
                      </a:r>
                      <a:r>
                        <a:rPr lang="en-US" sz="1400" kern="1200" baseline="300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76" marR="23276" marT="11638" marB="116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  <a:latin typeface="Calibri"/>
                          <a:cs typeface="Times New Roman"/>
                        </a:rPr>
                        <a:t> - 10,4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3276" marR="23276" marT="11638" marB="116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</a:tr>
              <a:tr h="247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 60</a:t>
                      </a:r>
                      <a:r>
                        <a:rPr lang="en-US" sz="1400" kern="1200" baseline="300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76" marR="23276" marT="11638" marB="116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  <a:latin typeface="Calibri"/>
                          <a:cs typeface="Times New Roman"/>
                        </a:rPr>
                        <a:t> -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cs typeface="Times New Roman"/>
                        </a:rPr>
                        <a:t> 0,6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3276" marR="23276" marT="11638" marB="116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247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 50</a:t>
                      </a:r>
                      <a:r>
                        <a:rPr lang="en-US" sz="1400" kern="1200" baseline="300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76" marR="23276" marT="11638" marB="116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cs typeface="Times New Roman"/>
                        </a:rPr>
                        <a:t> + 5,4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3276" marR="23276" marT="11638" marB="116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</a:tr>
              <a:tr h="247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 40</a:t>
                      </a:r>
                      <a:r>
                        <a:rPr lang="en-US" sz="1400" kern="1200" baseline="300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76" marR="23276" marT="11638" marB="116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  <a:latin typeface="Calibri"/>
                          <a:cs typeface="Times New Roman"/>
                        </a:rPr>
                        <a:t> +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cs typeface="Times New Roman"/>
                        </a:rPr>
                        <a:t> 14,0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3276" marR="23276" marT="11638" marB="116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247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 30</a:t>
                      </a:r>
                      <a:r>
                        <a:rPr lang="en-US" sz="1400" kern="1200" baseline="300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76" marR="23276" marT="11638" marB="116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  <a:latin typeface="Calibri"/>
                          <a:cs typeface="Times New Roman"/>
                        </a:rPr>
                        <a:t> + 20,4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3276" marR="23276" marT="11638" marB="116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</a:tr>
              <a:tr h="247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 20</a:t>
                      </a:r>
                      <a:r>
                        <a:rPr lang="en-US" sz="1400" kern="1200" baseline="300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76" marR="23276" marT="11638" marB="116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  <a:latin typeface="Calibri"/>
                          <a:cs typeface="Times New Roman"/>
                        </a:rPr>
                        <a:t> + 25,0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3276" marR="23276" marT="11638" marB="116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247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 10</a:t>
                      </a:r>
                      <a:r>
                        <a:rPr lang="en-US" sz="1400" kern="1200" baseline="300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76" marR="23276" marT="11638" marB="116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  <a:latin typeface="Calibri"/>
                          <a:cs typeface="Times New Roman"/>
                        </a:rPr>
                        <a:t> + 26,0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3276" marR="23276" marT="11638" marB="116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</a:tr>
              <a:tr h="247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 Экватор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76" marR="23276" marT="11638" marB="116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  <a:latin typeface="Calibri"/>
                          <a:cs typeface="Times New Roman"/>
                        </a:rPr>
                        <a:t> + 25,5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3276" marR="23276" marT="11638" marB="116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247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 10</a:t>
                      </a:r>
                      <a:r>
                        <a:rPr lang="en-US" sz="1400" kern="1200" baseline="300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76" marR="23276" marT="11638" marB="116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  <a:latin typeface="Calibri"/>
                          <a:cs typeface="Times New Roman"/>
                        </a:rPr>
                        <a:t> +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cs typeface="Times New Roman"/>
                        </a:rPr>
                        <a:t> 24,7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3276" marR="23276" marT="11638" marB="116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</a:tr>
              <a:tr h="247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 20</a:t>
                      </a:r>
                      <a:r>
                        <a:rPr lang="en-US" sz="1400" kern="1200" baseline="300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76" marR="23276" marT="11638" marB="116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  <a:latin typeface="Calibri"/>
                          <a:cs typeface="Times New Roman"/>
                        </a:rPr>
                        <a:t> + 22,8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3276" marR="23276" marT="11638" marB="116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2472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 30</a:t>
                      </a:r>
                      <a:r>
                        <a:rPr lang="en-US" sz="1400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76" marR="23276" marT="11638" marB="116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  <a:latin typeface="Calibri"/>
                          <a:cs typeface="Times New Roman"/>
                        </a:rPr>
                        <a:t> + 18,3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3276" marR="23276" marT="11638" marB="116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</a:tr>
              <a:tr h="2459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 40</a:t>
                      </a:r>
                      <a:r>
                        <a:rPr lang="en-US" sz="1400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76" marR="23276" marT="11638" marB="116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+ 12,0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76" marR="23276" marT="11638" marB="116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</a:tr>
              <a:tr h="2459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 50</a:t>
                      </a:r>
                      <a:r>
                        <a:rPr lang="en-US" sz="1400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76" marR="23276" marT="11638" marB="116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+ 5,3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76" marR="23276" marT="11638" marB="116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</a:tr>
              <a:tr h="2459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 60</a:t>
                      </a:r>
                      <a:r>
                        <a:rPr lang="en-US" sz="1400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76" marR="23276" marT="11638" marB="116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- 3,4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76" marR="23276" marT="11638" marB="116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</a:tr>
              <a:tr h="2459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 70</a:t>
                      </a:r>
                      <a:r>
                        <a:rPr lang="en-US" sz="1400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76" marR="23276" marT="11638" marB="116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13,6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76" marR="23276" marT="11638" marB="116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</a:tr>
              <a:tr h="2459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 80</a:t>
                      </a:r>
                      <a:r>
                        <a:rPr lang="en-US" sz="1400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76" marR="23276" marT="11638" marB="116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- 27,0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76" marR="23276" marT="11638" marB="116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</a:tr>
              <a:tr h="245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 Южный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 полюс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76" marR="23276" marT="11638" marB="116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- 33,0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76" marR="23276" marT="11638" marB="116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606193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Какую закономерность изменения температуры вы заметили?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7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14352" y="530352"/>
            <a:ext cx="2905520" cy="4389120"/>
          </a:xfrm>
        </p:spPr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Tx/>
              <a:buSzTx/>
              <a:buFontTx/>
              <a:buChar char="•"/>
            </a:pPr>
            <a:r>
              <a:rPr lang="ru-RU" sz="2400" kern="0" dirty="0" smtClean="0">
                <a:solidFill>
                  <a:srgbClr val="3A566E"/>
                </a:solidFill>
                <a:latin typeface="Tahoma"/>
              </a:rPr>
              <a:t>Вопросы</a:t>
            </a:r>
            <a:r>
              <a:rPr lang="ru-RU" sz="2400" kern="0" dirty="0">
                <a:solidFill>
                  <a:srgbClr val="3A566E"/>
                </a:solidFill>
                <a:latin typeface="Tahoma"/>
              </a:rPr>
              <a:t>:</a:t>
            </a:r>
            <a:endParaRPr lang="ru-RU" sz="2400" kern="0" dirty="0" smtClean="0">
              <a:solidFill>
                <a:srgbClr val="3A566E"/>
              </a:solidFill>
              <a:latin typeface="Tahoma"/>
            </a:endParaRPr>
          </a:p>
          <a:p>
            <a:pPr marL="342900" lvl="0" indent="-342900" eaLnBrk="0" hangingPunct="0">
              <a:spcBef>
                <a:spcPct val="20000"/>
              </a:spcBef>
              <a:buClrTx/>
              <a:buSzTx/>
              <a:buFontTx/>
              <a:buChar char="•"/>
            </a:pPr>
            <a:r>
              <a:rPr lang="ru-RU" sz="2400" kern="0" dirty="0" smtClean="0">
                <a:solidFill>
                  <a:srgbClr val="3A566E"/>
                </a:solidFill>
                <a:latin typeface="Tahoma"/>
              </a:rPr>
              <a:t>Почему </a:t>
            </a:r>
            <a:r>
              <a:rPr lang="ru-RU" sz="2400" kern="0" dirty="0">
                <a:solidFill>
                  <a:srgbClr val="3A566E"/>
                </a:solidFill>
                <a:latin typeface="Tahoma"/>
              </a:rPr>
              <a:t>замерз глупый Тролль? </a:t>
            </a:r>
          </a:p>
          <a:p>
            <a:pPr marL="342900" lvl="0" indent="-342900" eaLnBrk="0" hangingPunct="0">
              <a:spcBef>
                <a:spcPct val="20000"/>
              </a:spcBef>
              <a:buClrTx/>
              <a:buSzTx/>
              <a:buFontTx/>
              <a:buChar char="•"/>
            </a:pPr>
            <a:r>
              <a:rPr lang="ru-RU" sz="2400" kern="0" dirty="0">
                <a:solidFill>
                  <a:srgbClr val="3A566E"/>
                </a:solidFill>
                <a:latin typeface="Tahoma"/>
              </a:rPr>
              <a:t>О каком слое атмосферы идет речь? </a:t>
            </a:r>
          </a:p>
          <a:p>
            <a:pPr marL="342900" lvl="0" indent="-342900" eaLnBrk="0" hangingPunct="0">
              <a:spcBef>
                <a:spcPct val="20000"/>
              </a:spcBef>
              <a:buClrTx/>
              <a:buSzTx/>
              <a:buFontTx/>
              <a:buChar char="•"/>
            </a:pPr>
            <a:r>
              <a:rPr lang="ru-RU" sz="2400" kern="0" dirty="0">
                <a:solidFill>
                  <a:srgbClr val="3A566E"/>
                </a:solidFill>
                <a:latin typeface="Tahoma"/>
              </a:rPr>
              <a:t>Что происходит с температурой с высотой и почему?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419872" y="260648"/>
            <a:ext cx="5267408" cy="6120680"/>
          </a:xfrm>
        </p:spPr>
        <p:txBody>
          <a:bodyPr/>
          <a:lstStyle/>
          <a:p>
            <a:r>
              <a:rPr lang="ru-RU" sz="1600" dirty="0">
                <a:solidFill>
                  <a:srgbClr val="C00000"/>
                </a:solidFill>
              </a:rPr>
              <a:t>В книге шведской писательницы Лагерлеф «Чудесное путешествие Нильса с дикими гусями» рассказывается о глупом Тролле, который решил: «Построю дом поближе к солнцу — пусть оно меня и греет». И Тролль принялся за работу. Он собирал повсюду камни и громоздил их друг на друга. Скоро гора из камней поднялась чуть ли не до самых туч. «Вот теперь, пожалуй, хватит!» - сказал Тролль. – Теперь я построю дом на вершине этой горы. Буду жить у самого солнца под боком. Уж рядом с солнцем не замерзну». И Тролль полез на гору. Только что такое? Чем выше он лезет, тем холоднее становится. Добрался до вершины.  «Ну, - думает, - отсюда до Солнца рукой подать». А у самого зуб на зуб не попадает. Тролль был упрямый: если уж ему в голову что западет – ничем не выбьешь. Решил на горе построить дом – и построил. Солнце как будто бы близко, а все равно до костей пробирает. Так этот глупый Тролль и замерз.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1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C:\Documents and Settings\География\Рабочий стол\таблицы по географии\geogr2priroda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Box 3"/>
          <p:cNvSpPr txBox="1">
            <a:spLocks noChangeArrowheads="1"/>
          </p:cNvSpPr>
          <p:nvPr/>
        </p:nvSpPr>
        <p:spPr bwMode="auto">
          <a:xfrm>
            <a:off x="4500563" y="1000125"/>
            <a:ext cx="4357687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3600" dirty="0">
                <a:latin typeface="Verdana" pitchFamily="34" charset="0"/>
              </a:rPr>
              <a:t>Что происходит </a:t>
            </a:r>
          </a:p>
          <a:p>
            <a:pPr marL="342900" indent="-342900" algn="ctr"/>
            <a:r>
              <a:rPr lang="ru-RU" sz="3600" dirty="0">
                <a:latin typeface="Verdana" pitchFamily="34" charset="0"/>
              </a:rPr>
              <a:t>с температурой </a:t>
            </a:r>
          </a:p>
          <a:p>
            <a:pPr marL="342900" indent="-342900" algn="ctr"/>
            <a:r>
              <a:rPr lang="ru-RU" sz="3600" dirty="0">
                <a:latin typeface="Verdana" pitchFamily="34" charset="0"/>
              </a:rPr>
              <a:t>с поднятием </a:t>
            </a:r>
          </a:p>
          <a:p>
            <a:pPr marL="342900" indent="-342900" algn="ctr"/>
            <a:r>
              <a:rPr lang="ru-RU" sz="3600" dirty="0">
                <a:latin typeface="Verdana" pitchFamily="34" charset="0"/>
              </a:rPr>
              <a:t>в горы</a:t>
            </a:r>
          </a:p>
          <a:p>
            <a:pPr marL="342900" indent="-342900" algn="ctr"/>
            <a:r>
              <a:rPr lang="ru-RU" sz="3600" dirty="0">
                <a:latin typeface="Verdana" pitchFamily="34" charset="0"/>
              </a:rPr>
              <a:t>(с высотой)?</a:t>
            </a:r>
          </a:p>
          <a:p>
            <a:pPr marL="342900" indent="-342900" algn="ctr"/>
            <a:endParaRPr lang="ru-RU" sz="3600" dirty="0">
              <a:latin typeface="Verdana" pitchFamily="34" charset="0"/>
            </a:endParaRPr>
          </a:p>
          <a:p>
            <a:pPr marL="342900" indent="-342900" algn="ctr"/>
            <a:r>
              <a:rPr lang="ru-RU" sz="3600" b="1" dirty="0">
                <a:solidFill>
                  <a:srgbClr val="C00000"/>
                </a:solidFill>
                <a:latin typeface="Verdana" pitchFamily="34" charset="0"/>
              </a:rPr>
              <a:t>Вывод: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4"/>
          <p:cNvSpPr txBox="1">
            <a:spLocks noChangeArrowheads="1"/>
          </p:cNvSpPr>
          <p:nvPr/>
        </p:nvSpPr>
        <p:spPr bwMode="auto">
          <a:xfrm>
            <a:off x="755650" y="260350"/>
            <a:ext cx="7777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solidFill>
                  <a:srgbClr val="FF0000"/>
                </a:solidFill>
                <a:latin typeface="Verdana" pitchFamily="34" charset="0"/>
              </a:rPr>
              <a:t>Причины, влияющие на климат.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611188" y="908050"/>
            <a:ext cx="792003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 dirty="0">
                <a:solidFill>
                  <a:srgbClr val="0000FF"/>
                </a:solidFill>
                <a:latin typeface="Comic Sans MS" pitchFamily="66" charset="0"/>
              </a:rPr>
              <a:t>Географическая широта</a:t>
            </a:r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ru-RU" sz="2800" b="1" dirty="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ru-RU" sz="28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ru-RU" sz="28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611188" y="1470025"/>
            <a:ext cx="80645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2.Циркуляция воздушных масс. Направление преобладающих ветров.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3. Характер подстилающей поверхности: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А) рельеф; высота места относительно уровня моря;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Б) близость или удаленность от океана; протяженность территории;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В) океанические течения;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Г) характер грунта, характер растительности.</a:t>
            </a:r>
          </a:p>
          <a:p>
            <a:pPr>
              <a:spcBef>
                <a:spcPct val="50000"/>
              </a:spcBef>
            </a:pPr>
            <a:endParaRPr lang="ru-RU" sz="28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ru-RU" sz="28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  <p:bldP spid="54278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928</TotalTime>
  <Words>567</Words>
  <Application>Microsoft Office PowerPoint</Application>
  <PresentationFormat>Экран (4:3)</PresentationFormat>
  <Paragraphs>99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Погода  это состояние тропосферы в данное время в данном месте.</vt:lpstr>
      <vt:lpstr>Погода в Саранске.</vt:lpstr>
      <vt:lpstr>Сроки наступления времен года  и их продолжительность в Саранске?</vt:lpstr>
      <vt:lpstr>1. Климат зависит от географической широты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91</cp:revision>
  <dcterms:modified xsi:type="dcterms:W3CDTF">2013-04-18T00:42:05Z</dcterms:modified>
</cp:coreProperties>
</file>