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42" d="100"/>
          <a:sy n="42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C3BF5-C7DC-4E7A-B892-4B1A6792F5A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9DF80-B68A-4632-B86F-F62E519A3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369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ACFD-D266-4A09-BA0D-ACC56309F94F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3B0C-D8AB-4060-ABC8-88B55EF829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ACFD-D266-4A09-BA0D-ACC56309F94F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3B0C-D8AB-4060-ABC8-88B55EF82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ACFD-D266-4A09-BA0D-ACC56309F94F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3B0C-D8AB-4060-ABC8-88B55EF82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ACFD-D266-4A09-BA0D-ACC56309F94F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3B0C-D8AB-4060-ABC8-88B55EF82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ACFD-D266-4A09-BA0D-ACC56309F94F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B293B0C-D8AB-4060-ABC8-88B55EF82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ACFD-D266-4A09-BA0D-ACC56309F94F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3B0C-D8AB-4060-ABC8-88B55EF82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ACFD-D266-4A09-BA0D-ACC56309F94F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3B0C-D8AB-4060-ABC8-88B55EF82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ACFD-D266-4A09-BA0D-ACC56309F94F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3B0C-D8AB-4060-ABC8-88B55EF82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ACFD-D266-4A09-BA0D-ACC56309F94F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3B0C-D8AB-4060-ABC8-88B55EF82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ACFD-D266-4A09-BA0D-ACC56309F94F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3B0C-D8AB-4060-ABC8-88B55EF82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ACFD-D266-4A09-BA0D-ACC56309F94F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3B0C-D8AB-4060-ABC8-88B55EF82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288ACFD-D266-4A09-BA0D-ACC56309F94F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293B0C-D8AB-4060-ABC8-88B55EF82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85883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Производство,  передача,  распределение  и </a:t>
            </a:r>
            <a:br>
              <a:rPr lang="ru-RU" sz="2000" dirty="0" smtClean="0"/>
            </a:br>
            <a:r>
              <a:rPr lang="ru-RU" sz="2000" dirty="0" smtClean="0"/>
              <a:t>использование  электрической  энергии.  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929090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/>
              <a:t> 1. Механическая энергия.   </a:t>
            </a:r>
            <a:r>
              <a:rPr lang="ru-RU" sz="1200" dirty="0" smtClean="0"/>
              <a:t>Важнейшей энергией, используемой в производстве и на транспорте,  является механическая энергия (работа станков, движение поездов, кораблей, автомашин и т. п.).</a:t>
            </a:r>
          </a:p>
          <a:p>
            <a:r>
              <a:rPr lang="ru-RU" sz="1600" dirty="0" smtClean="0"/>
              <a:t>2. Внутренняя  энергия.  </a:t>
            </a:r>
            <a:r>
              <a:rPr lang="ru-RU" sz="1200" dirty="0" smtClean="0"/>
              <a:t>Внутреннюю  энергию  используется непосредственно в химико-технологических процессах,  при выплавке металлов; при  электросварке, в электронно-вычислительных машинах, всевозможных способах связи и  т , п.</a:t>
            </a:r>
          </a:p>
          <a:p>
            <a:r>
              <a:rPr lang="ru-RU" sz="1600" dirty="0" smtClean="0"/>
              <a:t>Однако:  </a:t>
            </a:r>
            <a:r>
              <a:rPr lang="ru-RU" sz="1200" dirty="0" smtClean="0"/>
              <a:t>Механическую энергию очень  трудно передавать от  источника (например. падающей воды)  к потребителю.</a:t>
            </a:r>
          </a:p>
          <a:p>
            <a:r>
              <a:rPr lang="ru-RU" sz="1200" dirty="0" smtClean="0"/>
              <a:t>Внутреннюю энергию не легко преобразовывать в другие виды энергии, большие затраты необходимы для транспортировки топлива.  </a:t>
            </a:r>
          </a:p>
          <a:p>
            <a:pPr marL="228600" indent="-228600">
              <a:buAutoNum type="arabicPeriod" startAt="3"/>
            </a:pPr>
            <a:r>
              <a:rPr lang="ru-RU" sz="1200" dirty="0" smtClean="0"/>
              <a:t>Неоспоримыми преимуществами  обладает  </a:t>
            </a:r>
            <a:r>
              <a:rPr lang="ru-RU" sz="1600" dirty="0" smtClean="0"/>
              <a:t> ЭЛЕКТРИЧЕСКАЯ  ЭНЕРГИЯ.</a:t>
            </a:r>
          </a:p>
          <a:p>
            <a:pPr marL="228600" indent="-228600"/>
            <a:r>
              <a:rPr lang="ru-RU" sz="1600" dirty="0" smtClean="0"/>
              <a:t>А) </a:t>
            </a:r>
            <a:r>
              <a:rPr lang="ru-RU" sz="1200" dirty="0"/>
              <a:t>Е</a:t>
            </a:r>
            <a:r>
              <a:rPr lang="ru-RU" sz="1200" dirty="0" smtClean="0"/>
              <a:t>е  можно передавать по проводам  на огромные расстояния с относительно малыми потерями (транспортабельность).</a:t>
            </a:r>
          </a:p>
          <a:p>
            <a:pPr marL="228600" indent="-228600"/>
            <a:r>
              <a:rPr lang="ru-RU" sz="1600" dirty="0" smtClean="0"/>
              <a:t>Б) </a:t>
            </a:r>
            <a:r>
              <a:rPr lang="ru-RU" sz="1200" dirty="0" smtClean="0"/>
              <a:t> Удобно распределять между потребителями самой разнообразной мощности (дробимость).</a:t>
            </a:r>
          </a:p>
          <a:p>
            <a:pPr marL="228600" indent="-228600"/>
            <a:r>
              <a:rPr lang="ru-RU" sz="1600" dirty="0" smtClean="0"/>
              <a:t>В)  </a:t>
            </a:r>
            <a:r>
              <a:rPr lang="ru-RU" sz="1200" dirty="0" smtClean="0"/>
              <a:t>С помощью  достаточно простых устройств  ее  легко  превратить  в другие  виды энергии: в механическую,  внутреннюю (нагревание тел),  химическую,  энергию света и т, д. (превращаемость). </a:t>
            </a:r>
          </a:p>
          <a:p>
            <a:pPr marL="228600" indent="-228600"/>
            <a:r>
              <a:rPr lang="ru-RU" sz="1600" dirty="0" smtClean="0"/>
              <a:t>Существенным достоинством электроэнергии является то, что это единственный вид энергии, который используется  в радиотехнике, телевидении, связи,  электронно-вычислительной  технике, автоматике. </a:t>
            </a:r>
          </a:p>
          <a:p>
            <a:pPr marL="228600" indent="-228600"/>
            <a:r>
              <a:rPr lang="ru-RU" sz="1200" dirty="0" smtClean="0"/>
              <a:t> </a:t>
            </a:r>
            <a:endParaRPr lang="ru-RU" sz="16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Способы  получения  электроэнергии</a:t>
            </a:r>
            <a:endParaRPr lang="ru-RU" sz="32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71472" y="928671"/>
            <a:ext cx="3925916" cy="42862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            механическая  энергия</a:t>
            </a:r>
            <a:endParaRPr lang="ru-RU" sz="16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4645025" y="1071547"/>
            <a:ext cx="4041775" cy="285751"/>
          </a:xfrm>
        </p:spPr>
        <p:txBody>
          <a:bodyPr>
            <a:normAutofit fontScale="85000" lnSpcReduction="20000"/>
          </a:bodyPr>
          <a:lstStyle/>
          <a:p>
            <a:r>
              <a:rPr lang="ru-RU" sz="1800" dirty="0" smtClean="0"/>
              <a:t>                тепловая  энергия</a:t>
            </a:r>
            <a:endParaRPr lang="ru-RU" sz="18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785786" y="2000240"/>
            <a:ext cx="3357586" cy="278608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электрическая</a:t>
            </a:r>
          </a:p>
          <a:p>
            <a:r>
              <a:rPr lang="ru-RU" sz="1600" dirty="0" smtClean="0"/>
              <a:t>Источником  энергии  является  механическая  энергия  (</a:t>
            </a:r>
            <a:r>
              <a:rPr lang="ru-RU" sz="1600" dirty="0" err="1" smtClean="0"/>
              <a:t>энергия</a:t>
            </a:r>
            <a:r>
              <a:rPr lang="ru-RU" sz="1600" dirty="0" smtClean="0"/>
              <a:t>  ветра,  энергия  воды).</a:t>
            </a:r>
          </a:p>
          <a:p>
            <a:r>
              <a:rPr lang="ru-RU" sz="1600" dirty="0" smtClean="0"/>
              <a:t>Для  вращения  роторов  генераторов  используют гидравлические  турбины.  Мощность  таких источников </a:t>
            </a:r>
          </a:p>
          <a:p>
            <a:pPr>
              <a:buNone/>
            </a:pPr>
            <a:r>
              <a:rPr lang="ru-RU" dirty="0" smtClean="0"/>
              <a:t>     (ГЭС)</a:t>
            </a:r>
            <a:r>
              <a:rPr lang="ru-RU" sz="1600" dirty="0" smtClean="0"/>
              <a:t> зависит от  разности уровня  воды (напор) и от массы воды, проходящей  через турбины.</a:t>
            </a:r>
            <a:endParaRPr lang="ru-RU" dirty="0" smtClean="0"/>
          </a:p>
          <a:p>
            <a:endParaRPr lang="ru-RU" sz="1600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786314" y="2143116"/>
            <a:ext cx="3214710" cy="3143272"/>
          </a:xfrm>
        </p:spPr>
        <p:txBody>
          <a:bodyPr>
            <a:normAutofit/>
          </a:bodyPr>
          <a:lstStyle/>
          <a:p>
            <a:r>
              <a:rPr lang="ru-RU" dirty="0" smtClean="0"/>
              <a:t>Электрическая</a:t>
            </a:r>
            <a:endParaRPr lang="ru-RU" sz="1600" dirty="0" smtClean="0"/>
          </a:p>
          <a:p>
            <a:r>
              <a:rPr lang="ru-RU" sz="1600" dirty="0" smtClean="0"/>
              <a:t>Источником  энергии  является  топливо:   уголь,  газ,  нефть,  мазут,  горючие  сланцы….</a:t>
            </a:r>
          </a:p>
          <a:p>
            <a:r>
              <a:rPr lang="ru-RU" sz="1600" dirty="0" smtClean="0"/>
              <a:t>  Роторы  электрических  генераторов  приводят  паровыми  турбинами.</a:t>
            </a:r>
          </a:p>
          <a:p>
            <a:pPr>
              <a:buNone/>
            </a:pPr>
            <a:r>
              <a:rPr lang="ru-RU" dirty="0" smtClean="0"/>
              <a:t>ТЭС  </a:t>
            </a:r>
            <a:r>
              <a:rPr lang="ru-RU" sz="1600" dirty="0" smtClean="0"/>
              <a:t>  к. п. д.   </a:t>
            </a:r>
            <a:r>
              <a:rPr lang="ru-RU" dirty="0" smtClean="0"/>
              <a:t>35 – 40 %</a:t>
            </a:r>
            <a:endParaRPr lang="ru-RU" dirty="0"/>
          </a:p>
        </p:txBody>
      </p:sp>
      <p:pic>
        <p:nvPicPr>
          <p:cNvPr id="1027" name="Picture 3" descr="C:\Program Files\Microsoft Office\MEDIA\OFFICE12\Bullets\BD14981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357562"/>
            <a:ext cx="142875" cy="142875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OFFICE12\Bullets\BD14980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357562"/>
            <a:ext cx="142875" cy="142875"/>
          </a:xfrm>
          <a:prstGeom prst="rect">
            <a:avLst/>
          </a:prstGeom>
          <a:noFill/>
        </p:spPr>
      </p:pic>
      <p:sp>
        <p:nvSpPr>
          <p:cNvPr id="12" name="Стрелка вниз 11"/>
          <p:cNvSpPr/>
          <p:nvPr/>
        </p:nvSpPr>
        <p:spPr>
          <a:xfrm>
            <a:off x="1857356" y="1285860"/>
            <a:ext cx="50006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072198" y="135729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Энергия  излучения               Энергия  атома   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85927"/>
            <a:ext cx="4040188" cy="38894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Электрическая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1714489"/>
            <a:ext cx="4041775" cy="428627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Электрическая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2428869"/>
            <a:ext cx="4040188" cy="2571767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     фотоэлементы</a:t>
            </a:r>
          </a:p>
          <a:p>
            <a:endParaRPr lang="ru-RU" dirty="0" smtClean="0"/>
          </a:p>
          <a:p>
            <a:r>
              <a:rPr lang="ru-RU" dirty="0" smtClean="0"/>
              <a:t>     солнечные  батареи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0" y="2428868"/>
            <a:ext cx="4041775" cy="250033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Атомные электростанции</a:t>
            </a:r>
          </a:p>
          <a:p>
            <a:pPr>
              <a:buNone/>
            </a:pPr>
            <a:r>
              <a:rPr lang="ru-RU" dirty="0" smtClean="0"/>
              <a:t>                  (АЭС)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357422" y="1214422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500826" y="1285860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Электроэнергия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928803"/>
            <a:ext cx="2143140" cy="42862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Электропривод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3071802" y="2000241"/>
            <a:ext cx="5614999" cy="42862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электроподогрев           электроосвещение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2786058"/>
            <a:ext cx="2471726" cy="2428892"/>
          </a:xfrm>
        </p:spPr>
        <p:txBody>
          <a:bodyPr>
            <a:normAutofit fontScale="92500"/>
          </a:bodyPr>
          <a:lstStyle/>
          <a:p>
            <a:r>
              <a:rPr lang="ru-RU" sz="1600" dirty="0" smtClean="0"/>
              <a:t>В промышленности, в сельском  хозяйстве,  на транспорте.</a:t>
            </a:r>
          </a:p>
          <a:p>
            <a:r>
              <a:rPr lang="ru-RU" sz="1600" dirty="0" smtClean="0"/>
              <a:t>  В  быту:  стиральные  машины,  электропылесосы, холодильники,  электромясорубки</a:t>
            </a:r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28926" y="2500307"/>
            <a:ext cx="5757875" cy="3214709"/>
          </a:xfrm>
        </p:spPr>
        <p:txBody>
          <a:bodyPr>
            <a:norm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Электрокипятильники,                    электролампочки,</a:t>
            </a:r>
          </a:p>
          <a:p>
            <a:endParaRPr lang="ru-RU" sz="1600" dirty="0" smtClean="0"/>
          </a:p>
          <a:p>
            <a:r>
              <a:rPr lang="ru-RU" sz="1600" dirty="0" smtClean="0"/>
              <a:t>Электропечи,                                       прожекторы…</a:t>
            </a:r>
          </a:p>
          <a:p>
            <a:endParaRPr lang="ru-RU" sz="1600" dirty="0" smtClean="0"/>
          </a:p>
          <a:p>
            <a:r>
              <a:rPr lang="ru-RU" sz="1600" dirty="0" smtClean="0"/>
              <a:t>электросварка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572000" y="1214422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929454" y="1214422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857356" y="1142984"/>
            <a:ext cx="35719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электроэнергия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1538" y="2571744"/>
            <a:ext cx="3425850" cy="135732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Электролиз       Электрическая </a:t>
            </a:r>
          </a:p>
          <a:p>
            <a:r>
              <a:rPr lang="ru-RU" dirty="0" smtClean="0"/>
              <a:t>(гальвано-          обработка</a:t>
            </a:r>
          </a:p>
          <a:p>
            <a:r>
              <a:rPr lang="ru-RU" dirty="0" smtClean="0"/>
              <a:t>стегия ,                  металлов.</a:t>
            </a:r>
          </a:p>
          <a:p>
            <a:r>
              <a:rPr lang="ru-RU" dirty="0" smtClean="0"/>
              <a:t>гальвано-</a:t>
            </a:r>
          </a:p>
          <a:p>
            <a:r>
              <a:rPr lang="ru-RU" dirty="0" smtClean="0"/>
              <a:t>пластика).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2143116"/>
            <a:ext cx="4041775" cy="1071570"/>
          </a:xfrm>
        </p:spPr>
        <p:txBody>
          <a:bodyPr>
            <a:normAutofit fontScale="77500" lnSpcReduction="20000"/>
          </a:bodyPr>
          <a:lstStyle/>
          <a:p>
            <a:r>
              <a:rPr lang="ru-RU" sz="1600" dirty="0" smtClean="0"/>
              <a:t>Взаимодействие               электромагнитные</a:t>
            </a:r>
          </a:p>
          <a:p>
            <a:r>
              <a:rPr lang="ru-RU" sz="1600" dirty="0" smtClean="0"/>
              <a:t>электрическим                        излучения</a:t>
            </a:r>
          </a:p>
          <a:p>
            <a:r>
              <a:rPr lang="ru-RU" sz="1600" dirty="0" smtClean="0"/>
              <a:t>полем  на    </a:t>
            </a:r>
          </a:p>
          <a:p>
            <a:r>
              <a:rPr lang="ru-RU" sz="1600" dirty="0" smtClean="0"/>
              <a:t>живые организмы                         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214686"/>
            <a:ext cx="4040188" cy="2643205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Получение </a:t>
            </a:r>
          </a:p>
          <a:p>
            <a:pPr>
              <a:buNone/>
            </a:pPr>
            <a:r>
              <a:rPr lang="ru-RU" sz="1600" dirty="0" smtClean="0"/>
              <a:t>        чистых металлов.</a:t>
            </a:r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14349" y="4000504"/>
            <a:ext cx="7972452" cy="212565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   Главным  потребителем электроэнергии  является  промышленность, на  долю  которой приходится около  70%  производимой  электроэнергии.  Крупным  потребителем электроэнергии также  является  ТРАНСПОРТ.</a:t>
            </a:r>
          </a:p>
          <a:p>
            <a:r>
              <a:rPr lang="ru-RU" sz="1800" dirty="0" smtClean="0"/>
              <a:t>   О  применении  электроэнергии  для  освещения жилищ  и  в  бытовых  электроприборах  знает  каждый</a:t>
            </a:r>
            <a:endParaRPr lang="ru-RU" sz="18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500166" y="1285860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214678" y="1285860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357818" y="1285860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286644" y="1214422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259</TotalTime>
  <Words>412</Words>
  <Application>Microsoft Office PowerPoint</Application>
  <PresentationFormat>Экран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Производство,  передача,  распределение  и  использование  электрической  энергии.  </vt:lpstr>
      <vt:lpstr>Способы  получения  электроэнергии</vt:lpstr>
      <vt:lpstr>Энергия  излучения               Энергия  атома    </vt:lpstr>
      <vt:lpstr>Электроэнергия</vt:lpstr>
      <vt:lpstr>электроэнергия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Производство,  передача,  распределение  и  использование  электрической  энергии.  </dc:title>
  <dc:creator>__Admin__</dc:creator>
  <cp:lastModifiedBy>123</cp:lastModifiedBy>
  <cp:revision>28</cp:revision>
  <cp:lastPrinted>2012-11-10T19:06:57Z</cp:lastPrinted>
  <dcterms:created xsi:type="dcterms:W3CDTF">2010-11-16T15:53:17Z</dcterms:created>
  <dcterms:modified xsi:type="dcterms:W3CDTF">2012-11-10T19:09:28Z</dcterms:modified>
</cp:coreProperties>
</file>