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1" r:id="rId2"/>
    <p:sldId id="266" r:id="rId3"/>
    <p:sldId id="257" r:id="rId4"/>
    <p:sldId id="269" r:id="rId5"/>
    <p:sldId id="270" r:id="rId6"/>
    <p:sldId id="275" r:id="rId7"/>
    <p:sldId id="294" r:id="rId8"/>
    <p:sldId id="276" r:id="rId9"/>
    <p:sldId id="289" r:id="rId10"/>
    <p:sldId id="299" r:id="rId11"/>
    <p:sldId id="301" r:id="rId12"/>
    <p:sldId id="302" r:id="rId13"/>
    <p:sldId id="28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382" autoAdjust="0"/>
    <p:restoredTop sz="94320" autoAdjust="0"/>
  </p:normalViewPr>
  <p:slideViewPr>
    <p:cSldViewPr>
      <p:cViewPr>
        <p:scale>
          <a:sx n="41" d="100"/>
          <a:sy n="41" d="100"/>
        </p:scale>
        <p:origin x="-1440" y="-2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2D9C8-D58E-4014-81D8-7A3B6E07FB36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DC54E-ECCD-4660-A67C-9378D4356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Звук</a:t>
            </a:r>
            <a:r>
              <a:rPr lang="ru-RU" baseline="0" dirty="0" smtClean="0"/>
              <a:t> запускается щелчком, после чего автоматически выходит название звона, а по его завершению выводится тема урока.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BD3ED-9C73-4030-A266-01F7127B87C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Звук металлического била (Афон) длится 48 сек начиная с этого слайда и заканчивается либо по истечении времени, либо через 2 слайда – в зависимости от скорости просмотра.</a:t>
            </a:r>
          </a:p>
        </p:txBody>
      </p:sp>
      <p:sp>
        <p:nvSpPr>
          <p:cNvPr id="1280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E75E35-C12E-4444-ABF9-62D248BDFA3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Цветы – фоновое изображение. После</a:t>
            </a:r>
            <a:r>
              <a:rPr lang="ru-RU" baseline="0" dirty="0" smtClean="0"/>
              <a:t> завершения урока нужно вывести на монитор финальный текст.</a:t>
            </a:r>
          </a:p>
          <a:p>
            <a:endParaRPr lang="ru-RU" baseline="0" dirty="0" smtClean="0"/>
          </a:p>
          <a:p>
            <a:r>
              <a:rPr lang="ru-RU" sz="1000" baseline="0" dirty="0" smtClean="0"/>
              <a:t>С уважением, Власенко</a:t>
            </a:r>
            <a:r>
              <a:rPr lang="en-US" sz="1000" baseline="0" dirty="0" smtClean="0"/>
              <a:t> </a:t>
            </a:r>
            <a:r>
              <a:rPr lang="ru-RU" sz="1000" baseline="0" dirty="0" smtClean="0"/>
              <a:t>Наталья Анатольевна</a:t>
            </a:r>
          </a:p>
          <a:p>
            <a:r>
              <a:rPr lang="ru-RU" sz="1000" baseline="0" dirty="0" smtClean="0"/>
              <a:t>МОУ ООШ № 9</a:t>
            </a:r>
          </a:p>
          <a:p>
            <a:r>
              <a:rPr lang="ru-RU" sz="1000" baseline="0" dirty="0" smtClean="0"/>
              <a:t>г. Борисоглебск, Воронежская обл.</a:t>
            </a:r>
          </a:p>
          <a:p>
            <a:r>
              <a:rPr lang="ru-RU" sz="1000" baseline="0" dirty="0" smtClean="0"/>
              <a:t>2010 – 2011 </a:t>
            </a:r>
            <a:r>
              <a:rPr lang="ru-RU" sz="1000" baseline="0" dirty="0" err="1" smtClean="0"/>
              <a:t>уч.год</a:t>
            </a:r>
            <a:endParaRPr lang="ru-RU" sz="10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BD3ED-9C73-4030-A266-01F7127B87C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34A2-0A77-480B-AC23-23EBA30B84E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BBF2-3C9C-4764-8E6B-9FDFC04022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34A2-0A77-480B-AC23-23EBA30B84E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BBF2-3C9C-4764-8E6B-9FDFC0402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34A2-0A77-480B-AC23-23EBA30B84E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BBF2-3C9C-4764-8E6B-9FDFC0402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8540750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1625" y="3963988"/>
            <a:ext cx="8540750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E9B9EAE3-0905-425E-A19E-A7725F5AA8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B4E5C5EA-6C93-49D3-B755-D761D69750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34A2-0A77-480B-AC23-23EBA30B84E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BBF2-3C9C-4764-8E6B-9FDFC0402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34A2-0A77-480B-AC23-23EBA30B84E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643BBF2-3C9C-4764-8E6B-9FDFC0402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34A2-0A77-480B-AC23-23EBA30B84E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BBF2-3C9C-4764-8E6B-9FDFC0402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34A2-0A77-480B-AC23-23EBA30B84E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BBF2-3C9C-4764-8E6B-9FDFC0402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34A2-0A77-480B-AC23-23EBA30B84E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BBF2-3C9C-4764-8E6B-9FDFC0402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34A2-0A77-480B-AC23-23EBA30B84E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BBF2-3C9C-4764-8E6B-9FDFC0402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34A2-0A77-480B-AC23-23EBA30B84E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BBF2-3C9C-4764-8E6B-9FDFC0402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34A2-0A77-480B-AC23-23EBA30B84E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3BBF2-3C9C-4764-8E6B-9FDFC0402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4834A2-0A77-480B-AC23-23EBA30B84E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43BBF2-3C9C-4764-8E6B-9FDFC0402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6;&#1084;&#1072;&#1096;&#1085;&#1080;&#1081;\Desktop\&#1082;&#1086;&#1083;&#1086;&#1082;&#1086;&#1083;&#1100;&#1085;&#1099;&#1077;%20&#1079;&#1074;&#1086;&#1085;&#1099;%20&#1085;&#1072;%20&#1056;&#1091;&#1089;&#1080;\&#1082;&#1086;&#1083;&#1086;&#1082;&#1086;&#1083;\2%20&#1089;&#1083;&#1072;&#1081;&#1076;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0;&#1091;&#1088;&#1089;&#1099;\&#1055;&#1088;&#1077;&#1079;&#1077;&#1085;&#1090;&#1072;&#1094;&#1080;&#1080;%20&#1080;%20&#1090;&#1077;&#1084;&#1099;%20&#1091;&#1088;&#1086;&#1082;&#1086;&#1074;\3%20&#1082;&#1083;&#1072;&#1089;&#1089;%20(&#1087;&#1086;&#1091;&#1088;&#1086;&#1095;&#1085;&#1099;&#1077;%20&#1087;&#1083;&#1072;&#1085;&#1099;)\&#1059;&#1088;&#1086;&#1082;%2016%20-%20&#1050;&#1086;&#1083;&#1086;&#1082;&#1086;&#1083;&#1100;&#1085;&#1099;&#1077;%20&#1079;&#1074;&#1086;&#1085;&#1099;%20&#1085;&#1072;%20&#1056;&#1091;&#1089;&#1080;\&#1043;&#1088;&#1080;&#1075;%20-%20&#1050;&#1086;&#1083;&#1086;&#1082;&#1086;&#1083;&#1100;&#1085;&#1099;&#1081;%20&#1079;&#1074;&#1086;&#1085;%20(muzofon.com)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2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  <p:pic>
        <p:nvPicPr>
          <p:cNvPr id="9" name="2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214283" y="6357958"/>
            <a:ext cx="304800" cy="304800"/>
          </a:xfrm>
          <a:prstGeom prst="rect">
            <a:avLst/>
          </a:prstGeom>
        </p:spPr>
      </p:pic>
      <p:pic>
        <p:nvPicPr>
          <p:cNvPr id="8" name="Рисунок 6" descr="100_3034+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6" name="Рисунок 5" descr="podves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57157" y="267273"/>
            <a:ext cx="8501123" cy="6304975"/>
          </a:xfrm>
          <a:prstGeom prst="round2SameRect">
            <a:avLst/>
          </a:prstGeom>
          <a:gradFill flip="none" rotWithShape="1">
            <a:gsLst>
              <a:gs pos="12000">
                <a:srgbClr val="E6DCAC">
                  <a:alpha val="5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1"/>
            <a:tileRect/>
          </a:gradFill>
          <a:ln>
            <a:noFill/>
          </a:ln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14348" y="333139"/>
            <a:ext cx="8143933" cy="6524863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  <a:softEdge rad="317500"/>
          </a:effectLst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31750" contourW="6350" prstMaterial="dkEdge">
              <a:bevelT w="38100" h="38100" prst="angle"/>
              <a:bevelB w="38100" h="38100" prst="angle"/>
              <a:extrusionClr>
                <a:schemeClr val="bg1">
                  <a:lumMod val="65000"/>
                </a:schemeClr>
              </a:extrusionClr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ru-RU" sz="8800" b="1" dirty="0">
              <a:ln/>
              <a:solidFill>
                <a:srgbClr val="FFFF00"/>
              </a:solidFill>
              <a:effectLst>
                <a:outerShdw dir="5400000" sx="1000" sy="1000" algn="ctr" rotWithShape="0">
                  <a:srgbClr val="000000">
                    <a:alpha val="94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1400" b="1" dirty="0">
              <a:ln/>
              <a:solidFill>
                <a:srgbClr val="FFFF00"/>
              </a:solidFill>
              <a:effectLst>
                <a:outerShdw dir="5400000" sx="1000" sy="1000" algn="ctr" rotWithShape="0">
                  <a:srgbClr val="000000">
                    <a:alpha val="94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1400" b="1" dirty="0">
              <a:ln/>
              <a:solidFill>
                <a:srgbClr val="FFFF00"/>
              </a:solidFill>
              <a:effectLst>
                <a:outerShdw dir="5400000" sx="1000" sy="1000" algn="ctr" rotWithShape="0">
                  <a:srgbClr val="000000">
                    <a:alpha val="94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1400" b="1" dirty="0">
              <a:ln/>
              <a:solidFill>
                <a:srgbClr val="FFFF00"/>
              </a:solidFill>
              <a:effectLst>
                <a:outerShdw dir="5400000" sx="1000" sy="1000" algn="ctr" rotWithShape="0">
                  <a:srgbClr val="000000">
                    <a:alpha val="94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1400" b="1" dirty="0">
              <a:ln/>
              <a:solidFill>
                <a:srgbClr val="FFFF00"/>
              </a:solidFill>
              <a:effectLst>
                <a:outerShdw dir="5400000" sx="1000" sy="1000" algn="ctr" rotWithShape="0">
                  <a:srgbClr val="000000">
                    <a:alpha val="94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1400" b="1" dirty="0">
              <a:ln/>
              <a:solidFill>
                <a:srgbClr val="FFFF00"/>
              </a:solidFill>
              <a:effectLst>
                <a:outerShdw dir="5400000" sx="1000" sy="1000" algn="ctr" rotWithShape="0">
                  <a:srgbClr val="000000">
                    <a:alpha val="94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1400" b="1" dirty="0">
              <a:ln/>
              <a:solidFill>
                <a:srgbClr val="FFFF00"/>
              </a:solidFill>
              <a:effectLst>
                <a:outerShdw dir="5400000" sx="1000" sy="1000" algn="ctr" rotWithShape="0">
                  <a:srgbClr val="000000">
                    <a:alpha val="94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1400" b="1" dirty="0">
              <a:ln/>
              <a:solidFill>
                <a:srgbClr val="FFFF00"/>
              </a:solidFill>
              <a:effectLst>
                <a:outerShdw dir="5400000" sx="1000" sy="1000" algn="ctr" rotWithShape="0">
                  <a:srgbClr val="000000">
                    <a:alpha val="94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1400" b="1" dirty="0">
              <a:ln/>
              <a:solidFill>
                <a:srgbClr val="FFFF00"/>
              </a:solidFill>
              <a:effectLst>
                <a:outerShdw dir="5400000" sx="1000" sy="1000" algn="ctr" rotWithShape="0">
                  <a:srgbClr val="000000">
                    <a:alpha val="94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1400" b="1" dirty="0" smtClean="0">
              <a:ln/>
              <a:solidFill>
                <a:srgbClr val="FFFF00"/>
              </a:solidFill>
              <a:effectLst>
                <a:outerShdw dir="5400000" sx="1000" sy="1000" algn="ctr" rotWithShape="0">
                  <a:srgbClr val="000000">
                    <a:alpha val="94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1400" b="1" dirty="0" smtClean="0">
              <a:ln/>
              <a:solidFill>
                <a:srgbClr val="FFFF00"/>
              </a:solidFill>
              <a:effectLst>
                <a:outerShdw dir="5400000" sx="1000" sy="1000" algn="ctr" rotWithShape="0">
                  <a:srgbClr val="000000">
                    <a:alpha val="94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1400" b="1" dirty="0">
              <a:ln/>
              <a:solidFill>
                <a:srgbClr val="FFFF00"/>
              </a:solidFill>
              <a:effectLst>
                <a:outerShdw dir="5400000" sx="1000" sy="1000" algn="ctr" rotWithShape="0">
                  <a:srgbClr val="000000">
                    <a:alpha val="94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8800" b="1" dirty="0" smtClean="0">
                <a:ln/>
                <a:solidFill>
                  <a:srgbClr val="FFFF00"/>
                </a:solidFill>
                <a:effectLst>
                  <a:outerShdw dir="5400000" sx="1000" sy="1000" algn="ctr" rotWithShape="0">
                    <a:srgbClr val="000000">
                      <a:alpha val="94000"/>
                    </a:srgbClr>
                  </a:outerShdw>
                </a:effectLst>
              </a:rPr>
              <a:t>Колокольные</a:t>
            </a:r>
          </a:p>
          <a:p>
            <a:pPr algn="ctr">
              <a:defRPr/>
            </a:pPr>
            <a:r>
              <a:rPr lang="ru-RU" sz="8800" b="1" dirty="0" smtClean="0">
                <a:ln/>
                <a:solidFill>
                  <a:srgbClr val="FFFF00"/>
                </a:solidFill>
                <a:effectLst>
                  <a:outerShdw dir="5400000" sx="1000" sy="1000" algn="ctr" rotWithShape="0">
                    <a:srgbClr val="000000">
                      <a:alpha val="94000"/>
                    </a:srgbClr>
                  </a:outerShdw>
                </a:effectLst>
              </a:rPr>
              <a:t>звоны на Руси</a:t>
            </a:r>
            <a:endParaRPr lang="ru-RU" sz="8800" b="1" dirty="0">
              <a:ln/>
              <a:solidFill>
                <a:srgbClr val="FFFF00"/>
              </a:solidFill>
              <a:effectLst>
                <a:outerShdw dir="5400000" sx="1000" sy="1000" algn="ctr" rotWithShape="0">
                  <a:srgbClr val="000000">
                    <a:alpha val="94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4186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3125"/>
            <a:ext cx="9144000" cy="2466975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Колокола созывали народ на народные собрания, пожар. Собирали воинов на войну. Возвещали о победе над врагом. </a:t>
            </a:r>
          </a:p>
          <a:p>
            <a:pPr eaLnBrk="1" hangingPunct="1"/>
            <a:r>
              <a:rPr lang="ru-RU" sz="2400" dirty="0" smtClean="0"/>
              <a:t>Колокольный звон был неотъемлемой частью православного богослужения!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26628" name="Рисунок 3" descr="4739d68f5ad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9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7" descr="x1-p6_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3"/>
            <a:ext cx="40846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8" descr="1812-1823_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0"/>
            <a:ext cx="364331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9" descr="l-bhkjxb-xkbveewc-izduznhj-eacvnexp-1812-e-1991-255g470-p-s-qxmpbjlgzk-ucofkdjmovnme-downopxn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817938"/>
            <a:ext cx="4500562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28678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r>
              <a:rPr lang="ru-RU" smtClean="0"/>
              <a:t>И </a:t>
            </a:r>
          </a:p>
        </p:txBody>
      </p:sp>
      <p:pic>
        <p:nvPicPr>
          <p:cNvPr id="28679" name="Рисунок 3" descr="1364989499_23dd50ae0f_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Прямоугольник 8"/>
          <p:cNvSpPr>
            <a:spLocks noChangeArrowheads="1"/>
          </p:cNvSpPr>
          <p:nvPr/>
        </p:nvSpPr>
        <p:spPr bwMode="auto">
          <a:xfrm>
            <a:off x="142875" y="142875"/>
            <a:ext cx="9001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 Так   продолжалось    до    1917 года…</a:t>
            </a:r>
            <a:endParaRPr lang="ru-RU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8681" name="Прямоугольник 9"/>
          <p:cNvSpPr>
            <a:spLocks noChangeArrowheads="1"/>
          </p:cNvSpPr>
          <p:nvPr/>
        </p:nvSpPr>
        <p:spPr bwMode="auto">
          <a:xfrm>
            <a:off x="0" y="5000625"/>
            <a:ext cx="66436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 b="1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3600" b="1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…грянула   Революция…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500688" cy="1824038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Храмы взрывали…</a:t>
            </a:r>
          </a:p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Колокола сбрасывали с колоколен и разбивали…</a:t>
            </a:r>
          </a:p>
        </p:txBody>
      </p:sp>
      <p:pic>
        <p:nvPicPr>
          <p:cNvPr id="29700" name="Рисунок 3" descr="20_118670386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50"/>
            <a:ext cx="42560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5" descr="00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4975" y="0"/>
            <a:ext cx="36290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morning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314" y="214313"/>
            <a:ext cx="8715375" cy="642937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8" descr="колокольчики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357189" y="368016"/>
            <a:ext cx="8429625" cy="617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4714885"/>
            <a:ext cx="8286808" cy="1754326"/>
          </a:xfrm>
          <a:prstGeom prst="rect">
            <a:avLst/>
          </a:prstGeom>
          <a:solidFill>
            <a:srgbClr val="006600">
              <a:alpha val="52000"/>
            </a:srgbClr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ranklin Gothic Heavy" pitchFamily="34" charset="0"/>
              </a:rPr>
              <a:t>Спасибо </a:t>
            </a:r>
          </a:p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Franklin Gothic Heavy" pitchFamily="34" charset="0"/>
              </a:rPr>
              <a:t>за прекрасную работу!</a:t>
            </a:r>
          </a:p>
        </p:txBody>
      </p:sp>
      <p:pic>
        <p:nvPicPr>
          <p:cNvPr id="6" name="Григ - Колокольный звон 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 flipH="1">
            <a:off x="8072462" y="714356"/>
            <a:ext cx="387351" cy="3873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84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357188" y="4857760"/>
            <a:ext cx="82867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latin typeface="Calibri" pitchFamily="34" charset="0"/>
              </a:rPr>
              <a:t>Как только люди научились добывать металлы и сплавы (а бронза была одним из самых ранних тому примеров), нетрудно было заметить, как сильно и продолжительно звучат металлические пластины от удара (а голос бронзы был особенно красив).</a:t>
            </a:r>
          </a:p>
        </p:txBody>
      </p:sp>
      <p:pic>
        <p:nvPicPr>
          <p:cNvPr id="7" name="Рисунок 6" descr="Било (Била) и колотуш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9"/>
            <a:ext cx="8929718" cy="4000527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2293" name="Прямоугольник 7"/>
          <p:cNvSpPr>
            <a:spLocks noChangeArrowheads="1"/>
          </p:cNvSpPr>
          <p:nvPr/>
        </p:nvSpPr>
        <p:spPr bwMode="auto">
          <a:xfrm>
            <a:off x="3357563" y="4357689"/>
            <a:ext cx="1944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>
                <a:latin typeface="Calibri" pitchFamily="34" charset="0"/>
              </a:rPr>
              <a:t>Била и колотушки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500826" y="642918"/>
            <a:ext cx="2185974" cy="7747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428603"/>
            <a:ext cx="4495800" cy="2357459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dirty="0" smtClean="0"/>
              <a:t>В начале появились     </a:t>
            </a:r>
            <a:r>
              <a:rPr lang="ru-RU" sz="4000" u="sng" dirty="0" smtClean="0"/>
              <a:t>БИЛА</a:t>
            </a:r>
            <a:endParaRPr lang="ru-RU" sz="4000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dirty="0" smtClean="0"/>
              <a:t>(от слова «бить»)</a:t>
            </a:r>
          </a:p>
          <a:p>
            <a:pPr eaLnBrk="1" hangingPunct="1"/>
            <a:endParaRPr lang="ru-RU" sz="4000" u="sng" dirty="0" smtClean="0"/>
          </a:p>
        </p:txBody>
      </p:sp>
      <p:sp>
        <p:nvSpPr>
          <p:cNvPr id="5124" name="Содержимое 6"/>
          <p:cNvSpPr>
            <a:spLocks noGrp="1"/>
          </p:cNvSpPr>
          <p:nvPr>
            <p:ph sz="half" idx="2"/>
          </p:nvPr>
        </p:nvSpPr>
        <p:spPr>
          <a:xfrm>
            <a:off x="4357686" y="2928934"/>
            <a:ext cx="4786314" cy="3929066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algn="ctr" eaLnBrk="1" hangingPunct="1">
              <a:buNone/>
            </a:pPr>
            <a:r>
              <a:rPr lang="ru-RU" sz="4000" dirty="0" smtClean="0"/>
              <a:t>И били в них вот</a:t>
            </a:r>
          </a:p>
          <a:p>
            <a:pPr algn="ctr" eaLnBrk="1" hangingPunct="1">
              <a:buNone/>
            </a:pPr>
            <a:r>
              <a:rPr lang="ru-RU" sz="4000" dirty="0" smtClean="0"/>
              <a:t> такими молоточками.</a:t>
            </a:r>
          </a:p>
          <a:p>
            <a:pPr algn="ctr" eaLnBrk="1" hangingPunct="1">
              <a:buNone/>
            </a:pPr>
            <a:r>
              <a:rPr lang="ru-RU" sz="4000" dirty="0" smtClean="0"/>
              <a:t>(колотушками)</a:t>
            </a:r>
          </a:p>
        </p:txBody>
      </p:sp>
      <p:pic>
        <p:nvPicPr>
          <p:cNvPr id="5126" name="Рисунок 4" descr="1i4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63"/>
            <a:ext cx="4500562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3" descr="bil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0"/>
            <a:ext cx="4429125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1" name="Rectangle 33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1"/>
            <a:ext cx="8510588" cy="1128698"/>
          </a:xfrm>
        </p:spPr>
        <p:txBody>
          <a:bodyPr/>
          <a:lstStyle/>
          <a:p>
            <a:r>
              <a:rPr lang="ru-RU" dirty="0" smtClean="0"/>
              <a:t>Возникновение колоколов</a:t>
            </a:r>
            <a:endParaRPr lang="ru-RU" dirty="0"/>
          </a:p>
        </p:txBody>
      </p:sp>
      <p:sp>
        <p:nvSpPr>
          <p:cNvPr id="7202" name="Rectangle 34"/>
          <p:cNvSpPr>
            <a:spLocks noGrp="1" noRot="1" noChangeArrowheads="1"/>
          </p:cNvSpPr>
          <p:nvPr>
            <p:ph sz="half" idx="1"/>
          </p:nvPr>
        </p:nvSpPr>
        <p:spPr>
          <a:xfrm>
            <a:off x="323850" y="1214423"/>
            <a:ext cx="8540750" cy="26209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ru-RU" sz="2000" dirty="0" smtClean="0"/>
          </a:p>
          <a:p>
            <a:pPr>
              <a:buFont typeface="Wingdings" pitchFamily="2" charset="2"/>
              <a:buNone/>
            </a:pPr>
            <a:r>
              <a:rPr lang="ru-RU" sz="2000" dirty="0" smtClean="0"/>
              <a:t>Ассирийский </a:t>
            </a:r>
            <a:r>
              <a:rPr lang="ru-RU" sz="2000" dirty="0"/>
              <a:t>колокольчик,  </a:t>
            </a:r>
            <a:r>
              <a:rPr lang="en-US" sz="2000" dirty="0"/>
              <a:t>VI</a:t>
            </a:r>
            <a:r>
              <a:rPr lang="ru-RU" sz="2000" dirty="0"/>
              <a:t> в. до н.э</a:t>
            </a:r>
            <a:r>
              <a:rPr lang="ru-RU" sz="2000" dirty="0" smtClean="0"/>
              <a:t>.</a:t>
            </a:r>
            <a:endParaRPr lang="ru-RU" sz="2000" dirty="0"/>
          </a:p>
          <a:p>
            <a:pPr>
              <a:buFont typeface="Wingdings" pitchFamily="2" charset="2"/>
              <a:buNone/>
            </a:pPr>
            <a:r>
              <a:rPr lang="ru-RU" sz="2000" dirty="0"/>
              <a:t>                                                                    </a:t>
            </a:r>
            <a:r>
              <a:rPr lang="ru-RU" sz="2000" dirty="0" smtClean="0"/>
              <a:t>  </a:t>
            </a:r>
            <a:r>
              <a:rPr lang="ru-RU" sz="2000" dirty="0"/>
              <a:t>Терракотовый колокольчик, </a:t>
            </a:r>
            <a:r>
              <a:rPr lang="en-US" sz="2000" dirty="0"/>
              <a:t>         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                                                                         VII </a:t>
            </a:r>
            <a:r>
              <a:rPr lang="ru-RU" sz="2000" dirty="0"/>
              <a:t>в. до н. э. Греция.</a:t>
            </a:r>
          </a:p>
          <a:p>
            <a:pPr>
              <a:buFont typeface="Wingdings" pitchFamily="2" charset="2"/>
              <a:buNone/>
            </a:pPr>
            <a:r>
              <a:rPr lang="ru-RU" sz="2000" dirty="0"/>
              <a:t>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7172" name="Picture 4" descr="01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285992"/>
            <a:ext cx="4176712" cy="3786214"/>
          </a:xfrm>
          <a:noFill/>
          <a:ln/>
        </p:spPr>
      </p:pic>
      <p:pic>
        <p:nvPicPr>
          <p:cNvPr id="7173" name="Picture 5" descr="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00372"/>
            <a:ext cx="4071965" cy="366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Rot="1" noChangeArrowheads="1"/>
          </p:cNvSpPr>
          <p:nvPr>
            <p:ph sz="half" idx="1"/>
          </p:nvPr>
        </p:nvSpPr>
        <p:spPr>
          <a:xfrm>
            <a:off x="301625" y="1676400"/>
            <a:ext cx="3913185" cy="4422775"/>
          </a:xfrm>
        </p:spPr>
        <p:txBody>
          <a:bodyPr/>
          <a:lstStyle/>
          <a:p>
            <a:endParaRPr lang="ru-RU" sz="2800" dirty="0"/>
          </a:p>
        </p:txBody>
      </p:sp>
      <p:sp>
        <p:nvSpPr>
          <p:cNvPr id="2061" name="Rectangle 1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857752" y="714356"/>
            <a:ext cx="4000527" cy="6143645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dirty="0"/>
              <a:t>От </a:t>
            </a:r>
            <a:r>
              <a:rPr lang="en-US" sz="3600" dirty="0"/>
              <a:t>XI </a:t>
            </a:r>
            <a:r>
              <a:rPr lang="ru-RU" sz="3600" dirty="0"/>
              <a:t>века </a:t>
            </a:r>
            <a:r>
              <a:rPr lang="ru-RU" sz="3600" dirty="0" smtClean="0"/>
              <a:t>пришли первые документальные </a:t>
            </a:r>
            <a:r>
              <a:rPr lang="ru-RU" sz="3600" dirty="0"/>
              <a:t>свидетельства о колоколах на Руси.</a:t>
            </a:r>
          </a:p>
        </p:txBody>
      </p:sp>
      <p:pic>
        <p:nvPicPr>
          <p:cNvPr id="2058" name="Picture 10" descr="0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00062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Изготовление формы для колокола. Отливка колокола. Иллюстрации к «Энциклопедии» Ж.Л.Даламбера и Д.Дидро. Вторая половина XVIII в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0"/>
            <a:ext cx="5072066" cy="6858000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785794"/>
            <a:ext cx="3429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Изготовление формы для колокола. Отливка колокола. Иллюстрации к «Энциклопедии» Ж.Л.Даламбера и Д.Дидро. Вторая половина XVIII 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итье колоколов на заводе Оловянишниковых в Ярославле картина МЯВилл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3" y="428625"/>
            <a:ext cx="6583362" cy="4340225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65540" name="Прямоугольник 5"/>
          <p:cNvSpPr>
            <a:spLocks noChangeArrowheads="1"/>
          </p:cNvSpPr>
          <p:nvPr/>
        </p:nvSpPr>
        <p:spPr bwMode="auto">
          <a:xfrm>
            <a:off x="1142976" y="4996682"/>
            <a:ext cx="63579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Литье колоколов на заводе Оловянишниковых в Ярославле.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М.Я.Виллие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229600" cy="201133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Настоящее:</a:t>
            </a:r>
            <a:endParaRPr lang="ru-RU" dirty="0"/>
          </a:p>
        </p:txBody>
      </p:sp>
      <p:sp>
        <p:nvSpPr>
          <p:cNvPr id="14339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Настоящее:</a:t>
            </a:r>
          </a:p>
        </p:txBody>
      </p:sp>
      <p:pic>
        <p:nvPicPr>
          <p:cNvPr id="14340" name="Рисунок 3" descr="259019_86_bi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9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6" descr="1279542085_izgotovlenie-kolokol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571875"/>
            <a:ext cx="4000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7" descr="tr_640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9875" y="0"/>
            <a:ext cx="25241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Прямоугольник 4"/>
          <p:cNvSpPr>
            <a:spLocks noChangeArrowheads="1"/>
          </p:cNvSpPr>
          <p:nvPr/>
        </p:nvSpPr>
        <p:spPr bwMode="auto">
          <a:xfrm>
            <a:off x="285720" y="5000636"/>
            <a:ext cx="34560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Calibri" pitchFamily="34" charset="0"/>
              </a:rPr>
              <a:t>Поднятие </a:t>
            </a:r>
            <a:r>
              <a:rPr lang="ru-RU" sz="3200" dirty="0" smtClean="0">
                <a:latin typeface="Calibri" pitchFamily="34" charset="0"/>
              </a:rPr>
              <a:t>                                                        колокола</a:t>
            </a:r>
            <a:endParaRPr lang="ru-RU" sz="3200" dirty="0">
              <a:latin typeface="Calibri" pitchFamily="34" charset="0"/>
            </a:endParaRPr>
          </a:p>
        </p:txBody>
      </p:sp>
      <p:pic>
        <p:nvPicPr>
          <p:cNvPr id="5" name="Рисунок 4" descr="0000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"/>
            <a:ext cx="3929089" cy="426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7826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7812" y="0"/>
            <a:ext cx="3786188" cy="4214818"/>
          </a:xfrm>
          <a:prstGeom prst="rect">
            <a:avLst/>
          </a:prstGeom>
        </p:spPr>
      </p:pic>
      <p:pic>
        <p:nvPicPr>
          <p:cNvPr id="4" name="Рисунок 3" descr="Поднятие колокол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2786058"/>
            <a:ext cx="3643306" cy="4071942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7000892" y="4721662"/>
            <a:ext cx="2143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u="sng" dirty="0" smtClean="0">
              <a:solidFill>
                <a:schemeClr val="bg1"/>
              </a:solidFill>
            </a:endParaRPr>
          </a:p>
          <a:p>
            <a:r>
              <a:rPr lang="ru-RU" sz="3600" u="sng" dirty="0" smtClean="0">
                <a:solidFill>
                  <a:schemeClr val="bg1"/>
                </a:solidFill>
              </a:rPr>
              <a:t>Прошлое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901</TotalTime>
  <Words>291</Words>
  <Application>Microsoft Office PowerPoint</Application>
  <PresentationFormat>Экран (4:3)</PresentationFormat>
  <Paragraphs>59</Paragraphs>
  <Slides>13</Slides>
  <Notes>3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Возникновение колоколов</vt:lpstr>
      <vt:lpstr>Слайд 5</vt:lpstr>
      <vt:lpstr>Слайд 6</vt:lpstr>
      <vt:lpstr>Слайд 7</vt:lpstr>
      <vt:lpstr>      Настоящее: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начале были     БИЛА.</dc:title>
  <dc:creator>Домашний</dc:creator>
  <cp:lastModifiedBy>Домашний</cp:lastModifiedBy>
  <cp:revision>80</cp:revision>
  <dcterms:created xsi:type="dcterms:W3CDTF">2012-12-11T10:40:38Z</dcterms:created>
  <dcterms:modified xsi:type="dcterms:W3CDTF">2014-12-05T17:30:19Z</dcterms:modified>
</cp:coreProperties>
</file>