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9" r:id="rId5"/>
    <p:sldId id="262" r:id="rId6"/>
    <p:sldId id="260" r:id="rId7"/>
    <p:sldId id="261" r:id="rId8"/>
    <p:sldId id="263" r:id="rId9"/>
    <p:sldId id="266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9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orldtemples.ru/images/stories/images2/8%20uspenski%20sobor%20m%201.gif" TargetMode="External"/><Relationship Id="rId3" Type="http://schemas.openxmlformats.org/officeDocument/2006/relationships/hyperlink" Target="http://rrr54.ru/uploads/announce/picture/1912/15.jpg" TargetMode="External"/><Relationship Id="rId7" Type="http://schemas.openxmlformats.org/officeDocument/2006/relationships/hyperlink" Target="http://ilia13.dubki.ru/forums/uploads/post-1-1171474993.jpg" TargetMode="External"/><Relationship Id="rId2" Type="http://schemas.openxmlformats.org/officeDocument/2006/relationships/hyperlink" Target="http://dulichnuocnga.vn/images/du-lich-nga-07Mar2013031423%20_kotomka.com_moscow_2123_1600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fricapatagonia.com/sites/africapatagonia.com/files/imagecache/galeria/kremlin-plaza-roja-moscu.jpg" TargetMode="External"/><Relationship Id="rId5" Type="http://schemas.openxmlformats.org/officeDocument/2006/relationships/hyperlink" Target="http://blogs.pravkamchatka.ru/roditelirossii/files/2011/05/21.jpg" TargetMode="External"/><Relationship Id="rId4" Type="http://schemas.openxmlformats.org/officeDocument/2006/relationships/hyperlink" Target="http://www.jpg1.ru/2009/6/18/_jpg1.ru_156482956kjbj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o-name.ru/biography/aleksandr-suvorov.htm" TargetMode="External"/><Relationship Id="rId2" Type="http://schemas.openxmlformats.org/officeDocument/2006/relationships/hyperlink" Target="http://to-name.ru/historical-events/russia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0%D0%B0%D1%81%D1%81%D1%82%D1%80%D0%B5%D0%BB_%D1%86%D0%B0%D1%80%D1%81%D0%BA%D0%BE%D0%B9_%D1%81%D0%B5%D0%BC%D1%8C%D0%B8" TargetMode="External"/><Relationship Id="rId3" Type="http://schemas.openxmlformats.org/officeDocument/2006/relationships/hyperlink" Target="http://ru.wikipedia.org/wiki/%D0%A4%D0%B5%D0%B2%D1%80%D0%B0%D0%BB%D1%8C%D1%81%D0%BA%D0%B0%D1%8F_%D1%80%D0%B5%D0%B2%D0%BE%D0%BB%D1%8E%D1%86%D0%B8%D1%8F" TargetMode="External"/><Relationship Id="rId7" Type="http://schemas.openxmlformats.org/officeDocument/2006/relationships/hyperlink" Target="http://ru.wikipedia.org/wiki/%D0%95%D0%BA%D0%B0%D1%82%D0%B5%D1%80%D0%B8%D0%BD%D0%B1%D1%83%D1%80%D0%B3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1%D0%BE%D0%BB%D1%8C%D1%88%D0%B5%D0%B2%D0%B8%D0%BA" TargetMode="External"/><Relationship Id="rId5" Type="http://schemas.openxmlformats.org/officeDocument/2006/relationships/hyperlink" Target="http://ru.wikipedia.org/wiki/%D0%A2%D0%BE%D0%B1%D0%BE%D0%BB%D1%8C%D1%81%D0%BA" TargetMode="External"/><Relationship Id="rId4" Type="http://schemas.openxmlformats.org/officeDocument/2006/relationships/hyperlink" Target="http://ru.wikipedia.org/wiki/%D0%92%D1%80%D0%B5%D0%BC%D0%B5%D0%BD%D0%BD%D0%BE%D0%B5_%D0%BF%D1%80%D0%B0%D0%B2%D0%B8%D1%82%D0%B5%D0%BB%D1%8C%D1%81%D1%82%D0%B2%D0%BE_%D0%A0%D0%BE%D1%81%D1%81%D0%B8%D0%B8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Учитель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2786050" y="1571625"/>
            <a:ext cx="5672150" cy="300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85728"/>
            <a:ext cx="864396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История </a:t>
            </a:r>
          </a:p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России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620" y="4143380"/>
            <a:ext cx="49602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Презентацию подготовила </a:t>
            </a:r>
          </a:p>
          <a:p>
            <a:r>
              <a:rPr lang="ru-RU" sz="3200" dirty="0" smtClean="0"/>
              <a:t>учитель начальных классов</a:t>
            </a:r>
          </a:p>
          <a:p>
            <a:pPr algn="ctr"/>
            <a:r>
              <a:rPr lang="ru-RU" sz="3200" dirty="0" smtClean="0"/>
              <a:t> </a:t>
            </a:r>
            <a:r>
              <a:rPr lang="ru-RU" sz="3200" dirty="0" smtClean="0"/>
              <a:t>Горупай Л.А.</a:t>
            </a:r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http://dulichnuocnga.vn/images/du-lich-nga-07Mar2013031423</a:t>
            </a:r>
            <a:r>
              <a:rPr lang="ru-RU" dirty="0" smtClean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>_kotomka.com_moscow_2123_1600.jpg</a:t>
            </a:r>
            <a:r>
              <a:rPr lang="ru-RU" dirty="0" smtClean="0"/>
              <a:t>  памятник Минину и Пожарскому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642918"/>
            <a:ext cx="7139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http://rrr54.ru/uploads/announce/picture/1912/15.jpg</a:t>
            </a:r>
            <a:r>
              <a:rPr lang="ru-RU" dirty="0" smtClean="0"/>
              <a:t> шапка Мономаха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000108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http://www.jpg1.ru/2009/6/18/_jpg1.ru_156482956kjbj.jpg</a:t>
            </a:r>
            <a:r>
              <a:rPr lang="ru-RU" dirty="0" smtClean="0"/>
              <a:t> М И Кутузов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1428736"/>
            <a:ext cx="7319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blogs.pravkamchatka.ru/roditelirossii/files/2011/05/21.jpg</a:t>
            </a:r>
            <a:r>
              <a:rPr lang="ru-RU" dirty="0" smtClean="0"/>
              <a:t> Николай </a:t>
            </a:r>
            <a:r>
              <a:rPr lang="en-US" dirty="0" smtClean="0"/>
              <a:t>II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857364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www.africapatagonia.com/sites/africapatagonia.com/files/imagecache/galeria/kremlin-plaza-roja-moscu.jpg</a:t>
            </a:r>
            <a:r>
              <a:rPr lang="ru-RU" dirty="0" smtClean="0"/>
              <a:t>  Кремль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500306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ilia13.dubki.ru/forums/uploads/post-1-1171474993.jpg</a:t>
            </a:r>
            <a:r>
              <a:rPr lang="ru-RU" dirty="0" smtClean="0"/>
              <a:t> Кремль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000372"/>
            <a:ext cx="9084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www.worldtemples.ru/images/stories/images2/8%20uspenski%20sobor%20m%201.gif</a:t>
            </a:r>
            <a:r>
              <a:rPr lang="ru-RU" dirty="0" smtClean="0"/>
              <a:t>  </a:t>
            </a:r>
          </a:p>
          <a:p>
            <a:r>
              <a:rPr lang="ru-RU" dirty="0" smtClean="0"/>
              <a:t>Успенский  собор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Учитель\Мои документы\Downloads\du-lich-nga-07Mar2013031423_kotomka.com_moscow_2123_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722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6143644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Памятник Дмитрию Пожарскому и Кузьме Минину 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214290"/>
            <a:ext cx="345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Шапка Мономаха</a:t>
            </a:r>
            <a:endParaRPr lang="ru-RU" sz="2800" dirty="0"/>
          </a:p>
        </p:txBody>
      </p:sp>
      <p:pic>
        <p:nvPicPr>
          <p:cNvPr id="2050" name="Picture 2" descr="C:\Documents and Settings\Учитель\Мои документы\Downloads\1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054"/>
          <a:stretch>
            <a:fillRect/>
          </a:stretch>
        </p:blipFill>
        <p:spPr bwMode="auto">
          <a:xfrm>
            <a:off x="0" y="1500174"/>
            <a:ext cx="4357686" cy="41434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1934" y="214290"/>
            <a:ext cx="48577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dirty="0" smtClean="0"/>
              <a:t>один из символов самодержавия в России, венец русских великих князей и царей; золотой филигранный остроконечный головной убор среднеазиатской работы 14 в. с собольей опушкой, украшенный драгоценными камнями и увенчанный крестом. Легенда о присылке Шапки Мономаха византийским императором Константином Мономахом своему внуку великому князю киевскому Владимиру Всеволодовичу Мономаху возникла в конце 15 — начале 16 вв. в связи с образованием единого Российского государства и была одним из «обоснований» политической теории «Москва — третий Рим». Шапкой Мономаха впервые Иван III Васильевич венчал на престол своего преемника, Иван IV Васильевич венчался Шапкой Мономаха на царский престол. В 1721 значение коронационного венца от Шапки Мономаха переходит к императорской короне.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4686304" cy="4483113"/>
          </a:xfrm>
        </p:spPr>
        <p:txBody>
          <a:bodyPr/>
          <a:lstStyle/>
          <a:p>
            <a:r>
              <a:rPr lang="ru-RU" b="1" dirty="0" smtClean="0"/>
              <a:t>Михаил Илларионович Кутузов</a:t>
            </a:r>
            <a:r>
              <a:rPr lang="ru-RU" dirty="0" smtClean="0"/>
              <a:t> (1745-1813) — светлейший князь Смоленский (1812), </a:t>
            </a:r>
            <a:r>
              <a:rPr lang="ru-RU" dirty="0" smtClean="0">
                <a:hlinkClick r:id="rId2" tooltip="О России"/>
              </a:rPr>
              <a:t>русский</a:t>
            </a:r>
            <a:r>
              <a:rPr lang="ru-RU" dirty="0" smtClean="0"/>
              <a:t> полководец, генерал-фельдмаршал (1812). Ученик </a:t>
            </a:r>
            <a:r>
              <a:rPr lang="ru-RU" dirty="0" smtClean="0">
                <a:hlinkClick r:id="rId3" tooltip="Биография полководца и генералиссимуса Александра Суворова"/>
              </a:rPr>
              <a:t>Александра Васильевича Суворова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026" name="Picture 2" descr="C:\Documents and Settings\Учитель\Мои документы\Downloads\_jpg1.ru_156482956kjb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9175" y="0"/>
            <a:ext cx="4314825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s.pravkamchatka.ru/roditelirossii/files/2011/05/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511185" cy="58578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57720" y="0"/>
            <a:ext cx="428628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 </a:t>
            </a:r>
            <a:r>
              <a:rPr lang="ru-RU" sz="2800" dirty="0" smtClean="0"/>
              <a:t>П</a:t>
            </a:r>
            <a:r>
              <a:rPr lang="ru-RU" sz="2800" dirty="0" smtClean="0"/>
              <a:t>оследний Император</a:t>
            </a:r>
            <a:endParaRPr lang="en-US" sz="2800" dirty="0" smtClean="0"/>
          </a:p>
          <a:p>
            <a:r>
              <a:rPr lang="ru-RU" sz="2800" dirty="0" smtClean="0"/>
              <a:t>Российской империи</a:t>
            </a:r>
            <a:endParaRPr lang="en-US" sz="2800" dirty="0" smtClean="0"/>
          </a:p>
          <a:p>
            <a:r>
              <a:rPr lang="ru-RU" sz="2800" dirty="0" smtClean="0"/>
              <a:t>(</a:t>
            </a:r>
            <a:r>
              <a:rPr lang="ru-RU" sz="2800" dirty="0" smtClean="0"/>
              <a:t>20 </a:t>
            </a:r>
            <a:r>
              <a:rPr lang="ru-RU" sz="2800" dirty="0" smtClean="0"/>
              <a:t>октября </a:t>
            </a:r>
            <a:r>
              <a:rPr lang="ru-RU" sz="2800" dirty="0" smtClean="0"/>
              <a:t> </a:t>
            </a:r>
            <a:r>
              <a:rPr lang="ru-RU" sz="2800" dirty="0" smtClean="0"/>
              <a:t>1894—</a:t>
            </a:r>
            <a:r>
              <a:rPr lang="ru-RU" sz="2800" dirty="0" smtClean="0"/>
              <a:t> </a:t>
            </a:r>
            <a:endParaRPr lang="ru-RU" sz="2800" dirty="0" smtClean="0"/>
          </a:p>
          <a:p>
            <a:r>
              <a:rPr lang="ru-RU" sz="2800" dirty="0" smtClean="0"/>
              <a:t>2</a:t>
            </a:r>
            <a:r>
              <a:rPr lang="ru-RU" sz="2800" dirty="0" smtClean="0"/>
              <a:t> </a:t>
            </a:r>
            <a:r>
              <a:rPr lang="ru-RU" sz="2800" dirty="0" smtClean="0"/>
              <a:t> марта 1917)  </a:t>
            </a:r>
            <a:endParaRPr lang="en-US" sz="2800" dirty="0" smtClean="0"/>
          </a:p>
          <a:p>
            <a:r>
              <a:rPr lang="ru-RU" sz="2800" dirty="0" smtClean="0"/>
              <a:t>из </a:t>
            </a:r>
            <a:r>
              <a:rPr lang="ru-RU" sz="2800" dirty="0" smtClean="0"/>
              <a:t>императорского 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дома Романовых.</a:t>
            </a:r>
          </a:p>
          <a:p>
            <a:r>
              <a:rPr lang="ru-RU" sz="2000" dirty="0" smtClean="0"/>
              <a:t>Николай II отрёкся от престола в ходе </a:t>
            </a:r>
            <a:r>
              <a:rPr lang="ru-RU" sz="2000" dirty="0" smtClean="0">
                <a:hlinkClick r:id="rId3" tooltip="Февральская революция"/>
              </a:rPr>
              <a:t>Февральской революции</a:t>
            </a:r>
            <a:r>
              <a:rPr lang="ru-RU" sz="2000" dirty="0" smtClean="0"/>
              <a:t> 1917 года и находился вместе с семьёй под домашним арестом в </a:t>
            </a:r>
            <a:r>
              <a:rPr lang="ru-RU" sz="2000" dirty="0" err="1" smtClean="0"/>
              <a:t>царскосельском</a:t>
            </a:r>
            <a:r>
              <a:rPr lang="ru-RU" sz="2000" dirty="0" smtClean="0"/>
              <a:t> дворце. Летом 1917 года, по решению </a:t>
            </a:r>
            <a:r>
              <a:rPr lang="ru-RU" sz="2000" dirty="0" smtClean="0">
                <a:hlinkClick r:id="rId4" tooltip="Временное правительство России"/>
              </a:rPr>
              <a:t>Временного правительства</a:t>
            </a:r>
            <a:r>
              <a:rPr lang="ru-RU" sz="2000" dirty="0" smtClean="0"/>
              <a:t>, был вместе с семьёй отправлен в ссылку в </a:t>
            </a:r>
            <a:r>
              <a:rPr lang="ru-RU" sz="2000" dirty="0" smtClean="0">
                <a:hlinkClick r:id="rId5" tooltip="Тобольск"/>
              </a:rPr>
              <a:t>Тобольск</a:t>
            </a:r>
            <a:r>
              <a:rPr lang="ru-RU" sz="2000" dirty="0" smtClean="0"/>
              <a:t>, а весной 1918 года </a:t>
            </a:r>
            <a:r>
              <a:rPr lang="ru-RU" sz="2000" dirty="0" err="1" smtClean="0"/>
              <a:t>перемещён</a:t>
            </a:r>
            <a:r>
              <a:rPr lang="ru-RU" sz="2000" dirty="0" err="1" smtClean="0">
                <a:hlinkClick r:id="rId6" tooltip="Большевик"/>
              </a:rPr>
              <a:t>большевиками</a:t>
            </a:r>
            <a:r>
              <a:rPr lang="ru-RU" sz="2000" dirty="0" smtClean="0"/>
              <a:t> в </a:t>
            </a:r>
            <a:r>
              <a:rPr lang="ru-RU" sz="2000" dirty="0" smtClean="0">
                <a:hlinkClick r:id="rId7" tooltip="Екатеринбург"/>
              </a:rPr>
              <a:t>Екатеринбург</a:t>
            </a:r>
            <a:r>
              <a:rPr lang="ru-RU" sz="2000" dirty="0" smtClean="0"/>
              <a:t>, где был </a:t>
            </a:r>
            <a:r>
              <a:rPr lang="ru-RU" sz="2000" dirty="0" smtClean="0">
                <a:hlinkClick r:id="rId8" tooltip="Расстрел царской семьи"/>
              </a:rPr>
              <a:t>расстрелян</a:t>
            </a:r>
            <a:r>
              <a:rPr lang="ru-RU" sz="2000" dirty="0" smtClean="0"/>
              <a:t> в июле 1918 года, вместе с семьёй и приближёнными.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4071942"/>
            <a:ext cx="8643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Апо́стол</a:t>
            </a:r>
            <a:r>
              <a:rPr lang="ru-RU" sz="2400" dirty="0" smtClean="0"/>
              <a:t>» 1564 года («</a:t>
            </a:r>
            <a:r>
              <a:rPr lang="ru-RU" sz="2400" dirty="0" err="1" smtClean="0"/>
              <a:t>Моско́вский</a:t>
            </a:r>
            <a:r>
              <a:rPr lang="ru-RU" sz="2400" dirty="0" smtClean="0"/>
              <a:t> </a:t>
            </a:r>
            <a:r>
              <a:rPr lang="ru-RU" sz="2400" dirty="0" err="1" smtClean="0"/>
              <a:t>Апо́стол</a:t>
            </a:r>
            <a:r>
              <a:rPr lang="ru-RU" sz="2400" dirty="0" smtClean="0"/>
              <a:t>»,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smtClean="0"/>
              <a:t>Деяния святых апостол списана </a:t>
            </a:r>
            <a:r>
              <a:rPr lang="ru-RU" sz="2400" dirty="0" smtClean="0"/>
              <a:t>святым апостолом</a:t>
            </a:r>
            <a:r>
              <a:rPr lang="ru-RU" sz="2400" dirty="0" smtClean="0"/>
              <a:t> </a:t>
            </a:r>
            <a:r>
              <a:rPr lang="ru-RU" sz="2400" dirty="0" smtClean="0"/>
              <a:t>и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евангелистом Лукою») — </a:t>
            </a:r>
            <a:r>
              <a:rPr lang="ru-RU" sz="2400" dirty="0" smtClean="0"/>
              <a:t>первая</a:t>
            </a:r>
            <a:r>
              <a:rPr lang="ru-RU" sz="2400" dirty="0" smtClean="0"/>
              <a:t> датированная напечатанная </a:t>
            </a:r>
            <a:endParaRPr lang="ru-RU" sz="2400" dirty="0" smtClean="0"/>
          </a:p>
          <a:p>
            <a:r>
              <a:rPr lang="ru-RU" sz="2400" dirty="0" smtClean="0"/>
              <a:t>книга</a:t>
            </a:r>
            <a:r>
              <a:rPr lang="ru-RU" sz="2400" dirty="0" smtClean="0"/>
              <a:t> в России. </a:t>
            </a:r>
            <a:r>
              <a:rPr lang="ru-RU" sz="2400" dirty="0" smtClean="0"/>
              <a:t>Напечатана </a:t>
            </a:r>
            <a:r>
              <a:rPr lang="ru-RU" sz="2400" dirty="0" smtClean="0"/>
              <a:t>в 1563—1564 гг</a:t>
            </a:r>
            <a:r>
              <a:rPr lang="ru-RU" sz="2400" dirty="0" smtClean="0"/>
              <a:t>. </a:t>
            </a:r>
            <a:r>
              <a:rPr lang="ru-RU" sz="2400" dirty="0" smtClean="0"/>
              <a:t>Иваном Фёдоровым и Петром </a:t>
            </a:r>
            <a:r>
              <a:rPr lang="ru-RU" sz="2400" dirty="0" err="1" smtClean="0"/>
              <a:t>Мстиславцем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073" name="Picture 1" descr="C:\Documents and Settings\Учитель\Мои документы\Downloads\full1332241111.jpg"/>
          <p:cNvPicPr>
            <a:picLocks noChangeAspect="1" noChangeArrowheads="1"/>
          </p:cNvPicPr>
          <p:nvPr/>
        </p:nvPicPr>
        <p:blipFill>
          <a:blip r:embed="rId2"/>
          <a:srcRect l="8131" t="6110" r="5400" b="4819"/>
          <a:stretch>
            <a:fillRect/>
          </a:stretch>
        </p:blipFill>
        <p:spPr bwMode="auto">
          <a:xfrm rot="21392072">
            <a:off x="1428728" y="214290"/>
            <a:ext cx="6215106" cy="364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29132"/>
            <a:ext cx="8883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Моско́вский</a:t>
            </a:r>
            <a:r>
              <a:rPr lang="ru-RU" sz="2400" dirty="0" smtClean="0"/>
              <a:t> </a:t>
            </a:r>
            <a:r>
              <a:rPr lang="ru-RU" sz="2400" b="1" dirty="0" err="1" smtClean="0"/>
              <a:t>Кре́мль</a:t>
            </a:r>
            <a:r>
              <a:rPr lang="ru-RU" sz="2400" dirty="0" smtClean="0"/>
              <a:t> — </a:t>
            </a:r>
            <a:r>
              <a:rPr lang="ru-RU" sz="2400" b="1" dirty="0" smtClean="0"/>
              <a:t>кремль</a:t>
            </a:r>
            <a:r>
              <a:rPr lang="ru-RU" sz="2400" dirty="0" smtClean="0"/>
              <a:t>, древнейшая часть </a:t>
            </a:r>
            <a:r>
              <a:rPr lang="ru-RU" sz="2400" b="1" dirty="0" smtClean="0"/>
              <a:t>Москвы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главный общественно-политический </a:t>
            </a:r>
            <a:r>
              <a:rPr lang="ru-RU" sz="2400" dirty="0" smtClean="0"/>
              <a:t>и </a:t>
            </a:r>
            <a:r>
              <a:rPr lang="ru-RU" sz="2400" dirty="0" smtClean="0"/>
              <a:t>историко-художественный комплекс города</a:t>
            </a:r>
            <a:r>
              <a:rPr lang="ru-RU" sz="2400" dirty="0" smtClean="0"/>
              <a:t>,</a:t>
            </a:r>
            <a:r>
              <a:rPr lang="ru-RU" sz="2400" dirty="0" smtClean="0"/>
              <a:t> официальная резиденция президента Российской Федерации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49" name="Picture 1" descr="C:\Documents and Settings\Учитель\Мои документы\Downloads\kremlin-plaza-roja-moscu.jpg"/>
          <p:cNvPicPr>
            <a:picLocks noChangeAspect="1" noChangeArrowheads="1"/>
          </p:cNvPicPr>
          <p:nvPr/>
        </p:nvPicPr>
        <p:blipFill>
          <a:blip r:embed="rId2"/>
          <a:srcRect t="15625" r="11450" b="6250"/>
          <a:stretch>
            <a:fillRect/>
          </a:stretch>
        </p:blipFill>
        <p:spPr bwMode="auto">
          <a:xfrm>
            <a:off x="3619473" y="0"/>
            <a:ext cx="5524527" cy="3571876"/>
          </a:xfrm>
          <a:prstGeom prst="rect">
            <a:avLst/>
          </a:prstGeom>
          <a:noFill/>
        </p:spPr>
      </p:pic>
      <p:pic>
        <p:nvPicPr>
          <p:cNvPr id="2050" name="Picture 2" descr="C:\Documents and Settings\Учитель\Мои документы\Downloads\post-1-1171474993.jpg"/>
          <p:cNvPicPr>
            <a:picLocks noChangeAspect="1" noChangeArrowheads="1"/>
          </p:cNvPicPr>
          <p:nvPr/>
        </p:nvPicPr>
        <p:blipFill>
          <a:blip r:embed="rId3"/>
          <a:srcRect b="12111"/>
          <a:stretch>
            <a:fillRect/>
          </a:stretch>
        </p:blipFill>
        <p:spPr bwMode="auto">
          <a:xfrm>
            <a:off x="0" y="0"/>
            <a:ext cx="3690940" cy="3629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572008"/>
            <a:ext cx="92234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М.Ю. Лермонтов называл Московский Кремль «алтарем России». </a:t>
            </a:r>
            <a:endParaRPr lang="ru-RU" sz="2000" dirty="0" smtClean="0"/>
          </a:p>
          <a:p>
            <a:r>
              <a:rPr lang="ru-RU" sz="2000" dirty="0" smtClean="0"/>
              <a:t>Эти </a:t>
            </a:r>
            <a:r>
              <a:rPr lang="ru-RU" sz="2000" dirty="0" smtClean="0"/>
              <a:t>слова можно с полным правом отнести к Успенскому собору в Кремле. </a:t>
            </a:r>
            <a:endParaRPr lang="ru-RU" sz="2000" dirty="0" smtClean="0"/>
          </a:p>
          <a:p>
            <a:r>
              <a:rPr lang="ru-RU" sz="2000" dirty="0" smtClean="0"/>
              <a:t>На </a:t>
            </a:r>
            <a:r>
              <a:rPr lang="ru-RU" sz="2000" dirty="0" smtClean="0"/>
              <a:t>протяжении веков храм был связан с важнейшими событиями в жизни страны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Успенский собор служил местом венчания на царство русский царей, </a:t>
            </a:r>
            <a:endParaRPr lang="ru-RU" sz="2000" dirty="0" smtClean="0"/>
          </a:p>
          <a:p>
            <a:r>
              <a:rPr lang="ru-RU" sz="2000" dirty="0" smtClean="0"/>
              <a:t>местом </a:t>
            </a:r>
            <a:r>
              <a:rPr lang="ru-RU" sz="2000" dirty="0" smtClean="0"/>
              <a:t>избрания </a:t>
            </a:r>
            <a:r>
              <a:rPr lang="ru-RU" sz="2000" dirty="0" smtClean="0"/>
              <a:t>очередного </a:t>
            </a:r>
            <a:r>
              <a:rPr lang="ru-RU" sz="2000" dirty="0" smtClean="0"/>
              <a:t>главы </a:t>
            </a:r>
            <a:r>
              <a:rPr lang="ru-RU" sz="2000" dirty="0" smtClean="0"/>
              <a:t>русской </a:t>
            </a:r>
            <a:r>
              <a:rPr lang="ru-RU" sz="2000" dirty="0" smtClean="0"/>
              <a:t>церкви и </a:t>
            </a:r>
            <a:r>
              <a:rPr lang="ru-RU" sz="2000" dirty="0" smtClean="0"/>
              <a:t>усыпальницей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московских митрополитов и патриархов.</a:t>
            </a:r>
            <a:endParaRPr lang="ru-RU" sz="2000" dirty="0"/>
          </a:p>
        </p:txBody>
      </p:sp>
      <p:pic>
        <p:nvPicPr>
          <p:cNvPr id="20482" name="Picture 2" descr="C:\Documents and Settings\Учитель\Мои документы\Downloads\8 uspenski sobor m 1.gif"/>
          <p:cNvPicPr>
            <a:picLocks noChangeAspect="1" noChangeArrowheads="1"/>
          </p:cNvPicPr>
          <p:nvPr/>
        </p:nvPicPr>
        <p:blipFill>
          <a:blip r:embed="rId2"/>
          <a:srcRect t="14285"/>
          <a:stretch>
            <a:fillRect/>
          </a:stretch>
        </p:blipFill>
        <p:spPr bwMode="auto">
          <a:xfrm>
            <a:off x="1142976" y="285728"/>
            <a:ext cx="6357982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Галина\Мои документы\Мои рисунки\Маме\История России\Петр 1 картинки\image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289550" cy="6858000"/>
          </a:xfr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5572125" y="285750"/>
            <a:ext cx="3286125" cy="17859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Пётр  Алексеевич</a:t>
            </a:r>
          </a:p>
          <a:p>
            <a:pPr algn="ctr">
              <a:defRPr/>
            </a:pPr>
            <a:r>
              <a:rPr lang="ru-RU" sz="3600" b="1" dirty="0"/>
              <a:t>Романов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00750" y="2428875"/>
            <a:ext cx="2500313" cy="714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1672 - 1725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255</Words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8</cp:revision>
  <dcterms:modified xsi:type="dcterms:W3CDTF">2014-04-17T16:56:03Z</dcterms:modified>
</cp:coreProperties>
</file>