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5" r:id="rId5"/>
    <p:sldId id="259" r:id="rId6"/>
    <p:sldId id="264" r:id="rId7"/>
    <p:sldId id="266" r:id="rId8"/>
    <p:sldId id="260" r:id="rId9"/>
    <p:sldId id="261" r:id="rId10"/>
    <p:sldId id="262" r:id="rId11"/>
    <p:sldId id="265" r:id="rId12"/>
    <p:sldId id="267" r:id="rId13"/>
    <p:sldId id="268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564D-75E1-4BEE-827E-0CBEE4FCA7CC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7561-D37A-45AE-BC7D-CF58BA7DC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88C9-4606-425E-A668-0D083E8FB301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8ABE3-529C-444E-88F9-B56959B9F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B931-F612-48A3-B7E9-504B5167ADEE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2CE87-27D6-46FF-8E4A-91F56BD93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B0BDD-BED4-4924-98DC-BBCA975B3CB3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BC82-2DF1-445A-BE5B-28DE5B5D7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49E90-E241-4CDD-9D0A-DFD441521923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4DED0-1DC6-4B22-BC70-91EE320C5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08CC0-753F-4A2F-AD8E-24671218B781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1CED-3795-4680-AF8C-EBEBC54A1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B122E-6979-43D2-9D09-879F1C3E2A59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28ED3-A06E-48C2-89D7-7B824AC21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AA8D-26B8-4044-9246-A49F0C521D6F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6110C-8605-4961-BFDD-AB4FFC179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4C76-9147-4E9F-A0C8-B37B349E884F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B1D92-004C-47D3-BE07-001854180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12B8-A663-42EC-B4D6-C81B3C964117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CA83-C204-4C67-9077-E2C87E61F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10202-08BC-4CDF-88D0-512F53D37EFE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D97D-B5BF-4100-9A19-28910DB12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0AC7159-7008-486D-B18A-FE68317A7349}" type="datetimeFigureOut">
              <a:rPr lang="ru-RU"/>
              <a:pPr>
                <a:defRPr/>
              </a:pPr>
              <a:t>08.08.2010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DAC8573-B0E9-40D6-BA76-3C4460C09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3%D0%B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1%D1%83%D1%85%D0%B0%D1%80%D0%B8" TargetMode="External"/><Relationship Id="rId5" Type="http://schemas.openxmlformats.org/officeDocument/2006/relationships/hyperlink" Target="http://ru.wikipedia.org/wiki/%D0%9A%D0%B0%D1%80%D1%82%D0%BE%D1%84%D0%B5%D0%BB%D1%8C" TargetMode="External"/><Relationship Id="rId4" Type="http://schemas.openxmlformats.org/officeDocument/2006/relationships/hyperlink" Target="http://ru.wikipedia.org/wiki/%D0%91%D0%B0%D0%BD%D0%B0%D0%B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D%D1%84%D0%B5%D1%82%D0%BD%D0%BE%D0%B5_%D0%B4%D0%B5%D1%80%D0%B5%D0%B2%D0%BE" TargetMode="External"/><Relationship Id="rId2" Type="http://schemas.openxmlformats.org/officeDocument/2006/relationships/hyperlink" Target="http://ru.wikipedia.org/wiki/%D0%A4%D0%B0%D0%B9%D0%BB:Hovenia_dulc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0%BB%D0%B5%D0%B1%D0%BD%D0%BE%D0%B5_%D0%B4%D0%B5%D1%80%D0%B5%D0%B2%D0%BE" TargetMode="External"/><Relationship Id="rId5" Type="http://schemas.openxmlformats.org/officeDocument/2006/relationships/hyperlink" Target="http://nauka.relis.ru/30/0210/30210142.htm" TargetMode="External"/><Relationship Id="rId4" Type="http://schemas.openxmlformats.org/officeDocument/2006/relationships/hyperlink" Target="http://www.floranimal.ru/pages/flora/d/5983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zhizni.ru/archive/0/n-635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2743200"/>
          </a:xfrm>
        </p:spPr>
        <p:txBody>
          <a:bodyPr/>
          <a:lstStyle/>
          <a:p>
            <a:pPr eaLnBrk="1" hangingPunct="1"/>
            <a:r>
              <a:rPr lang="ru-RU" sz="6000" dirty="0" smtClean="0"/>
              <a:t>Необычные деревья</a:t>
            </a:r>
            <a:br>
              <a:rPr lang="ru-RU" sz="6000" dirty="0" smtClean="0"/>
            </a:br>
            <a:r>
              <a:rPr lang="ru-RU" sz="3600" dirty="0" smtClean="0"/>
              <a:t>(часть 1)</a:t>
            </a:r>
            <a:endParaRPr lang="ru-RU" sz="6000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25"/>
            <a:ext cx="7486650" cy="1500188"/>
          </a:xfrm>
        </p:spPr>
        <p:txBody>
          <a:bodyPr/>
          <a:lstStyle/>
          <a:p>
            <a:pPr eaLnBrk="1" hangingPunct="1"/>
            <a:r>
              <a:rPr lang="ru-RU" smtClean="0"/>
              <a:t>Учитель начальных классов МОУ Наро-Фоминской сош № 7 </a:t>
            </a:r>
          </a:p>
          <a:p>
            <a:pPr eaLnBrk="1" hangingPunct="1"/>
            <a:r>
              <a:rPr lang="ru-RU" smtClean="0"/>
              <a:t>Башмакова Ирина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Огуречное дерево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357313"/>
            <a:ext cx="3714750" cy="5143500"/>
          </a:xfrm>
        </p:spPr>
      </p:pic>
      <p:sp>
        <p:nvSpPr>
          <p:cNvPr id="1126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6175" cy="4691063"/>
          </a:xfrm>
        </p:spPr>
        <p:txBody>
          <a:bodyPr/>
          <a:lstStyle/>
          <a:p>
            <a:pPr eaLnBrk="1" hangingPunct="1"/>
            <a:r>
              <a:rPr lang="ru-RU" sz="1600" smtClean="0"/>
              <a:t>Остров Сокотра у восточного побережья Африки - средоточие странных, своеобразных форм растительной жизни. Здесь на каменистых склонах гор можно встретить огуречное дерево,  растение с колючими морщинистыми листьями, шипастыми, похожими на обыкновенные огурцы плодами и толстым, разбухшим от млечного сока стволом, состоящим из мягкой беловатой клеточной ткани, которая легко режется ножом. </a:t>
            </a:r>
          </a:p>
          <a:p>
            <a:pPr eaLnBrk="1" hangingPunct="1"/>
            <a:r>
              <a:rPr lang="ru-RU" sz="1600" smtClean="0"/>
              <a:t>Некоторые экземпляры не превышают в высоту полутора метров, а диаметр имеют значительно больший.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2363" cy="655638"/>
          </a:xfrm>
        </p:spPr>
        <p:txBody>
          <a:bodyPr/>
          <a:lstStyle/>
          <a:p>
            <a:pPr algn="ctr" eaLnBrk="1" hangingPunct="1"/>
            <a:r>
              <a:rPr lang="ru-RU" sz="4000" i="1" smtClean="0"/>
              <a:t>Дерево-карлик вельвичия. </a:t>
            </a:r>
            <a:endParaRPr lang="ru-RU" sz="4000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1643063"/>
            <a:ext cx="4714875" cy="3214687"/>
          </a:xfrm>
        </p:spPr>
      </p:pic>
      <p:sp>
        <p:nvSpPr>
          <p:cNvPr id="12292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Безводные пустыни Западной и Юго-Западной Африки (главным образом пустыня Намиб) - родина дерева-карлика вельвичии удивительной. </a:t>
            </a:r>
          </a:p>
          <a:p>
            <a:pPr eaLnBrk="1" hangingPunct="1"/>
            <a:r>
              <a:rPr lang="ru-RU" smtClean="0"/>
              <a:t>Ее низкий и толстый ствол, почти полностью скрытый в земле и лишь не более чем на 0,5 метра выступающий над ней, напоминает обрубок или пень. Он растет преимущественно в ширину и, в конце концов, достигает диаметра 1,2 метра. </a:t>
            </a:r>
          </a:p>
          <a:p>
            <a:pPr eaLnBrk="1" hangingPunct="1"/>
            <a:r>
              <a:rPr lang="ru-RU" smtClean="0"/>
              <a:t>Ствол  плотный и твердый, как у секвойи, но без годовых колец. Поцарапать его удается только гвоздем. Стержневой корень может уходить метров на пять в глубину почвы. На верхушке ствола два листа длиной 3, иногда до 8 метров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29550" cy="655638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Хлебное дерево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1428750"/>
            <a:ext cx="4500563" cy="4714875"/>
          </a:xfrm>
        </p:spPr>
      </p:pic>
      <p:sp>
        <p:nvSpPr>
          <p:cNvPr id="13316" name="Текст 4"/>
          <p:cNvSpPr>
            <a:spLocks noGrp="1"/>
          </p:cNvSpPr>
          <p:nvPr>
            <p:ph type="body" sz="half" idx="2"/>
          </p:nvPr>
        </p:nvSpPr>
        <p:spPr>
          <a:xfrm>
            <a:off x="428625" y="1143000"/>
            <a:ext cx="3008313" cy="4976813"/>
          </a:xfrm>
        </p:spPr>
        <p:txBody>
          <a:bodyPr/>
          <a:lstStyle/>
          <a:p>
            <a:pPr eaLnBrk="1" hangingPunct="1"/>
            <a:r>
              <a:rPr lang="ru-RU" smtClean="0"/>
              <a:t>Это довольно крупное, до 20-26 м в высоту, и быстро растущее дерево, облик которого несколько напоминает обычный </a:t>
            </a:r>
            <a:r>
              <a:rPr lang="ru-RU" u="sng" smtClean="0">
                <a:hlinkClick r:id="rId3" tooltip="Дуб"/>
              </a:rPr>
              <a:t>дуб</a:t>
            </a:r>
            <a:r>
              <a:rPr lang="ru-RU" smtClean="0"/>
              <a:t>. </a:t>
            </a:r>
          </a:p>
          <a:p>
            <a:pPr eaLnBrk="1" hangingPunct="1"/>
            <a:r>
              <a:rPr lang="ru-RU" smtClean="0"/>
              <a:t>Хлебное  дерево — важный источник питания. Мякоть созревших плодов (соплодий) хлебного дерева пекут, варят, сушат, засахаривают, едят сырой и даже, разминая и растирая, делают из неё тесто для своеобразных «блинчиков». Подобно </a:t>
            </a:r>
            <a:r>
              <a:rPr lang="ru-RU" u="sng" smtClean="0">
                <a:hlinkClick r:id="rId4" tooltip="Банан"/>
              </a:rPr>
              <a:t>бананам</a:t>
            </a:r>
            <a:r>
              <a:rPr lang="ru-RU" smtClean="0"/>
              <a:t>, недозрелые плоды используются как овощи, а зрелые, более сладкие — как фрукты. По вкусу жареные плоды напоминают скорее </a:t>
            </a:r>
            <a:r>
              <a:rPr lang="ru-RU" u="sng" smtClean="0">
                <a:hlinkClick r:id="rId5" tooltip="Картофель"/>
              </a:rPr>
              <a:t>картофель</a:t>
            </a:r>
            <a:r>
              <a:rPr lang="ru-RU" smtClean="0"/>
              <a:t>, чем хлеб. Свежая мякоть быстро портится, но </a:t>
            </a:r>
            <a:r>
              <a:rPr lang="ru-RU" u="sng" smtClean="0">
                <a:hlinkClick r:id="rId6" tooltip="Сухари"/>
              </a:rPr>
              <a:t>сухари</a:t>
            </a:r>
            <a:r>
              <a:rPr lang="ru-RU" smtClean="0"/>
              <a:t> из хлебного дерева хранятся очень долго, до нескольких лет.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Хлебное дерево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785938"/>
            <a:ext cx="3929062" cy="3643312"/>
          </a:xfrm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500188"/>
            <a:ext cx="3643313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Использованные ресурсы</a:t>
            </a:r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hlinkClick r:id="rId2"/>
              </a:rPr>
              <a:t>http://ru.wikipedia.org/wiki/%D0%A4%D0%B0%D0%B9%D0%BB:Hovenia_dulcis.jpg</a:t>
            </a:r>
            <a:r>
              <a:rPr lang="ru-RU" sz="1800" dirty="0" smtClean="0"/>
              <a:t> – конфетное дерево</a:t>
            </a:r>
          </a:p>
          <a:p>
            <a:pPr eaLnBrk="1" hangingPunct="1"/>
            <a:r>
              <a:rPr lang="en-US" sz="1800" dirty="0" smtClean="0">
                <a:hlinkClick r:id="rId3"/>
              </a:rPr>
              <a:t>http://ru.wikipedia.org/wiki/%D0%9A%D0%BE%D0%BD%D1%84%D0%B5%D1%82%D0%BD%D0%BE%D0%B5_%D0%B4%D0%B5%D1%80%D0%B5%D0%B2%D0%BE</a:t>
            </a:r>
            <a:r>
              <a:rPr lang="ru-RU" sz="1800" dirty="0" smtClean="0"/>
              <a:t> – конфетное дерево</a:t>
            </a:r>
          </a:p>
          <a:p>
            <a:pPr eaLnBrk="1" hangingPunct="1"/>
            <a:r>
              <a:rPr lang="en-US" sz="1800" dirty="0" smtClean="0">
                <a:hlinkClick r:id="rId4"/>
              </a:rPr>
              <a:t>http://www.floranimal.ru/pages/flora/d/5983.html</a:t>
            </a:r>
            <a:r>
              <a:rPr lang="ru-RU" sz="1800" dirty="0" smtClean="0"/>
              <a:t> - бутылочное дерево</a:t>
            </a:r>
          </a:p>
          <a:p>
            <a:pPr eaLnBrk="1" hangingPunct="1"/>
            <a:r>
              <a:rPr lang="en-US" sz="1800" dirty="0" smtClean="0">
                <a:hlinkClick r:id="rId5"/>
              </a:rPr>
              <a:t>http://nauka.relis.ru/30/0210/30210142.htm</a:t>
            </a:r>
            <a:r>
              <a:rPr lang="ru-RU" sz="1800" dirty="0" smtClean="0"/>
              <a:t> - причудливые деревья</a:t>
            </a:r>
          </a:p>
          <a:p>
            <a:pPr eaLnBrk="1" hangingPunct="1"/>
            <a:r>
              <a:rPr lang="en-US" sz="1800" dirty="0" smtClean="0">
                <a:hlinkClick r:id="rId6"/>
              </a:rPr>
              <a:t>http://ru.wikipedia.org/wiki/%D0%A5%D0%BB%D0%B5%D0%B1%D0%BD%D0%BE%D0%B5_%D0%B4%D0%B5%D1%80%D0%B5%D0%B2%D0%BE</a:t>
            </a:r>
            <a:r>
              <a:rPr lang="ru-RU" sz="1800" dirty="0" smtClean="0"/>
              <a:t> – хлебное дерево</a:t>
            </a:r>
          </a:p>
          <a:p>
            <a:pPr eaLnBrk="1" hangingPunct="1"/>
            <a:endParaRPr lang="ru-RU" sz="120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72363" cy="727075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Конфетное дерево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1214438"/>
            <a:ext cx="4276725" cy="5419725"/>
          </a:xfrm>
        </p:spPr>
      </p:pic>
      <p:sp>
        <p:nvSpPr>
          <p:cNvPr id="3076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50"/>
          </a:xfrm>
        </p:spPr>
        <p:txBody>
          <a:bodyPr/>
          <a:lstStyle/>
          <a:p>
            <a:pPr eaLnBrk="1" hangingPunct="1"/>
            <a:r>
              <a:rPr lang="ru-RU" sz="1600" b="1" smtClean="0"/>
              <a:t>Говения сладкая, или «конфетное» дерево</a:t>
            </a:r>
            <a:r>
              <a:rPr lang="ru-RU" sz="1600" smtClean="0"/>
              <a:t>, растет в лесах тропической Америки. Внешне оно очень похоже на липу, с большим количеством цветов, богатых нектаром. В конце осени на дереве созревают «конфеты» – высохшие серые стручки, которые содержат до 50 % сахара и по вкусу очень похожи на </a:t>
            </a:r>
            <a:r>
              <a:rPr lang="ru-RU" sz="1600" u="sng" smtClean="0">
                <a:hlinkClick r:id="rId3" tooltip="Статья &quot;Чем полезны сухофрукты? Изюм.&quot; "/>
              </a:rPr>
              <a:t>изюм</a:t>
            </a:r>
            <a:r>
              <a:rPr lang="ru-RU" sz="1600" smtClean="0"/>
              <a:t>. Не только плоды, но и крепкая и легкая древесина говении сладкой используется местными жителями: они изготавливают из нее музыкальные инструменты и некоторые виды мебели.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Плодоножки Конфетного дерева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643063"/>
            <a:ext cx="3967163" cy="4525962"/>
          </a:xfr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571625"/>
            <a:ext cx="36671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Конфетное дерево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00188"/>
            <a:ext cx="5429250" cy="4071937"/>
          </a:xfrm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3343275"/>
            <a:ext cx="4686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25" cy="72707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>Бутылочное дерево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1357313"/>
            <a:ext cx="5143500" cy="5214937"/>
          </a:xfrm>
        </p:spPr>
      </p:pic>
      <p:sp>
        <p:nvSpPr>
          <p:cNvPr id="614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7550" cy="4691063"/>
          </a:xfrm>
        </p:spPr>
        <p:txBody>
          <a:bodyPr/>
          <a:lstStyle/>
          <a:p>
            <a:pPr algn="just" eaLnBrk="1" hangingPunct="1"/>
            <a:r>
              <a:rPr lang="ru-RU" smtClean="0"/>
              <a:t>     </a:t>
            </a:r>
            <a:r>
              <a:rPr lang="ru-RU" sz="1800" smtClean="0"/>
              <a:t>Брахихитон  наскальный растет в центральной Австралии.</a:t>
            </a:r>
          </a:p>
          <a:p>
            <a:pPr algn="just" eaLnBrk="1" hangingPunct="1"/>
            <a:r>
              <a:rPr lang="ru-RU" sz="1800" smtClean="0"/>
              <a:t>     Его ствол, достигающий в высоту 15 м, расширяется внизу до 1,5—2 м и издали похож на гигантскую бутыль. </a:t>
            </a:r>
          </a:p>
          <a:p>
            <a:pPr algn="just" eaLnBrk="1" hangingPunct="1"/>
            <a:r>
              <a:rPr lang="ru-RU" sz="1800" smtClean="0"/>
              <a:t>     В  расширенной части ствола бутылочного дерева накапливается вода, которая расходуется в сухое время года.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Бутылочное дерево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1357313"/>
            <a:ext cx="3857625" cy="52149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0988" cy="655638"/>
          </a:xfrm>
        </p:spPr>
        <p:txBody>
          <a:bodyPr/>
          <a:lstStyle/>
          <a:p>
            <a:pPr algn="ctr" eaLnBrk="1" hangingPunct="1"/>
            <a:r>
              <a:rPr lang="ru-RU" sz="4800" smtClean="0"/>
              <a:t>Дерево-фляга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1214438"/>
            <a:ext cx="3429000" cy="5143500"/>
          </a:xfrm>
        </p:spPr>
      </p:pic>
      <p:sp>
        <p:nvSpPr>
          <p:cNvPr id="8196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7550" cy="4994275"/>
          </a:xfrm>
        </p:spPr>
        <p:txBody>
          <a:bodyPr/>
          <a:lstStyle/>
          <a:p>
            <a:pPr algn="just" eaLnBrk="1" hangingPunct="1"/>
            <a:r>
              <a:rPr lang="ru-RU" sz="1600" smtClean="0"/>
              <a:t>      Научное название дерева-фляги - моринга (Moringa ovalifolia). Оно растет в горах Юго-Западной Африки. Имеет мягкую древесину, способную впитать во время дождей и сохранить огромное количество воды, столь необходимой растению в долгие месяцы засухи. В самых сухих местностях ствол моринги чудовищно распухает. В более влажных областях он остается мягким и губчатым, но не бывает таким пузатым. Это дерево достигает в высоту 6 метров и более. Ствол обычно толщиной в метр. </a:t>
            </a:r>
          </a:p>
          <a:p>
            <a:pPr algn="just" eaLnBrk="1" hangingPunct="1"/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0988" cy="727075"/>
          </a:xfrm>
        </p:spPr>
        <p:txBody>
          <a:bodyPr/>
          <a:lstStyle/>
          <a:p>
            <a:pPr algn="ctr" eaLnBrk="1" hangingPunct="1"/>
            <a:r>
              <a:rPr lang="ru-RU" sz="5400" smtClean="0"/>
              <a:t>Баобаб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1285875"/>
            <a:ext cx="5429250" cy="4500563"/>
          </a:xfrm>
        </p:spPr>
      </p:pic>
      <p:sp>
        <p:nvSpPr>
          <p:cNvPr id="9220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Рыхлая, пористая древесина </a:t>
            </a:r>
            <a:r>
              <a:rPr lang="ru-RU" b="1" i="1" smtClean="0"/>
              <a:t>баобаба</a:t>
            </a:r>
            <a:r>
              <a:rPr lang="ru-RU" i="1" smtClean="0"/>
              <a:t> способна вбирать в себя большие запасы воды - до 120 тысяч литров.</a:t>
            </a:r>
          </a:p>
          <a:p>
            <a:pPr eaLnBrk="1" hangingPunct="1"/>
            <a:endParaRPr lang="ru-RU" i="1" smtClean="0"/>
          </a:p>
          <a:p>
            <a:pPr eaLnBrk="1" hangingPunct="1"/>
            <a:endParaRPr lang="ru-RU" i="1" smtClean="0"/>
          </a:p>
          <a:p>
            <a:pPr eaLnBrk="1" hangingPunct="1"/>
            <a:r>
              <a:rPr lang="ru-RU" smtClean="0"/>
              <a:t>Старые баобабы часто пустотелы. Иногда в них даже живут люди. Известен случай, когда баобаб служил автобусной остановкой, он вмещал до 30 человек.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i="1" smtClean="0"/>
              <a:t>Когда в саваннах стоит великая сушь, баобаб сбрасывает листву. Влагу, накопленную в стволе, он приберегает для будущих плодов.</a:t>
            </a:r>
            <a:endParaRPr lang="ru-RU" sz="2400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643063"/>
            <a:ext cx="4572000" cy="492918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андшаф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Ландшафт</Template>
  <TotalTime>179</TotalTime>
  <Words>647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Ландшафт</vt:lpstr>
      <vt:lpstr>Необычные деревья (часть 1)</vt:lpstr>
      <vt:lpstr>Конфетное дерево</vt:lpstr>
      <vt:lpstr>Плодоножки Конфетного дерева</vt:lpstr>
      <vt:lpstr>Конфетное дерево</vt:lpstr>
      <vt:lpstr>Бутылочное дерево</vt:lpstr>
      <vt:lpstr>Бутылочное дерево</vt:lpstr>
      <vt:lpstr>Дерево-фляга</vt:lpstr>
      <vt:lpstr>Баобаб</vt:lpstr>
      <vt:lpstr>Когда в саваннах стоит великая сушь, баобаб сбрасывает листву. Влагу, накопленную в стволе, он приберегает для будущих плодов.</vt:lpstr>
      <vt:lpstr>Огуречное дерево</vt:lpstr>
      <vt:lpstr>Дерево-карлик вельвичия. </vt:lpstr>
      <vt:lpstr>Хлебное дерево</vt:lpstr>
      <vt:lpstr>Хлебное дерево</vt:lpstr>
      <vt:lpstr>Использованные ресурсы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деревья</dc:title>
  <dc:creator>Uzer</dc:creator>
  <cp:lastModifiedBy>user</cp:lastModifiedBy>
  <cp:revision>23</cp:revision>
  <dcterms:created xsi:type="dcterms:W3CDTF">2009-11-17T14:35:04Z</dcterms:created>
  <dcterms:modified xsi:type="dcterms:W3CDTF">2010-08-08T13:50:33Z</dcterms:modified>
</cp:coreProperties>
</file>