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9" r:id="rId2"/>
  </p:sldMasterIdLst>
  <p:notesMasterIdLst>
    <p:notesMasterId r:id="rId16"/>
  </p:notesMasterIdLst>
  <p:sldIdLst>
    <p:sldId id="258" r:id="rId3"/>
    <p:sldId id="259" r:id="rId4"/>
    <p:sldId id="260" r:id="rId5"/>
    <p:sldId id="261" r:id="rId6"/>
    <p:sldId id="274" r:id="rId7"/>
    <p:sldId id="267" r:id="rId8"/>
    <p:sldId id="263" r:id="rId9"/>
    <p:sldId id="264" r:id="rId10"/>
    <p:sldId id="268" r:id="rId11"/>
    <p:sldId id="269" r:id="rId12"/>
    <p:sldId id="265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  <a:srgbClr val="009900"/>
    <a:srgbClr val="FFFF00"/>
    <a:srgbClr val="FFFF66"/>
    <a:srgbClr val="CCFF33"/>
    <a:srgbClr val="99FF33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533" autoAdjust="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345F2C-5F1C-4EA2-A19C-CC363C1AC7C2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087304-622D-4EEB-B599-B6D2E6F6F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4D80-781A-4129-BE97-8652005FAA8A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6959-9BB7-4257-8488-6C83F8FD9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85672-582F-41DE-A0E1-A8DD3E09BDD5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D699-7212-4E6C-992F-C0BCADD66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9B09-2733-44E5-A6BF-5E966E533552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77FB-71D7-4BF6-B36B-F536CEF83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51621-C4CD-4727-93FB-CDEDD879366B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613E-01EC-43E7-9C6E-2E0CE52FA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9951-53DF-4FAC-8981-CEE0FCECAD1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B34A-DE14-4205-BF82-F365C93F9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D1D9-E097-4BAA-8DA8-1FC2F7317938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FCD4B-8C46-4CB1-93CD-846827396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9F36-F323-4D06-A660-C93D7514E528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2EAC-7DD3-44D1-9740-52B234F63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C620-F0CF-4FB2-9C63-A6425B62C429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5614-016C-4143-BE77-791E3223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0929-C02E-4444-9FAC-2E5A3930037A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9298-A591-4925-844E-01CD94EEA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8EC4-BD47-4652-9281-9A03587B044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998E-6CCD-4C1B-A02B-470D33D06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5FAF-720A-47AE-87BC-097A8AE07533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D290-7730-4A47-A994-D9EA08DD9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D065-E309-4F58-92D3-0BDB2342B7CD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B125-FDD2-4D12-AAC1-5DE4C5F70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79630-F004-4CC7-9C55-B7E576A89DD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07F6-D773-420F-B91C-BFB892556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DC07-41B1-4F64-8934-49103A391EE5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EADE-3055-44B4-8943-5E811FB42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38172-84A9-4BA9-A1A5-F73E1D5F1094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6ECD-405C-425D-8021-30117DF46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9320-1E8A-4B5B-8344-231362451CF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C91F-041F-468C-8BB6-7E6A11281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77319-44AE-40A3-A800-155D0EE363B2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6E329-1A45-41B4-82C4-96B7F0B76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6B8CA-15D4-45AF-9A22-9824EB9C608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8B2A-CBB0-432F-932E-525C1F2A6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78822-3F4F-4103-95F7-F142754A5074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703D-6CBB-418D-B538-562A77E61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92C40-7EC0-47A5-B238-365DED09289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5619-E937-4FAD-BD4C-C22FDF8AE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75277-AFCD-4DB0-ABC1-8C7D7FBE217D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3758-C218-410E-AEEF-3F501BE4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27C6-06B2-4321-9E16-F048416C65F1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F47FA-AD17-453A-B2A8-01EE34226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1765F-82AA-4ABD-9149-252B43646646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E3D24-52E7-4B92-B8B8-F76BF2EB8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FFFF66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44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6A4C11-BBB0-4BAC-BCF1-B8B9A41861B7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44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44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DDB345-B388-44DB-834C-AC31108FF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84546DD-DFC2-4265-A2B2-C80CD703B508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A456301-AAD8-4D81-8536-DAD29DF73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6" r:id="rId4"/>
    <p:sldLayoutId id="2147483902" r:id="rId5"/>
    <p:sldLayoutId id="2147483897" r:id="rId6"/>
    <p:sldLayoutId id="2147483903" r:id="rId7"/>
    <p:sldLayoutId id="2147483904" r:id="rId8"/>
    <p:sldLayoutId id="2147483905" r:id="rId9"/>
    <p:sldLayoutId id="2147483898" r:id="rId10"/>
    <p:sldLayoutId id="21474839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:\РАБОТА\2\МО\000h5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7325" y="0"/>
            <a:ext cx="514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214313" y="1571625"/>
            <a:ext cx="36433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3540A"/>
                </a:solidFill>
                <a:latin typeface="Comic Sans MS" pitchFamily="66" charset="0"/>
              </a:rPr>
              <a:t>Актуальность работы </a:t>
            </a:r>
          </a:p>
          <a:p>
            <a:pPr algn="ctr"/>
            <a:r>
              <a:rPr lang="ru-RU" sz="3600" b="1">
                <a:solidFill>
                  <a:srgbClr val="93540A"/>
                </a:solidFill>
                <a:latin typeface="Comic Sans MS" pitchFamily="66" charset="0"/>
              </a:rPr>
              <a:t>по ОБЖ </a:t>
            </a:r>
          </a:p>
          <a:p>
            <a:pPr algn="ctr"/>
            <a:r>
              <a:rPr lang="ru-RU" sz="3600" b="1">
                <a:solidFill>
                  <a:srgbClr val="93540A"/>
                </a:solidFill>
                <a:latin typeface="Comic Sans MS" pitchFamily="66" charset="0"/>
              </a:rPr>
              <a:t>в дошкольных учреждениях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" name="Овал 8"/>
          <p:cNvSpPr/>
          <p:nvPr/>
        </p:nvSpPr>
        <p:spPr bwMode="auto">
          <a:xfrm>
            <a:off x="0" y="2357438"/>
            <a:ext cx="4714875" cy="4500562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buClr>
                <a:srgbClr val="000000"/>
              </a:buClr>
              <a:buSzPct val="100000"/>
            </a:pPr>
            <a:r>
              <a:rPr lang="ru-RU" b="1">
                <a:latin typeface="Comic Sans MS" pitchFamily="66" charset="0"/>
              </a:rPr>
              <a:t>При этом взрослые люди, любящие и опекающие своих детей, порой сами не замечают, как часто они повторяют слова: «не трогай», «отойди», «нельзя». Или, напротив, пытаются объяснить что-либо путем долгих и не всегда понятных детям наставлений. 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ru-RU" b="1">
                <a:latin typeface="Comic Sans MS" pitchFamily="66" charset="0"/>
              </a:rPr>
              <a:t>Все это дает обратный результат.</a:t>
            </a:r>
            <a:r>
              <a:rPr lang="ru-RU">
                <a:latin typeface="Comic Sans MS" pitchFamily="66" charset="0"/>
              </a:rPr>
              <a:t> </a:t>
            </a:r>
            <a:endParaRPr lang="ru-RU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8131" name="Picture 3" descr="C:\Users\Kolibri\Desktop\1202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286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Овал 7"/>
          <p:cNvSpPr/>
          <p:nvPr/>
        </p:nvSpPr>
        <p:spPr bwMode="auto">
          <a:xfrm>
            <a:off x="0" y="0"/>
            <a:ext cx="3429000" cy="2428875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>
                <a:latin typeface="Comic Sans MS" pitchFamily="66" charset="0"/>
              </a:rPr>
              <a:t>Формирование безопасного поведения неизбежно связано с целым рядом запретов..</a:t>
            </a:r>
            <a:endParaRPr lang="ru-RU" sz="20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8130" name="Picture 2" descr="C:\Users\Kolibri\Desktop\x_0faab3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857232"/>
            <a:ext cx="2326777" cy="1915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132" name="Picture 4" descr="C:\Users\Kolibri\Desktop\11qpwgl9K6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357694"/>
            <a:ext cx="3500462" cy="250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D:\РАБОТА\2\МО\c09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00174"/>
            <a:ext cx="3348641" cy="5357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7" name="Picture 5" descr="C:\Users\Kolibri\Desktop\86491586_large_rebenok_na_kuh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85985" y="4395562"/>
            <a:ext cx="3214710" cy="2462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вал 6"/>
          <p:cNvSpPr/>
          <p:nvPr/>
        </p:nvSpPr>
        <p:spPr bwMode="auto">
          <a:xfrm>
            <a:off x="500063" y="0"/>
            <a:ext cx="4572000" cy="2062163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b="1">
                <a:latin typeface="Comic Sans MS" pitchFamily="66" charset="0"/>
              </a:rPr>
              <a:t>Нужно прививать детям навыки поведения с ситуациях, чреватых получением травм, формировать у них представление о наиболее типичных, часто встречающихся ситуациях. </a:t>
            </a:r>
          </a:p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2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929188" y="1857375"/>
            <a:ext cx="4214812" cy="5000625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Занятия по ОБЖ необходимы для формирования у детей сознательного и ответственного отношения к личной безопасности и безопасности окружающих, усвоения ими знаний и умений распознавать и оценивать опасные ситуации, определять способы защиты от них, и, в идеале оказывать само- и взаимопомощь.</a:t>
            </a:r>
            <a:endParaRPr lang="ru-RU" sz="1600" b="1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1600"/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8440" name="Picture 8" descr="D:\РАБОТА\2\МО\0015-035-Ne-vyryvajte-kustarniki-s-korn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714488"/>
            <a:ext cx="3000396" cy="2294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8" name="Picture 6" descr="D:\РАБОТА\2\МО\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38" y="0"/>
            <a:ext cx="3500462" cy="2407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РАБОТА\2\МО\ПД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46"/>
            <a:ext cx="571504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Облако 3"/>
          <p:cNvSpPr/>
          <p:nvPr/>
        </p:nvSpPr>
        <p:spPr bwMode="auto">
          <a:xfrm>
            <a:off x="0" y="0"/>
            <a:ext cx="3571875" cy="2286000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b="1">
                <a:latin typeface="Comic Sans MS" pitchFamily="66" charset="0"/>
              </a:rPr>
              <a:t>…воспитание и формирование сознательного поведения – процесс длительный. Работа должна быть систематической. </a:t>
            </a:r>
            <a:endParaRPr lang="ru-RU" sz="1400">
              <a:latin typeface="Comic Sans MS" pitchFamily="66" charset="0"/>
            </a:endParaRPr>
          </a:p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Облако 4"/>
          <p:cNvSpPr/>
          <p:nvPr/>
        </p:nvSpPr>
        <p:spPr bwMode="auto">
          <a:xfrm>
            <a:off x="5929313" y="0"/>
            <a:ext cx="3214687" cy="2357438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400" b="1">
              <a:latin typeface="Comic Sans MS" pitchFamily="66" charset="0"/>
            </a:endParaRPr>
          </a:p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b="1">
                <a:latin typeface="Comic Sans MS" pitchFamily="66" charset="0"/>
              </a:rPr>
              <a:t>…лучшая вакцина против несчастных случаев с детьми – воспитание и личный пример…</a:t>
            </a:r>
            <a:endParaRPr lang="ru-RU" sz="1400">
              <a:latin typeface="Comic Sans MS" pitchFamily="66" charset="0"/>
            </a:endParaRPr>
          </a:p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РАБОТА\2\МО\_news_16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58822"/>
            <a:ext cx="7929618" cy="459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214313" y="214313"/>
            <a:ext cx="8501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Таким образом, ч</a:t>
            </a:r>
            <a:r>
              <a:rPr lang="ru-RU">
                <a:latin typeface="Comic Sans MS" pitchFamily="66" charset="0"/>
              </a:rPr>
              <a:t>еловек </a:t>
            </a:r>
            <a:r>
              <a:rPr lang="ru-RU" b="1">
                <a:latin typeface="Comic Sans MS" pitchFamily="66" charset="0"/>
              </a:rPr>
              <a:t>(большой и маленький) </a:t>
            </a:r>
            <a:r>
              <a:rPr lang="ru-RU">
                <a:latin typeface="Comic Sans MS" pitchFamily="66" charset="0"/>
              </a:rPr>
              <a:t>может предотвратить беду, уберечь себя и своих близких от опасности, если будет владеть элементарными знаниями основ безопасности жизнедеятельности. </a:t>
            </a:r>
          </a:p>
          <a:p>
            <a:pPr algn="ctr"/>
            <a:endParaRPr lang="ru-RU">
              <a:latin typeface="Comic Sans MS" pitchFamily="66" charset="0"/>
            </a:endParaRPr>
          </a:p>
          <a:p>
            <a:pPr algn="ctr"/>
            <a:r>
              <a:rPr lang="ru-RU">
                <a:latin typeface="Comic Sans MS" pitchFamily="66" charset="0"/>
              </a:rPr>
              <a:t>Знания эти формируются в процессе воспитания, следовательно, обучение детей обеспечению безопасности их жизнедеятельности является актуальной педагогической задачей.</a:t>
            </a:r>
            <a:r>
              <a:rPr lang="ru-RU" b="1">
                <a:latin typeface="Comic Sans MS" pitchFamily="66" charset="0"/>
              </a:rPr>
              <a:t>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-214313" y="0"/>
            <a:ext cx="9358313" cy="2214563"/>
          </a:xfrm>
        </p:spPr>
        <p:txBody>
          <a:bodyPr/>
          <a:lstStyle/>
          <a:p>
            <a:pPr indent="14288"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Детство </a:t>
            </a:r>
          </a:p>
          <a:p>
            <a:pPr indent="14288"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b="1" smtClean="0">
                <a:latin typeface="Comic Sans MS" pitchFamily="66" charset="0"/>
              </a:rPr>
              <a:t>- это уникальный период в жизни человека, </a:t>
            </a:r>
          </a:p>
          <a:p>
            <a:pPr indent="14288"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b="1" smtClean="0">
                <a:latin typeface="Comic Sans MS" pitchFamily="66" charset="0"/>
              </a:rPr>
              <a:t>именно в это время формируется здоровье, происходит становление личности. </a:t>
            </a:r>
          </a:p>
          <a:p>
            <a:pPr indent="14288"/>
            <a:endParaRPr lang="ru-RU" smtClean="0"/>
          </a:p>
        </p:txBody>
      </p:sp>
      <p:pic>
        <p:nvPicPr>
          <p:cNvPr id="12291" name="Picture 2" descr="D:\РАБОТА\Роль взрослого в формирвоании самооценки дошкольника\336604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428875"/>
            <a:ext cx="4843462" cy="4214813"/>
          </a:xfrm>
          <a:ln w="76200">
            <a:solidFill>
              <a:srgbClr val="FFFF00"/>
            </a:solidFill>
            <a:miter lim="800000"/>
          </a:ln>
        </p:spPr>
      </p:pic>
      <p:pic>
        <p:nvPicPr>
          <p:cNvPr id="2" name="Picture 2" descr="D:\РАБОТА\2\ФОТО. Работа\Средняя группа\Повседневность\2 сентября 2011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000250"/>
            <a:ext cx="3527425" cy="46434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Kolibri\Desktop\545-dvizheniya-glavnyj-sposob-issledovaniya-mira_12977148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57438"/>
            <a:ext cx="4500563" cy="4500562"/>
          </a:xfrm>
          <a:noFill/>
          <a:ln w="57150">
            <a:solidFill>
              <a:srgbClr val="FFFF00"/>
            </a:solidFill>
            <a:miter lim="800000"/>
          </a:ln>
        </p:spPr>
      </p:pic>
      <p:pic>
        <p:nvPicPr>
          <p:cNvPr id="13315" name="Picture 7" descr="C:\Users\Kolibri\Desktop\1277494087_1636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357438"/>
            <a:ext cx="4643438" cy="45005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316" name="Овал 9"/>
          <p:cNvSpPr>
            <a:spLocks noChangeArrowheads="1"/>
          </p:cNvSpPr>
          <p:nvPr/>
        </p:nvSpPr>
        <p:spPr bwMode="auto">
          <a:xfrm>
            <a:off x="285750" y="357188"/>
            <a:ext cx="4143375" cy="20716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3317" name="Овал 10"/>
          <p:cNvSpPr>
            <a:spLocks noChangeArrowheads="1"/>
          </p:cNvSpPr>
          <p:nvPr/>
        </p:nvSpPr>
        <p:spPr bwMode="auto">
          <a:xfrm>
            <a:off x="4714875" y="428625"/>
            <a:ext cx="4214813" cy="20716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Comic Sans MS" pitchFamily="66" charset="0"/>
              </a:rPr>
              <a:t>Его любознательности нет границ… </a:t>
            </a:r>
            <a:endParaRPr lang="ru-RU" sz="2400">
              <a:latin typeface="Comic Sans MS" pitchFamily="66" charset="0"/>
            </a:endParaRPr>
          </a:p>
        </p:txBody>
      </p: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428625" y="78581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mic Sans MS" pitchFamily="66" charset="0"/>
              </a:rPr>
              <a:t>Едва появившись на свет, малыш начинает познавать мир.</a:t>
            </a:r>
            <a:endParaRPr lang="ru-RU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Kolibri\Desktop\2948054_large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-928718"/>
            <a:ext cx="5304864" cy="5773433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4572000"/>
            <a:ext cx="91440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omic Sans MS" pitchFamily="66" charset="0"/>
              </a:rPr>
              <a:t>По своим физиологическим  и психологическим особенностям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ребенок не может</a:t>
            </a:r>
            <a:r>
              <a:rPr lang="ru-RU" sz="3200" b="1">
                <a:latin typeface="Comic Sans MS" pitchFamily="66" charset="0"/>
              </a:rPr>
              <a:t> самостоятельно определить всю меру опасности.</a:t>
            </a:r>
            <a:endParaRPr lang="ru-RU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кругленный прямоугольник 5"/>
          <p:cNvSpPr>
            <a:spLocks noChangeArrowheads="1"/>
          </p:cNvSpPr>
          <p:nvPr/>
        </p:nvSpPr>
        <p:spPr bwMode="auto">
          <a:xfrm>
            <a:off x="4857750" y="3857625"/>
            <a:ext cx="3929063" cy="157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tabLst>
                <a:tab pos="2962275" algn="l"/>
              </a:tabLst>
            </a:pPr>
            <a:r>
              <a:rPr lang="ru-RU" sz="1500">
                <a:latin typeface="Comic Sans MS" pitchFamily="66" charset="0"/>
              </a:rPr>
              <a:t>…и поэтому ребенок, оставшись </a:t>
            </a:r>
            <a:r>
              <a:rPr lang="ru-RU" sz="1500" b="1">
                <a:latin typeface="Comic Sans MS" pitchFamily="66" charset="0"/>
              </a:rPr>
              <a:t>без надзора взрослых, способен беспечно</a:t>
            </a:r>
            <a:r>
              <a:rPr lang="ru-RU" sz="1500">
                <a:latin typeface="Comic Sans MS" pitchFamily="66" charset="0"/>
              </a:rPr>
              <a:t> открыть кран газовой плиты, по неосторожности выпасть из открытого окна, из любопытства попробовать бабушкино лекарство.</a:t>
            </a:r>
            <a:endParaRPr lang="ru-RU" sz="15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87" name="Скругленный прямоугольник 6"/>
          <p:cNvSpPr>
            <a:spLocks noChangeArrowheads="1"/>
          </p:cNvSpPr>
          <p:nvPr/>
        </p:nvSpPr>
        <p:spPr bwMode="auto">
          <a:xfrm>
            <a:off x="4857750" y="5643563"/>
            <a:ext cx="3929063" cy="9286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latin typeface="Comic Sans MS" pitchFamily="66" charset="0"/>
              </a:rPr>
              <a:t> Все это </a:t>
            </a:r>
            <a:r>
              <a:rPr lang="ru-RU" sz="1400" b="1">
                <a:latin typeface="Comic Sans MS" pitchFamily="66" charset="0"/>
              </a:rPr>
              <a:t>становится причиной тяжелых увечий или даже смерти… </a:t>
            </a:r>
          </a:p>
        </p:txBody>
      </p:sp>
      <p:pic>
        <p:nvPicPr>
          <p:cNvPr id="53252" name="Picture 4" descr="http://www.poseti-nn.ru/images/news/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57686" cy="6334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254" name="Picture 6" descr="http://img15.nnm.ru/4/0/d/8/3/bec196cb6a14bac7e287091b1cc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507" y="285728"/>
            <a:ext cx="4194910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olibri\Desktop\2411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25734" y="3500438"/>
            <a:ext cx="4604119" cy="30718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Kolibri\Desktop\privateschoo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37013" cy="269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2" name="Picture 2" descr="C:\Users\Kolibri\Desktop\ss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4064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 bwMode="auto">
          <a:xfrm>
            <a:off x="5500688" y="214313"/>
            <a:ext cx="3429000" cy="3071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450850" defTabSz="449263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</a:pPr>
            <a:r>
              <a:rPr lang="ru-RU" sz="1400">
                <a:latin typeface="Comic Sans MS" pitchFamily="66" charset="0"/>
              </a:rPr>
              <a:t>В начале пути рядом с беззащитным и доверчивым малышом находятся </a:t>
            </a:r>
            <a:r>
              <a:rPr lang="ru-RU" sz="1400" b="1">
                <a:latin typeface="Comic Sans MS" pitchFamily="66" charset="0"/>
              </a:rPr>
              <a:t>самые главные люди </a:t>
            </a:r>
            <a:r>
              <a:rPr lang="ru-RU" sz="1400">
                <a:latin typeface="Comic Sans MS" pitchFamily="66" charset="0"/>
              </a:rPr>
              <a:t>в его жизни - это </a:t>
            </a:r>
            <a:r>
              <a:rPr lang="ru-RU" sz="1400" b="1">
                <a:latin typeface="Comic Sans MS" pitchFamily="66" charset="0"/>
              </a:rPr>
              <a:t>родители и воспитатели. </a:t>
            </a:r>
          </a:p>
          <a:p>
            <a:pPr indent="450850" defTabSz="449263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</a:pPr>
            <a:r>
              <a:rPr lang="ru-RU" sz="1400" u="sng">
                <a:latin typeface="Comic Sans MS" pitchFamily="66" charset="0"/>
              </a:rPr>
              <a:t>Без взрослого человека ребёнок не может выжить и развиться в социальную личность.</a:t>
            </a:r>
          </a:p>
          <a:p>
            <a:pPr indent="450850" defTabSz="449263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</a:pPr>
            <a:r>
              <a:rPr lang="ru-RU" sz="1400">
                <a:latin typeface="Comic Sans MS" pitchFamily="66" charset="0"/>
              </a:rPr>
              <a:t>Благодаря их любви и заботе, эмоциональной близости и поддержке, ребенок растет и развивается, у него возникает доверие к миру и окружающим его людям.</a:t>
            </a:r>
            <a:endParaRPr lang="ru-RU" sz="1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Сердце 7"/>
          <p:cNvSpPr/>
          <p:nvPr/>
        </p:nvSpPr>
        <p:spPr bwMode="auto">
          <a:xfrm>
            <a:off x="2643188" y="0"/>
            <a:ext cx="2857500" cy="1928813"/>
          </a:xfrm>
          <a:prstGeom prst="hear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b="1">
                <a:latin typeface="Comic Sans MS" pitchFamily="66" charset="0"/>
              </a:rPr>
              <a:t>Мы с вами желаем нашим детям счастья... </a:t>
            </a:r>
            <a:endParaRPr lang="ru-RU" sz="1400">
              <a:latin typeface="Comic Sans MS" pitchFamily="66" charset="0"/>
            </a:endParaRPr>
          </a:p>
        </p:txBody>
      </p:sp>
      <p:sp>
        <p:nvSpPr>
          <p:cNvPr id="9" name="Сердце 8"/>
          <p:cNvSpPr/>
          <p:nvPr/>
        </p:nvSpPr>
        <p:spPr bwMode="auto">
          <a:xfrm>
            <a:off x="2643188" y="1714500"/>
            <a:ext cx="2928937" cy="2071688"/>
          </a:xfrm>
          <a:prstGeom prst="hear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b="1">
                <a:latin typeface="Comic Sans MS" pitchFamily="66" charset="0"/>
              </a:rPr>
              <a:t>…и все наши попытки уберечь их от бед и невзгод продиктованы этим…</a:t>
            </a:r>
            <a:endParaRPr lang="ru-RU" sz="1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0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1" name="Picture 5" descr="C:\Users\Kolibri\Desktop\Marine Dr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9388"/>
            <a:ext cx="9382125" cy="70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4929188" y="5429250"/>
            <a:ext cx="4500562" cy="142875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3" name="TextBox 15"/>
          <p:cNvSpPr txBox="1">
            <a:spLocks noChangeArrowheads="1"/>
          </p:cNvSpPr>
          <p:nvPr/>
        </p:nvSpPr>
        <p:spPr bwMode="auto">
          <a:xfrm>
            <a:off x="4929188" y="5429250"/>
            <a:ext cx="42148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...со временем…изменились условия жизни человека, изменились и правила безопасности жизнедеятельности</a:t>
            </a:r>
            <a:r>
              <a:rPr lang="ru-RU" sz="2000" b="1">
                <a:latin typeface="Comic Sans MS" pitchFamily="66" charset="0"/>
              </a:rPr>
              <a:t>…</a:t>
            </a:r>
            <a:endParaRPr lang="ru-RU" sz="2000"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0" y="0"/>
            <a:ext cx="4857750" cy="171450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>
                <a:latin typeface="Comic Sans MS" pitchFamily="66" charset="0"/>
              </a:rPr>
              <a:t>Проблема защиты от опасностей возникла одновременно с появлением человека на земле. Многие правила безопасности формулировались, когда люди пытались защититься от диких зверей и природных явлений…</a:t>
            </a:r>
            <a:endParaRPr lang="ru-RU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Kolibri\Desktop\gogol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1" y="0"/>
            <a:ext cx="4571999" cy="3428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3" name="Picture 5" descr="C:\Users\Kolibri\Desktop\76142084_4368102_9655f73090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60743"/>
            <a:ext cx="4572000" cy="3397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5" name="Picture 7" descr="C:\Users\Kolibri\Desktop\electric.gr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3074106" cy="2071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4" name="Picture 6" descr="C:\Users\Kolibri\Desktop\0_1effa_2858afa9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52876"/>
            <a:ext cx="4357686" cy="2905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7" descr="C:\Users\Kolibri\Desktop\photos0-800x6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428868"/>
            <a:ext cx="3500430" cy="2625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Овал 13"/>
          <p:cNvSpPr/>
          <p:nvPr/>
        </p:nvSpPr>
        <p:spPr bwMode="auto">
          <a:xfrm>
            <a:off x="0" y="0"/>
            <a:ext cx="4714875" cy="2786063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>
                <a:latin typeface="Comic Sans MS" pitchFamily="66" charset="0"/>
              </a:rPr>
              <a:t>…теперь они связаны с интенсивным движением транспорта на городских улицах, развитой сетью коммуникаций, большим скоплением людей, обогащенностью жилища людей техникой.</a:t>
            </a:r>
            <a:r>
              <a:rPr lang="ru-RU" b="1">
                <a:latin typeface="Comic Sans MS" pitchFamily="66" charset="0"/>
              </a:rPr>
              <a:t> </a:t>
            </a:r>
            <a:endParaRPr lang="ru-RU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olibri\Desktop\0_29557_6c0a48c6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0" y="0"/>
            <a:ext cx="4857750" cy="142875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>
                <a:latin typeface="Comic Sans MS" pitchFamily="66" charset="0"/>
              </a:rPr>
              <a:t>С первых лет жизни любознательность ребенка, его активность в вопросах познания окружающего, поощряемая взрослым, порой становится небезопасным для него….</a:t>
            </a:r>
            <a:endParaRPr lang="ru-RU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643313" y="5929313"/>
            <a:ext cx="5500687" cy="92868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571875" y="6037263"/>
            <a:ext cx="5572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…что для взрослого не является проблемной ситуацией, для ребенка может стать таковой…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1016</TotalTime>
  <Words>487</Words>
  <Application>Microsoft Office PowerPoint</Application>
  <PresentationFormat>Экран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1_Тема Office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*****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***</dc:creator>
  <cp:lastModifiedBy>Kolibri</cp:lastModifiedBy>
  <cp:revision>136</cp:revision>
  <dcterms:created xsi:type="dcterms:W3CDTF">2009-11-18T06:17:39Z</dcterms:created>
  <dcterms:modified xsi:type="dcterms:W3CDTF">2012-10-20T16:05:33Z</dcterms:modified>
</cp:coreProperties>
</file>