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6" r:id="rId3"/>
    <p:sldId id="258" r:id="rId4"/>
    <p:sldId id="273" r:id="rId5"/>
    <p:sldId id="274" r:id="rId6"/>
    <p:sldId id="259" r:id="rId7"/>
    <p:sldId id="260" r:id="rId8"/>
    <p:sldId id="262" r:id="rId9"/>
    <p:sldId id="261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6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81D03-310F-4439-8DDF-E18087C9078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1B0AE-F234-4742-8C12-DED355948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1B0AE-F234-4742-8C12-DED355948CB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mile5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64350"/>
          </a:xfrm>
          <a:prstGeom prst="rect">
            <a:avLst/>
          </a:prstGeom>
          <a:noFill/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7920037" cy="6264275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0"/>
                <a:gd name="adj2" fmla="val 50000"/>
              </a:avLst>
            </a:prstTxWarp>
          </a:bodyPr>
          <a:lstStyle/>
          <a:p>
            <a:pPr algn="ctr"/>
            <a:r>
              <a:rPr lang="ru-RU" sz="80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</a:t>
            </a:r>
            <a:endParaRPr lang="ru-RU" sz="80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095374" y="733424"/>
            <a:ext cx="6191269" cy="20526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жили-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928794" y="3643314"/>
            <a:ext cx="6500858" cy="25003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были...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7-tub-ru.yandex.net/i?id=264491838-4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28604"/>
            <a:ext cx="4145798" cy="3361457"/>
          </a:xfrm>
          <a:prstGeom prst="rect">
            <a:avLst/>
          </a:prstGeom>
          <a:noFill/>
        </p:spPr>
      </p:pic>
      <p:pic>
        <p:nvPicPr>
          <p:cNvPr id="20485" name="Picture 5" descr="http://im7-tub-ru.yandex.net/i?id=166337772-5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7" y="714356"/>
            <a:ext cx="3000396" cy="1666887"/>
          </a:xfrm>
          <a:prstGeom prst="rect">
            <a:avLst/>
          </a:prstGeom>
          <a:noFill/>
        </p:spPr>
      </p:pic>
      <p:pic>
        <p:nvPicPr>
          <p:cNvPr id="20487" name="Picture 7" descr="http://im5-tub-ru.yandex.net/i?id=574236163-07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57167"/>
            <a:ext cx="2504140" cy="2071702"/>
          </a:xfrm>
          <a:prstGeom prst="rect">
            <a:avLst/>
          </a:prstGeom>
          <a:noFill/>
        </p:spPr>
      </p:pic>
      <p:pic>
        <p:nvPicPr>
          <p:cNvPr id="20488" name="Picture 8" descr="C:\Users\Администратор\Desktop\КАРТИНКИ\витамины\Biol-8-34-kon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488" y="4429132"/>
            <a:ext cx="3324225" cy="1685925"/>
          </a:xfrm>
          <a:prstGeom prst="rect">
            <a:avLst/>
          </a:prstGeom>
          <a:noFill/>
        </p:spPr>
      </p:pic>
      <p:pic>
        <p:nvPicPr>
          <p:cNvPr id="7" name="Рисунок 6" descr="lukzb[1]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3" y="4857750"/>
            <a:ext cx="2428861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http://im6-tub-ru.yandex.net/i?id=494975044-18-72&amp;n=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596" y="2786058"/>
            <a:ext cx="2219325" cy="1428750"/>
          </a:xfrm>
          <a:prstGeom prst="rect">
            <a:avLst/>
          </a:prstGeom>
          <a:noFill/>
        </p:spPr>
      </p:pic>
      <p:pic>
        <p:nvPicPr>
          <p:cNvPr id="20492" name="Picture 12" descr="http://im0-tub-ru.yandex.net/i?id=184632888-43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6" y="2357430"/>
            <a:ext cx="2405066" cy="2000264"/>
          </a:xfrm>
          <a:prstGeom prst="rect">
            <a:avLst/>
          </a:prstGeom>
          <a:noFill/>
        </p:spPr>
      </p:pic>
      <p:pic>
        <p:nvPicPr>
          <p:cNvPr id="20496" name="Picture 16" descr="http://im4-tub-ru.yandex.net/i?id=286864021-34-72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99358" y="4643446"/>
            <a:ext cx="2311243" cy="1643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4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КАРТИНКИ\витамины\tqa2um72cle17fvs9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792" y="0"/>
            <a:ext cx="4929208" cy="6572272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7158" y="-2714668"/>
            <a:ext cx="4090799" cy="867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Витамин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группы 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обеспечивает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нормальное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состояние кожи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 слизистых оболочек,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улучшает зрение,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сопротивляемость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организма в целом.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85852" y="357166"/>
            <a:ext cx="21339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555" name="Picture 3" descr="http://im2-tub-ru.yandex.net/i?id=62413513-1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857232"/>
            <a:ext cx="2716058" cy="2500330"/>
          </a:xfrm>
          <a:prstGeom prst="rect">
            <a:avLst/>
          </a:prstGeom>
          <a:noFill/>
        </p:spPr>
      </p:pic>
      <p:pic>
        <p:nvPicPr>
          <p:cNvPr id="4" name="Рисунок 3" descr="beans[1]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714356"/>
            <a:ext cx="25908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http://im4-tub-ru.yandex.net/i?id=254689911-5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519" y="2370194"/>
            <a:ext cx="2288407" cy="2273252"/>
          </a:xfrm>
          <a:prstGeom prst="rect">
            <a:avLst/>
          </a:prstGeom>
          <a:noFill/>
        </p:spPr>
      </p:pic>
      <p:pic>
        <p:nvPicPr>
          <p:cNvPr id="23560" name="Picture 8" descr="http://im7-tub-ru.yandex.net/i?id=167770298-6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49" y="2643182"/>
            <a:ext cx="2476517" cy="1785950"/>
          </a:xfrm>
          <a:prstGeom prst="rect">
            <a:avLst/>
          </a:prstGeom>
          <a:noFill/>
        </p:spPr>
      </p:pic>
      <p:pic>
        <p:nvPicPr>
          <p:cNvPr id="23562" name="Picture 10" descr="http://im3-tub-ru.yandex.net/i?id=587422248-24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48" y="5000636"/>
            <a:ext cx="1971675" cy="1428750"/>
          </a:xfrm>
          <a:prstGeom prst="rect">
            <a:avLst/>
          </a:prstGeom>
          <a:noFill/>
        </p:spPr>
      </p:pic>
      <p:pic>
        <p:nvPicPr>
          <p:cNvPr id="23564" name="Picture 12" descr="http://im2-tub-ru.yandex.net/i?id=276760033-24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4000504"/>
            <a:ext cx="2400316" cy="2000264"/>
          </a:xfrm>
          <a:prstGeom prst="rect">
            <a:avLst/>
          </a:prstGeom>
          <a:noFill/>
        </p:spPr>
      </p:pic>
      <p:pic>
        <p:nvPicPr>
          <p:cNvPr id="23566" name="Picture 14" descr="http://im0-tub-ru.yandex.net/i?id=368904919-24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6451" y="4714884"/>
            <a:ext cx="2607011" cy="1785950"/>
          </a:xfrm>
          <a:prstGeom prst="rect">
            <a:avLst/>
          </a:prstGeom>
          <a:noFill/>
        </p:spPr>
      </p:pic>
      <p:pic>
        <p:nvPicPr>
          <p:cNvPr id="23568" name="Picture 16" descr="http://im2-tub-ru.yandex.net/i?id=30010664-51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714356"/>
            <a:ext cx="2750363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5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 descr="C:\Users\Администратор\Desktop\КАРТИНКИ\витамины\dieta-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05150"/>
            <a:ext cx="9144000" cy="3752850"/>
          </a:xfrm>
          <a:prstGeom prst="rect">
            <a:avLst/>
          </a:prstGeom>
          <a:noFill/>
        </p:spPr>
      </p:pic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295123"/>
            <a:ext cx="91440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Витамин группы 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укрепляет нервную систему, волосы, ногти, улучшает память, пищеварение;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положительно влияет на состояние нервов;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регулирует кровообращение и уровень холестерина;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стимулирует рост.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75262"/>
            <a:ext cx="8286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7" name="Picture 3" descr="http://im5-tub-ru.yandex.net/i?id=420336292-7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857232"/>
            <a:ext cx="2143140" cy="2214578"/>
          </a:xfrm>
          <a:prstGeom prst="rect">
            <a:avLst/>
          </a:prstGeom>
          <a:noFill/>
        </p:spPr>
      </p:pic>
      <p:pic>
        <p:nvPicPr>
          <p:cNvPr id="4" name="Рисунок 3" descr="smorodina1[1]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1765" y="928670"/>
            <a:ext cx="230572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im3-tub-ru.yandex.net/i?id=36727219-1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500042"/>
            <a:ext cx="2083608" cy="1785950"/>
          </a:xfrm>
          <a:prstGeom prst="rect">
            <a:avLst/>
          </a:prstGeom>
          <a:noFill/>
        </p:spPr>
      </p:pic>
      <p:pic>
        <p:nvPicPr>
          <p:cNvPr id="1031" name="Picture 7" descr="http://im7-tub-ru.yandex.net/i?id=242778525-6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357430"/>
            <a:ext cx="2293636" cy="2000264"/>
          </a:xfrm>
          <a:prstGeom prst="rect">
            <a:avLst/>
          </a:prstGeom>
          <a:noFill/>
        </p:spPr>
      </p:pic>
      <p:pic>
        <p:nvPicPr>
          <p:cNvPr id="1033" name="Picture 9" descr="http://im0-tub-ru.yandex.net/i?id=648822027-71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2714620"/>
            <a:ext cx="2387934" cy="1857388"/>
          </a:xfrm>
          <a:prstGeom prst="rect">
            <a:avLst/>
          </a:prstGeom>
          <a:noFill/>
        </p:spPr>
      </p:pic>
      <p:pic>
        <p:nvPicPr>
          <p:cNvPr id="1035" name="Picture 11" descr="http://im2-tub-ru.yandex.net/i?id=522441521-17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3571876"/>
            <a:ext cx="2947056" cy="2000264"/>
          </a:xfrm>
          <a:prstGeom prst="rect">
            <a:avLst/>
          </a:prstGeom>
          <a:noFill/>
        </p:spPr>
      </p:pic>
      <p:pic>
        <p:nvPicPr>
          <p:cNvPr id="1037" name="Picture 13" descr="http://im0-tub-ru.yandex.net/i?id=300374018-17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4857760"/>
            <a:ext cx="2076452" cy="1656744"/>
          </a:xfrm>
          <a:prstGeom prst="rect">
            <a:avLst/>
          </a:prstGeom>
          <a:noFill/>
        </p:spPr>
      </p:pic>
      <p:pic>
        <p:nvPicPr>
          <p:cNvPr id="1039" name="Picture 15" descr="http://im4-tub-ru.yandex.net/i?id=382590624-33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4643446"/>
            <a:ext cx="2571768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Администратор\Desktop\КАРТИНКИ\витамины\73952420_56469740_attach46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-2145869"/>
            <a:ext cx="8929718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solidFill>
                <a:srgbClr val="0070C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solidFill>
                <a:srgbClr val="0070C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solidFill>
                <a:srgbClr val="0070C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Витамин группы 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полезен для иммунной системы,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соединительной ткани,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костей, способствует заживлению ран.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При недостатке его в организме возникают частые простуды, выпадение зубов, утомляемость, раздражительность.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3-tub-ru.yandex.net/i?id=420507389-2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214422"/>
            <a:ext cx="2023124" cy="2571768"/>
          </a:xfrm>
          <a:prstGeom prst="rect">
            <a:avLst/>
          </a:prstGeom>
          <a:noFill/>
        </p:spPr>
      </p:pic>
      <p:pic>
        <p:nvPicPr>
          <p:cNvPr id="3" name="Рисунок 2" descr="10[2]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642918"/>
            <a:ext cx="26463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C:\Users\Администратор\Desktop\КАРТИНКИ\витамины\83696-rea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3500438"/>
            <a:ext cx="2438400" cy="1722437"/>
          </a:xfrm>
          <a:prstGeom prst="rect">
            <a:avLst/>
          </a:prstGeom>
          <a:noFill/>
        </p:spPr>
      </p:pic>
      <p:pic>
        <p:nvPicPr>
          <p:cNvPr id="29701" name="Picture 5" descr="http://im3-tub-ru.yandex.net/i?id=192253632-1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000107"/>
            <a:ext cx="2286016" cy="2226639"/>
          </a:xfrm>
          <a:prstGeom prst="rect">
            <a:avLst/>
          </a:prstGeom>
          <a:noFill/>
        </p:spPr>
      </p:pic>
      <p:pic>
        <p:nvPicPr>
          <p:cNvPr id="29703" name="Picture 7" descr="http://im0-tub-ru.yandex.net/i?id=194715158-01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06422" y="3433151"/>
            <a:ext cx="2937544" cy="2138989"/>
          </a:xfrm>
          <a:prstGeom prst="rect">
            <a:avLst/>
          </a:prstGeom>
          <a:noFill/>
        </p:spPr>
      </p:pic>
      <p:pic>
        <p:nvPicPr>
          <p:cNvPr id="29705" name="Picture 9" descr="http://im3-tub-ru.yandex.net/i?id=192913034-42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21345" y="4500570"/>
            <a:ext cx="2238391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im4-tub-ru.yandex.net/i?id=105100345-5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13" y="0"/>
            <a:ext cx="9328850" cy="6858000"/>
          </a:xfrm>
          <a:prstGeom prst="rect">
            <a:avLst/>
          </a:prstGeom>
          <a:noFill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285852" y="524990"/>
            <a:ext cx="642942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Витамин 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обеспечивает  нормальный  рост  и  развитие  костей,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укрепляет зубы.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Самым богатым источником витамина Д является солнце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в сочетании с чистым воздухом.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C:\Users\Администратор\Desktop\КАРТИНКИ\витамины\595241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1095375" y="733424"/>
            <a:ext cx="7191401" cy="4552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Потрудились мы на славу,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Очень многое узнали:</a:t>
            </a:r>
          </a:p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Витамины нам друзья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И без них никак нельзя!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КАРТИНКИ\витамины\PFO7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7152" y="0"/>
            <a:ext cx="9531152" cy="6858000"/>
          </a:xfrm>
          <a:prstGeom prst="rect">
            <a:avLst/>
          </a:prstGeom>
          <a:noFill/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285852" y="1714488"/>
            <a:ext cx="5934075" cy="3486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Помни истину простую -</a:t>
            </a:r>
          </a:p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Лучше видит только тот,</a:t>
            </a:r>
          </a:p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Кто жуёт морковь сырую</a:t>
            </a:r>
          </a:p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Или пьёт морковный сок.</a:t>
            </a:r>
          </a:p>
          <a:p>
            <a:pPr algn="ctr" rtl="0"/>
            <a:endParaRPr lang="ru-RU" sz="3600" i="1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1000100" y="1643050"/>
            <a:ext cx="5943600" cy="320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Очень важно спозаранку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Есть за завтраком овсянку.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Чёрный хлеб полезен нам-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И не только по утрам.</a:t>
            </a:r>
          </a:p>
          <a:p>
            <a:pPr algn="ctr" rtl="0"/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8" grpId="1"/>
      <p:bldP spid="1029" grpId="0"/>
      <p:bldP spid="102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488" y="571480"/>
            <a:ext cx="57150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28992" y="571480"/>
            <a:ext cx="57150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00496" y="571480"/>
            <a:ext cx="57150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571480"/>
            <a:ext cx="57150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43504" y="571480"/>
            <a:ext cx="57150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5008" y="571480"/>
            <a:ext cx="57150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488" y="1000108"/>
            <a:ext cx="57150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85984" y="1000108"/>
            <a:ext cx="57150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14480" y="1000108"/>
            <a:ext cx="57150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28992" y="1000108"/>
            <a:ext cx="57150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00496" y="1000108"/>
            <a:ext cx="57150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72000" y="1000108"/>
            <a:ext cx="57150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43504" y="1000108"/>
            <a:ext cx="57150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28992" y="1428736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28992" y="1928802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28992" y="2428868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28992" y="2928934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28992" y="3429000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428992" y="3929066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000496" y="1428736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572000" y="1428736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143504" y="1428736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715008" y="1428736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57488" y="1928802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00496" y="1928802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572000" y="1928802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143504" y="1928802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715008" y="1928802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286512" y="1928802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857488" y="2428868"/>
            <a:ext cx="55721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285984" y="2428868"/>
            <a:ext cx="55721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000496" y="2428868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572000" y="2428868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857488" y="2928934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285984" y="2928934"/>
            <a:ext cx="55721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714480" y="2928934"/>
            <a:ext cx="55721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000496" y="2928934"/>
            <a:ext cx="55721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572000" y="2928934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143504" y="2928934"/>
            <a:ext cx="55721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857488" y="3429000"/>
            <a:ext cx="55721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285984" y="3429000"/>
            <a:ext cx="55721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714480" y="3429000"/>
            <a:ext cx="55721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000496" y="3429000"/>
            <a:ext cx="55721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572000" y="3429000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857488" y="3929066"/>
            <a:ext cx="55721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000496" y="3929066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572000" y="3929066"/>
            <a:ext cx="55721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14481" y="1000108"/>
            <a:ext cx="4000528" cy="42862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П   О   М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>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 Д   О   Р</a:t>
            </a: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2857488" y="571480"/>
            <a:ext cx="3429024" cy="42862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С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  Ё   К    Л    А</a:t>
            </a: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428992" y="1428736"/>
            <a:ext cx="2857520" cy="5000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>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  Ы   К   В   А</a:t>
            </a: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2857488" y="1928802"/>
            <a:ext cx="4000528" cy="5000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К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  П   У   С   Т   А</a:t>
            </a:r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2285984" y="2428868"/>
            <a:ext cx="2857520" cy="5000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Л   И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> М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О   Н</a:t>
            </a:r>
          </a:p>
        </p:txBody>
      </p: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1714480" y="2928934"/>
            <a:ext cx="4000528" cy="5000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Р   Е   Д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  С    К   А</a:t>
            </a: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1714480" y="3429000"/>
            <a:ext cx="3429024" cy="5000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А   Н   А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>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  А   С</a:t>
            </a: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2857488" y="3929066"/>
            <a:ext cx="2286016" cy="5000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Д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>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  Н   Я</a:t>
            </a:r>
          </a:p>
        </p:txBody>
      </p:sp>
      <p:pic>
        <p:nvPicPr>
          <p:cNvPr id="2054" name="Picture 6" descr="http://im4-tub-ru.yandex.net/i?id=505712364-6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643182"/>
            <a:ext cx="2643206" cy="3571900"/>
          </a:xfrm>
          <a:prstGeom prst="rect">
            <a:avLst/>
          </a:prstGeom>
          <a:noFill/>
        </p:spPr>
      </p:pic>
      <p:pic>
        <p:nvPicPr>
          <p:cNvPr id="2056" name="Picture 8" descr="http://im7-tub-ru.yandex.net/i?id=683634097-6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429132"/>
            <a:ext cx="1793093" cy="1854924"/>
          </a:xfrm>
          <a:prstGeom prst="rect">
            <a:avLst/>
          </a:prstGeom>
          <a:noFill/>
        </p:spPr>
      </p:pic>
      <p:pic>
        <p:nvPicPr>
          <p:cNvPr id="2058" name="Picture 10" descr="http://im8-tub-ru.yandex.net/i?id=227948167-5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9313" y="3214686"/>
            <a:ext cx="2768937" cy="2428892"/>
          </a:xfrm>
          <a:prstGeom prst="rect">
            <a:avLst/>
          </a:prstGeom>
          <a:noFill/>
        </p:spPr>
      </p:pic>
      <p:pic>
        <p:nvPicPr>
          <p:cNvPr id="2060" name="Picture 12" descr="http://im3-tub-ru.yandex.net/i?id=191150780-5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4500570"/>
            <a:ext cx="3286148" cy="2357430"/>
          </a:xfrm>
          <a:prstGeom prst="rect">
            <a:avLst/>
          </a:prstGeom>
          <a:noFill/>
        </p:spPr>
      </p:pic>
      <p:pic>
        <p:nvPicPr>
          <p:cNvPr id="2062" name="Picture 14" descr="http://im2-tub-ru.yandex.net/i?id=387705879-54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72264" y="500042"/>
            <a:ext cx="1952625" cy="1428750"/>
          </a:xfrm>
          <a:prstGeom prst="rect">
            <a:avLst/>
          </a:prstGeom>
          <a:noFill/>
        </p:spPr>
      </p:pic>
      <p:pic>
        <p:nvPicPr>
          <p:cNvPr id="2064" name="Picture 16" descr="http://im3-tub-ru.yandex.net/i?id=324641035-10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071942"/>
            <a:ext cx="2357454" cy="2357454"/>
          </a:xfrm>
          <a:prstGeom prst="rect">
            <a:avLst/>
          </a:prstGeom>
          <a:noFill/>
        </p:spPr>
      </p:pic>
      <p:pic>
        <p:nvPicPr>
          <p:cNvPr id="2066" name="Picture 18" descr="http://im4-tub-ru.yandex.net/i?id=149969976-10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62602" y="3357562"/>
            <a:ext cx="3381398" cy="2536048"/>
          </a:xfrm>
          <a:prstGeom prst="rect">
            <a:avLst/>
          </a:prstGeom>
          <a:noFill/>
        </p:spPr>
      </p:pic>
      <p:pic>
        <p:nvPicPr>
          <p:cNvPr id="2068" name="Picture 20" descr="http://im2-tub-ru.yandex.net/i?id=222505458-41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2857496"/>
            <a:ext cx="2814658" cy="2385304"/>
          </a:xfrm>
          <a:prstGeom prst="rect">
            <a:avLst/>
          </a:prstGeom>
          <a:noFill/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928794" y="4643446"/>
            <a:ext cx="4895850" cy="1609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Хотя я сахарной зовусь,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Но от дождя я не размокла,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Крупна, кругла, сладка на вкус,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Узнали вы, кто я? ...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1928794" y="4572008"/>
            <a:ext cx="4895850" cy="18192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Привязан кустик к колышку,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На кустиках – шары.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Бока подставив солнышку,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Краснеют от жары.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2071670" y="4643446"/>
            <a:ext cx="4895850" cy="1609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Золотая голова - велика, тяжела.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Золотая голова - отдохнуть прилегла.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Голова велика, только шея тонка.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2000232" y="4643446"/>
            <a:ext cx="4895850" cy="1609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Расселась барыня на грядке,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Одета в шумные шелка.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Мы для нее готовим кадки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И крупной соли полмешка.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2000232" y="4643446"/>
            <a:ext cx="4895850" cy="18192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Желтый цитрусовый плод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В странах солнечных растёт.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Но на вкус кислейший он,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А зовут его 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2000232" y="4786322"/>
            <a:ext cx="4895850" cy="1609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Щёки розовые, нос белый,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В темноте сижу день целый,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А рубашка зелена 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Вся на солнышке она.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2000232" y="4786322"/>
            <a:ext cx="4895850" cy="1609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Далеко на юге где-то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Он растет зимой и летом.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Удивит собою нас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Толстокожий 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2000232" y="4572008"/>
            <a:ext cx="4895850" cy="18192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Круглобока, желтолица,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Может с солнышком сравниться.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А душистая какая,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Мякоть сладкая такая!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Мы поклонники отныне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Королевы поля...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1026" grpId="0" animBg="1"/>
      <p:bldP spid="1026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1" grpId="0" animBg="1"/>
      <p:bldP spid="1031" grpId="1" animBg="1"/>
      <p:bldP spid="1032" grpId="0" animBg="1"/>
      <p:bldP spid="1032" grpId="1" animBg="1"/>
      <p:bldP spid="1033" grpId="0" animBg="1"/>
      <p:bldP spid="103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Администратор\Desktop\КАРТИНКИ\витамины\83620996_c600920674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5850" y="0"/>
            <a:ext cx="10287000" cy="6858000"/>
          </a:xfrm>
          <a:prstGeom prst="rect">
            <a:avLst/>
          </a:prstGeom>
          <a:noFill/>
        </p:spPr>
      </p:pic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1214414" y="1571612"/>
            <a:ext cx="5943600" cy="421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i="1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От простуды и ангины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Помогают апельсины.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Ну, а лучше есть лимон,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Хоть и очень кислый он.</a:t>
            </a:r>
          </a:p>
          <a:p>
            <a:pPr algn="ctr" rtl="0"/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1142976" y="2285992"/>
            <a:ext cx="5943600" cy="263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Рыбий жир всего полезней!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Хоть противный - надо пить.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Он спасает от болезней.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Без болезней лучше жить!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19" grpId="1"/>
      <p:bldP spid="34820" grpId="0"/>
      <p:bldP spid="3482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Администратор\Desktop\КАРТИНКИ\витамины\27b72f5a27b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38283"/>
            <a:ext cx="9144000" cy="10763283"/>
          </a:xfrm>
          <a:prstGeom prst="rect">
            <a:avLst/>
          </a:prstGeom>
          <a:noFill/>
        </p:spPr>
      </p:pic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1085850" y="1781175"/>
            <a:ext cx="5934075" cy="3848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Никогда не унываем</a:t>
            </a:r>
          </a:p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И улыбка на лице,</a:t>
            </a:r>
          </a:p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Потому что принимаем</a:t>
            </a:r>
          </a:p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Витамины. А, В, С!</a:t>
            </a:r>
          </a:p>
          <a:p>
            <a:pPr algn="ctr" rtl="0"/>
            <a:endParaRPr lang="ru-RU" sz="3600" i="1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Администратор\Desktop\КАРТИНКИ\витамины\korzinka-s-buketom-iz-frukt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7181"/>
            <a:ext cx="9144000" cy="7650981"/>
          </a:xfrm>
          <a:prstGeom prst="rect">
            <a:avLst/>
          </a:prstGeom>
          <a:noFill/>
        </p:spPr>
      </p:pic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1285852" y="1071546"/>
            <a:ext cx="7000924" cy="27860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Будьте здоровы!</a:t>
            </a:r>
            <a:endParaRPr lang="ru-RU" sz="3600" i="1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mile5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64350"/>
          </a:xfrm>
          <a:prstGeom prst="rect">
            <a:avLst/>
          </a:prstGeom>
          <a:noFill/>
        </p:spPr>
      </p:pic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1285852" y="2000240"/>
            <a:ext cx="6858048" cy="29289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витамины</a:t>
            </a:r>
            <a:endParaRPr lang="ru-RU" sz="3600" i="1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Администратор\Desktop\КАРТИНКИ\витамины\529999_508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05"/>
            <a:ext cx="9501222" cy="7485531"/>
          </a:xfrm>
          <a:prstGeom prst="rect">
            <a:avLst/>
          </a:prstGeom>
          <a:noFill/>
        </p:spPr>
      </p:pic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1095375" y="1285860"/>
            <a:ext cx="7334277" cy="55721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Кто такие витамины?</a:t>
            </a:r>
          </a:p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Для чего проникли в лук,</a:t>
            </a:r>
          </a:p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 молоко и в мандарины,</a:t>
            </a:r>
          </a:p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 чёрный хлеб, в морковь,  урюк?</a:t>
            </a:r>
          </a:p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Рассмотрю-ка их в окрошке,</a:t>
            </a:r>
          </a:p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Через дедовы очки -</a:t>
            </a:r>
          </a:p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Кто они? Соринки? Мошки?</a:t>
            </a:r>
          </a:p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Человечки? Паучки?</a:t>
            </a:r>
            <a:endParaRPr lang="ru-RU" sz="3600" i="1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Администратор\Desktop\КАРТИНКИ\витамины\eda5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911" y="0"/>
            <a:ext cx="9226912" cy="6857999"/>
          </a:xfrm>
          <a:prstGeom prst="rect">
            <a:avLst/>
          </a:prstGeom>
          <a:noFill/>
        </p:spPr>
      </p:pic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1428728" y="1357298"/>
            <a:ext cx="6215106" cy="32147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Может, в перце и петрушке,</a:t>
            </a:r>
          </a:p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Незаметные на взгляд,</a:t>
            </a:r>
          </a:p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Очень маленькие пушки</a:t>
            </a:r>
          </a:p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По бактериям палят?!</a:t>
            </a:r>
            <a:endParaRPr lang="ru-RU" sz="3600" i="1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mile5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64350"/>
          </a:xfrm>
          <a:prstGeom prst="rect">
            <a:avLst/>
          </a:prstGeom>
          <a:noFill/>
        </p:spPr>
      </p:pic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1285852" y="2000240"/>
            <a:ext cx="6858048" cy="29289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095375" y="733424"/>
            <a:ext cx="7119963" cy="7667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Немного истории...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857224" y="1357298"/>
            <a:ext cx="2643206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КТО?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3357554" y="2786058"/>
            <a:ext cx="3429024" cy="185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где?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4786314" y="4429132"/>
            <a:ext cx="4000528" cy="22145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когда?</a:t>
            </a:r>
            <a:endParaRPr lang="ru-RU" sz="3600" i="1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  <p:bldP spid="1027" grpId="0"/>
      <p:bldP spid="1028" grpId="0"/>
      <p:bldP spid="10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КАРТИНКИ\витамины\4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500042"/>
            <a:ext cx="80724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</a:rPr>
              <a:t>	</a:t>
            </a: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Впервые с витаминами столкнулся русский ученый </a:t>
            </a:r>
            <a:r>
              <a:rPr lang="ru-RU" sz="2000" dirty="0" smtClean="0">
                <a:solidFill>
                  <a:srgbClr val="00B0F0"/>
                </a:solidFill>
                <a:latin typeface="Arial Black" pitchFamily="34" charset="0"/>
              </a:rPr>
              <a:t>Лунин Николай Иванович в 1880 году</a:t>
            </a: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. Он провел эксперимент с мышами, разделив их на 2 группы. Первую группу он кормил натуральным молоком, а вторую только белками, жирами, сахаром, водой и минеральными солями. Вторая группа мышей быстро погибла. Лунин предположил, что для нормальной жизнедеятельности организма необходимы ещё какие-то неизвестные вещества, содержащиеся в молоке.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	 Позднее эти вещества были открыты и названы витаминами. В настоящее время открыто более 30 витаминов.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image06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8794" y="0"/>
            <a:ext cx="535784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КАРТИНКИ\витамины\4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85784" y="-214338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500042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</a:rPr>
              <a:t>	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306506"/>
            <a:ext cx="91069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Слово «витамины»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 переводе с латинского языка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обозначает «жизнь». И это не случайно.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05928" y="2143116"/>
            <a:ext cx="74655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Витамины играют важнейшую роль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 жизнедеятельности нашего организма.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0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КАРТИНКИ\витамины\4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4097" name="Picture 1" descr="C:\Users\Администратор\Desktop\КАРТИНКИ\витамины\6efeb80bd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4667" y="-285776"/>
            <a:ext cx="10560400" cy="7286676"/>
          </a:xfrm>
          <a:prstGeom prst="rect">
            <a:avLst/>
          </a:prstGeom>
          <a:noFill/>
        </p:spPr>
      </p:pic>
      <p:sp>
        <p:nvSpPr>
          <p:cNvPr id="4098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085850" y="723900"/>
            <a:ext cx="7558116" cy="334804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193" name="WordArt 1"/>
          <p:cNvSpPr>
            <a:spLocks noChangeArrowheads="1" noChangeShapeType="1" noTextEdit="1"/>
          </p:cNvSpPr>
          <p:nvPr/>
        </p:nvSpPr>
        <p:spPr bwMode="auto">
          <a:xfrm>
            <a:off x="1095375" y="1076325"/>
            <a:ext cx="5934075" cy="578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Витамины нам полезны,</a:t>
            </a:r>
          </a:p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Это точно знаем.</a:t>
            </a:r>
          </a:p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Только их не из таблеток</a:t>
            </a:r>
          </a:p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Мы употребляем.</a:t>
            </a:r>
          </a:p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Получаем их из пищи</a:t>
            </a:r>
          </a:p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Вкусной и полезной.</a:t>
            </a:r>
          </a:p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Где же прячутся они?</a:t>
            </a:r>
          </a:p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Очень интересно.</a:t>
            </a:r>
          </a:p>
          <a:p>
            <a:pPr algn="ctr" rtl="0"/>
            <a:endParaRPr lang="ru-RU" sz="3600" i="1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552</Words>
  <Application>Microsoft Office PowerPoint</Application>
  <PresentationFormat>Экран (4:3)</PresentationFormat>
  <Paragraphs>153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Нина</cp:lastModifiedBy>
  <cp:revision>44</cp:revision>
  <dcterms:created xsi:type="dcterms:W3CDTF">2012-09-28T18:20:56Z</dcterms:created>
  <dcterms:modified xsi:type="dcterms:W3CDTF">2013-10-23T20:31:43Z</dcterms:modified>
</cp:coreProperties>
</file>